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4660"/>
  </p:normalViewPr>
  <p:slideViewPr>
    <p:cSldViewPr snapToGrid="0">
      <p:cViewPr varScale="1">
        <p:scale>
          <a:sx n="133" d="100"/>
          <a:sy n="133" d="100"/>
        </p:scale>
        <p:origin x="546"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Erwerbst&#228;tige%20L&#228;nder_12211-1001_d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ds.iges.de\USE\Pool\U6200\U6241\ap\AP600%20Workshops-PM\Bundes_Pressekonferenz\Teil%20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ds.iges.de\USE\Pool\U6200\U6241\ap\AP600%20Workshops-PM\Bundes_Pressekonferenz\Teil%20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AU-L&#228;nd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AU-L&#228;nd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AU-L&#228;nd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AU-L&#228;nd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s.iges.de\USE\Pool\U6500\U6531\ap\AP200_L&#228;nder%20Schwerpunkt%202025\L&#228;nder_Master_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ds.iges.de\USE\Pool\U6200\U6241\ap\AP600%20Workshops-PM\Bundes_Pressekonferenz\Teil%20D.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62-4700-9F3E-3BB29F4FB66C}"/>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0D62-4700-9F3E-3BB29F4FB66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D62-4700-9F3E-3BB29F4FB66C}"/>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0D62-4700-9F3E-3BB29F4FB66C}"/>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0D62-4700-9F3E-3BB29F4FB66C}"/>
              </c:ext>
            </c:extLst>
          </c:dPt>
          <c:dLbls>
            <c:dLbl>
              <c:idx val="1"/>
              <c:layout>
                <c:manualLayout>
                  <c:x val="1.2204424103737605E-2"/>
                  <c:y val="1.1799410029498525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0D62-4700-9F3E-3BB29F4FB66C}"/>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0D62-4700-9F3E-3BB29F4FB6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HB!$B$3:$B$7</c:f>
              <c:strCache>
                <c:ptCount val="5"/>
                <c:pt idx="0">
                  <c:v>unter 30 Jahre</c:v>
                </c:pt>
                <c:pt idx="1">
                  <c:v>30 bis unter 40 Jahre</c:v>
                </c:pt>
                <c:pt idx="2">
                  <c:v>40 bis unter 50 Jahre</c:v>
                </c:pt>
                <c:pt idx="3">
                  <c:v>50 bis unter 60 Jahre</c:v>
                </c:pt>
                <c:pt idx="4">
                  <c:v>ab 60 Jahre</c:v>
                </c:pt>
              </c:strCache>
            </c:strRef>
          </c:cat>
          <c:val>
            <c:numRef>
              <c:f>HB!$D$3:$D$7</c:f>
              <c:numCache>
                <c:formatCode>#,##0</c:formatCode>
                <c:ptCount val="5"/>
                <c:pt idx="0">
                  <c:v>76000</c:v>
                </c:pt>
                <c:pt idx="1">
                  <c:v>78000</c:v>
                </c:pt>
                <c:pt idx="2">
                  <c:v>65000</c:v>
                </c:pt>
                <c:pt idx="3">
                  <c:v>71000</c:v>
                </c:pt>
                <c:pt idx="4">
                  <c:v>41000</c:v>
                </c:pt>
              </c:numCache>
            </c:numRef>
          </c:val>
          <c:extLst>
            <c:ext xmlns:c16="http://schemas.microsoft.com/office/drawing/2014/chart" uri="{C3380CC4-5D6E-409C-BE32-E72D297353CC}">
              <c16:uniqueId val="{0000000A-0D62-4700-9F3E-3BB29F4FB66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HB!$D$7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A73-4F20-BD4F-18F7541B4B4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A73-4F20-BD4F-18F7541B4B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HB!$E$6:$F$6</c:f>
              <c:strCache>
                <c:ptCount val="2"/>
                <c:pt idx="0">
                  <c:v>alle Beschäftigte</c:v>
                </c:pt>
                <c:pt idx="1">
                  <c:v>unter 30 Jahre</c:v>
                </c:pt>
              </c:strCache>
            </c:strRef>
          </c:cat>
          <c:val>
            <c:numRef>
              <c:f>HB!$E$7:$F$7</c:f>
              <c:numCache>
                <c:formatCode>0</c:formatCode>
                <c:ptCount val="2"/>
                <c:pt idx="0">
                  <c:v>220.34601718159266</c:v>
                </c:pt>
                <c:pt idx="1">
                  <c:v>319.80816528884719</c:v>
                </c:pt>
              </c:numCache>
            </c:numRef>
          </c:val>
          <c:extLst>
            <c:ext xmlns:c16="http://schemas.microsoft.com/office/drawing/2014/chart" uri="{C3380CC4-5D6E-409C-BE32-E72D297353CC}">
              <c16:uniqueId val="{00000004-3A73-4F20-BD4F-18F7541B4B43}"/>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HB!$D$8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84A-4726-AF72-DDD51ED1ABC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84A-4726-AF72-DDD51ED1AB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HB!$E$6:$F$6</c:f>
              <c:strCache>
                <c:ptCount val="2"/>
                <c:pt idx="0">
                  <c:v>alle Beschäftigte</c:v>
                </c:pt>
                <c:pt idx="1">
                  <c:v>unter 30 Jahre</c:v>
                </c:pt>
              </c:strCache>
            </c:strRef>
          </c:cat>
          <c:val>
            <c:numRef>
              <c:f>HB!$E$8:$F$8</c:f>
              <c:numCache>
                <c:formatCode>0.0</c:formatCode>
                <c:ptCount val="2"/>
                <c:pt idx="0">
                  <c:v>8.8110072305776921</c:v>
                </c:pt>
                <c:pt idx="1">
                  <c:v>5.2729150330877088</c:v>
                </c:pt>
              </c:numCache>
            </c:numRef>
          </c:val>
          <c:extLst>
            <c:ext xmlns:c16="http://schemas.microsoft.com/office/drawing/2014/chart" uri="{C3380CC4-5D6E-409C-BE32-E72D297353CC}">
              <c16:uniqueId val="{00000004-A84A-4726-AF72-DDD51ED1ABC4}"/>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HB!$D$9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4227-4C46-968F-A8CE6A8CAB3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227-4C46-968F-A8CE6A8CAB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HB!$E$6:$F$6</c:f>
              <c:strCache>
                <c:ptCount val="2"/>
                <c:pt idx="0">
                  <c:v>alle Beschäftigte</c:v>
                </c:pt>
                <c:pt idx="1">
                  <c:v>unter 30 Jahre</c:v>
                </c:pt>
              </c:strCache>
            </c:strRef>
          </c:cat>
          <c:val>
            <c:numRef>
              <c:f>HB!$E$9:$F$9</c:f>
              <c:numCache>
                <c:formatCode>0.0%</c:formatCode>
                <c:ptCount val="2"/>
                <c:pt idx="0">
                  <c:v>5.3045637994972944E-2</c:v>
                </c:pt>
                <c:pt idx="1">
                  <c:v>4.6074351979665598E-2</c:v>
                </c:pt>
              </c:numCache>
            </c:numRef>
          </c:val>
          <c:extLst>
            <c:ext xmlns:c16="http://schemas.microsoft.com/office/drawing/2014/chart" uri="{C3380CC4-5D6E-409C-BE32-E72D297353CC}">
              <c16:uniqueId val="{00000004-4227-4C46-968F-A8CE6A8CAB3C}"/>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HB!$K$32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HB!$J$33:$J$44</c:f>
              <c:strCache>
                <c:ptCount val="12"/>
                <c:pt idx="0">
                  <c:v>Atmungssystem</c:v>
                </c:pt>
                <c:pt idx="1">
                  <c:v>Muskel-Skelett-System</c:v>
                </c:pt>
                <c:pt idx="2">
                  <c:v>Psychische Erkrankungen</c:v>
                </c:pt>
                <c:pt idx="3">
                  <c:v>Infektionen</c:v>
                </c:pt>
                <c:pt idx="4">
                  <c:v>unspezifische Symptome</c:v>
                </c:pt>
                <c:pt idx="5">
                  <c:v>Verletzungen</c:v>
                </c:pt>
                <c:pt idx="6">
                  <c:v>Verdauungssystem</c:v>
                </c:pt>
                <c:pt idx="7">
                  <c:v>Nervensystem, Augen, Ohren</c:v>
                </c:pt>
                <c:pt idx="8">
                  <c:v>Äußere Ursachen und Faktoren</c:v>
                </c:pt>
                <c:pt idx="9">
                  <c:v>Haut</c:v>
                </c:pt>
                <c:pt idx="10">
                  <c:v>Kreislaufsystem</c:v>
                </c:pt>
                <c:pt idx="11">
                  <c:v>Neubildungen</c:v>
                </c:pt>
              </c:strCache>
            </c:strRef>
          </c:cat>
          <c:val>
            <c:numRef>
              <c:f>HB!$K$33:$K$44</c:f>
              <c:numCache>
                <c:formatCode>General</c:formatCode>
                <c:ptCount val="12"/>
                <c:pt idx="0">
                  <c:v>444</c:v>
                </c:pt>
                <c:pt idx="1">
                  <c:v>235</c:v>
                </c:pt>
                <c:pt idx="2">
                  <c:v>233</c:v>
                </c:pt>
                <c:pt idx="3">
                  <c:v>173</c:v>
                </c:pt>
                <c:pt idx="4">
                  <c:v>172</c:v>
                </c:pt>
                <c:pt idx="5">
                  <c:v>147</c:v>
                </c:pt>
                <c:pt idx="6">
                  <c:v>82</c:v>
                </c:pt>
                <c:pt idx="7">
                  <c:v>57</c:v>
                </c:pt>
                <c:pt idx="8">
                  <c:v>52</c:v>
                </c:pt>
                <c:pt idx="9">
                  <c:v>18</c:v>
                </c:pt>
                <c:pt idx="10">
                  <c:v>9</c:v>
                </c:pt>
                <c:pt idx="11">
                  <c:v>5</c:v>
                </c:pt>
              </c:numCache>
            </c:numRef>
          </c:val>
          <c:extLst>
            <c:ext xmlns:c16="http://schemas.microsoft.com/office/drawing/2014/chart" uri="{C3380CC4-5D6E-409C-BE32-E72D297353CC}">
              <c16:uniqueId val="{00000000-CB19-45F1-B3D5-8DA2FA82D749}"/>
            </c:ext>
          </c:extLst>
        </c:ser>
        <c:ser>
          <c:idx val="1"/>
          <c:order val="1"/>
          <c:tx>
            <c:strRef>
              <c:f>HB!$L$32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HB!$J$33:$J$44</c:f>
              <c:strCache>
                <c:ptCount val="12"/>
                <c:pt idx="0">
                  <c:v>Atmungssystem</c:v>
                </c:pt>
                <c:pt idx="1">
                  <c:v>Muskel-Skelett-System</c:v>
                </c:pt>
                <c:pt idx="2">
                  <c:v>Psychische Erkrankungen</c:v>
                </c:pt>
                <c:pt idx="3">
                  <c:v>Infektionen</c:v>
                </c:pt>
                <c:pt idx="4">
                  <c:v>unspezifische Symptome</c:v>
                </c:pt>
                <c:pt idx="5">
                  <c:v>Verletzungen</c:v>
                </c:pt>
                <c:pt idx="6">
                  <c:v>Verdauungssystem</c:v>
                </c:pt>
                <c:pt idx="7">
                  <c:v>Nervensystem, Augen, Ohren</c:v>
                </c:pt>
                <c:pt idx="8">
                  <c:v>Äußere Ursachen und Faktoren</c:v>
                </c:pt>
                <c:pt idx="9">
                  <c:v>Haut</c:v>
                </c:pt>
                <c:pt idx="10">
                  <c:v>Kreislaufsystem</c:v>
                </c:pt>
                <c:pt idx="11">
                  <c:v>Neubildungen</c:v>
                </c:pt>
              </c:strCache>
            </c:strRef>
          </c:cat>
          <c:val>
            <c:numRef>
              <c:f>HB!$L$33:$L$44</c:f>
              <c:numCache>
                <c:formatCode>General</c:formatCode>
                <c:ptCount val="12"/>
                <c:pt idx="0">
                  <c:v>354</c:v>
                </c:pt>
                <c:pt idx="1">
                  <c:v>326</c:v>
                </c:pt>
                <c:pt idx="2">
                  <c:v>338</c:v>
                </c:pt>
                <c:pt idx="3">
                  <c:v>132</c:v>
                </c:pt>
                <c:pt idx="4">
                  <c:v>136</c:v>
                </c:pt>
                <c:pt idx="5">
                  <c:v>184</c:v>
                </c:pt>
                <c:pt idx="6">
                  <c:v>87</c:v>
                </c:pt>
                <c:pt idx="7">
                  <c:v>80</c:v>
                </c:pt>
                <c:pt idx="8">
                  <c:v>106</c:v>
                </c:pt>
                <c:pt idx="9">
                  <c:v>34</c:v>
                </c:pt>
                <c:pt idx="10">
                  <c:v>59</c:v>
                </c:pt>
                <c:pt idx="11">
                  <c:v>46</c:v>
                </c:pt>
              </c:numCache>
            </c:numRef>
          </c:val>
          <c:extLst>
            <c:ext xmlns:c16="http://schemas.microsoft.com/office/drawing/2014/chart" uri="{C3380CC4-5D6E-409C-BE32-E72D297353CC}">
              <c16:uniqueId val="{00000001-CB19-45F1-B3D5-8DA2FA82D749}"/>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9144943753488439"/>
          <c:h val="0.1166816138702545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HB!$C$35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HB!$C$36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08CD-494B-8FE5-6F2D46D6CD1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8CD-494B-8FE5-6F2D46D6CD19}"/>
              </c:ext>
            </c:extLst>
          </c:dPt>
          <c:dLbls>
            <c:dLbl>
              <c:idx val="1"/>
              <c:delete val="1"/>
              <c:extLst>
                <c:ext xmlns:c15="http://schemas.microsoft.com/office/drawing/2012/chart" uri="{CE6537A1-D6FC-4f65-9D91-7224C49458BB}"/>
                <c:ext xmlns:c16="http://schemas.microsoft.com/office/drawing/2014/chart" uri="{C3380CC4-5D6E-409C-BE32-E72D297353CC}">
                  <c16:uniqueId val="{00000003-08CD-494B-8FE5-6F2D46D6CD1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HB!$A$37:$A$38</c:f>
              <c:strCache>
                <c:ptCount val="1"/>
                <c:pt idx="0">
                  <c:v>Erlebte Generationenkonflikte</c:v>
                </c:pt>
              </c:strCache>
            </c:strRef>
          </c:cat>
          <c:val>
            <c:numRef>
              <c:f>HB!$C$37:$C$38</c:f>
              <c:numCache>
                <c:formatCode>0%</c:formatCode>
                <c:ptCount val="2"/>
                <c:pt idx="0">
                  <c:v>0.18</c:v>
                </c:pt>
                <c:pt idx="1">
                  <c:v>0.82000000000000006</c:v>
                </c:pt>
              </c:numCache>
            </c:numRef>
          </c:val>
          <c:extLst>
            <c:ext xmlns:c16="http://schemas.microsoft.com/office/drawing/2014/chart" uri="{C3380CC4-5D6E-409C-BE32-E72D297353CC}">
              <c16:uniqueId val="{00000004-08CD-494B-8FE5-6F2D46D6CD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Bremen N= 102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Bremen: 15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Bremen: 15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Bremen N= 102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12.08.2025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Bremen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18 %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18 Prozent der Beschäftigten </a:t>
            </a:r>
            <a:r>
              <a:rPr lang="de-DE" dirty="0">
                <a:solidFill>
                  <a:srgbClr val="000000"/>
                </a:solidFill>
              </a:rPr>
              <a:t>in Bremen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Bremen, Gesamt N = 102.</a:t>
            </a:r>
          </a:p>
        </p:txBody>
      </p:sp>
      <p:sp>
        <p:nvSpPr>
          <p:cNvPr id="4" name="Textfeld 3">
            <a:extLst>
              <a:ext uri="{FF2B5EF4-FFF2-40B4-BE49-F238E27FC236}">
                <a16:creationId xmlns:a16="http://schemas.microsoft.com/office/drawing/2014/main" id="{30C9696D-84AF-1CD7-894F-BBADC17A6E84}"/>
              </a:ext>
            </a:extLst>
          </p:cNvPr>
          <p:cNvSpPr txBox="1"/>
          <p:nvPr/>
        </p:nvSpPr>
        <p:spPr>
          <a:xfrm>
            <a:off x="118046" y="0"/>
            <a:ext cx="153694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48900837-2936-E37A-2628-2C1BA38FA626}"/>
              </a:ext>
            </a:extLst>
          </p:cNvPr>
          <p:cNvSpPr txBox="1"/>
          <p:nvPr/>
        </p:nvSpPr>
        <p:spPr>
          <a:xfrm>
            <a:off x="307479" y="64680"/>
            <a:ext cx="128705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Bremen</a:t>
            </a:r>
          </a:p>
        </p:txBody>
      </p:sp>
      <p:pic>
        <p:nvPicPr>
          <p:cNvPr id="7" name="Grafik 6" descr="Ein Bild, das Krone, Wappen, Symbol, Emblem enthält.&#10;&#10;Automatisch generierte Beschreibung">
            <a:extLst>
              <a:ext uri="{FF2B5EF4-FFF2-40B4-BE49-F238E27FC236}">
                <a16:creationId xmlns:a16="http://schemas.microsoft.com/office/drawing/2014/main" id="{DBAC6B5D-D52A-E41E-B664-8AAA523EE8B8}"/>
              </a:ext>
            </a:extLst>
          </p:cNvPr>
          <p:cNvPicPr>
            <a:picLocks noChangeAspect="1"/>
          </p:cNvPicPr>
          <p:nvPr/>
        </p:nvPicPr>
        <p:blipFill>
          <a:blip r:embed="rId4"/>
          <a:stretch>
            <a:fillRect/>
          </a:stretch>
        </p:blipFill>
        <p:spPr>
          <a:xfrm>
            <a:off x="199750" y="39871"/>
            <a:ext cx="195072" cy="284417"/>
          </a:xfrm>
          <a:prstGeom prst="rect">
            <a:avLst/>
          </a:prstGeom>
        </p:spPr>
      </p:pic>
      <p:graphicFrame>
        <p:nvGraphicFramePr>
          <p:cNvPr id="8" name="Diagramm 7">
            <a:extLst>
              <a:ext uri="{FF2B5EF4-FFF2-40B4-BE49-F238E27FC236}">
                <a16:creationId xmlns:a16="http://schemas.microsoft.com/office/drawing/2014/main" id="{50973683-4168-44AF-8CB7-BD6D866A4863}"/>
              </a:ext>
            </a:extLst>
          </p:cNvPr>
          <p:cNvGraphicFramePr>
            <a:graphicFrameLocks/>
          </p:cNvGraphicFramePr>
          <p:nvPr>
            <p:extLst>
              <p:ext uri="{D42A27DB-BD31-4B8C-83A1-F6EECF244321}">
                <p14:modId xmlns:p14="http://schemas.microsoft.com/office/powerpoint/2010/main" val="3923094601"/>
              </p:ext>
            </p:extLst>
          </p:nvPr>
        </p:nvGraphicFramePr>
        <p:xfrm>
          <a:off x="1450657" y="1233141"/>
          <a:ext cx="5648325" cy="2728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586AE718-53A3-4DDD-BFBC-2BD31FBCAB10}"/>
              </a:ext>
            </a:extLst>
          </p:cNvPr>
          <p:cNvGraphicFramePr>
            <a:graphicFrameLocks/>
          </p:cNvGraphicFramePr>
          <p:nvPr>
            <p:extLst>
              <p:ext uri="{D42A27DB-BD31-4B8C-83A1-F6EECF244321}">
                <p14:modId xmlns:p14="http://schemas.microsoft.com/office/powerpoint/2010/main" val="1713596578"/>
              </p:ext>
            </p:extLst>
          </p:nvPr>
        </p:nvGraphicFramePr>
        <p:xfrm>
          <a:off x="359938" y="1268413"/>
          <a:ext cx="4162425"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76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331 Tausend Erwerbstätigen in Bremen sind 76 Tausend unter 30 Jahre alt. Das entspricht einem Anteil von 23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331 Tsd. Beschäftigte</a:t>
            </a:r>
          </a:p>
        </p:txBody>
      </p:sp>
      <p:sp>
        <p:nvSpPr>
          <p:cNvPr id="7" name="Textfeld 6">
            <a:extLst>
              <a:ext uri="{FF2B5EF4-FFF2-40B4-BE49-F238E27FC236}">
                <a16:creationId xmlns:a16="http://schemas.microsoft.com/office/drawing/2014/main" id="{0914D33B-FAD2-DE5A-5173-3F7DADE41C4E}"/>
              </a:ext>
            </a:extLst>
          </p:cNvPr>
          <p:cNvSpPr txBox="1"/>
          <p:nvPr/>
        </p:nvSpPr>
        <p:spPr>
          <a:xfrm>
            <a:off x="118046" y="0"/>
            <a:ext cx="153694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3A44F402-E14D-CA87-3938-8044B5ED8ACE}"/>
              </a:ext>
            </a:extLst>
          </p:cNvPr>
          <p:cNvSpPr txBox="1"/>
          <p:nvPr/>
        </p:nvSpPr>
        <p:spPr>
          <a:xfrm>
            <a:off x="307479" y="64680"/>
            <a:ext cx="128705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Bremen</a:t>
            </a:r>
          </a:p>
        </p:txBody>
      </p:sp>
      <p:pic>
        <p:nvPicPr>
          <p:cNvPr id="14" name="Grafik 13" descr="Ein Bild, das Krone, Wappen, Symbol, Emblem enthält.&#10;&#10;Automatisch generierte Beschreibung">
            <a:extLst>
              <a:ext uri="{FF2B5EF4-FFF2-40B4-BE49-F238E27FC236}">
                <a16:creationId xmlns:a16="http://schemas.microsoft.com/office/drawing/2014/main" id="{889C1942-48F4-B2B4-3420-EBD2F395AB56}"/>
              </a:ext>
            </a:extLst>
          </p:cNvPr>
          <p:cNvPicPr>
            <a:picLocks noChangeAspect="1"/>
          </p:cNvPicPr>
          <p:nvPr/>
        </p:nvPicPr>
        <p:blipFill>
          <a:blip r:embed="rId3"/>
          <a:stretch>
            <a:fillRect/>
          </a:stretch>
        </p:blipFill>
        <p:spPr>
          <a:xfrm>
            <a:off x="199750" y="39871"/>
            <a:ext cx="195072" cy="284417"/>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18 Prozent der Beschäftigten in Bremen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4,6</a:t>
            </a:r>
            <a:r>
              <a:rPr lang="de-DE" sz="1600" dirty="0">
                <a:solidFill>
                  <a:srgbClr val="000000"/>
                </a:solidFill>
                <a:latin typeface="Arial Narrow"/>
              </a:rPr>
              <a:t>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Jahre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D7A1504E-8D30-6AF8-4F59-D63E82B091F0}"/>
              </a:ext>
            </a:extLst>
          </p:cNvPr>
          <p:cNvSpPr txBox="1"/>
          <p:nvPr/>
        </p:nvSpPr>
        <p:spPr>
          <a:xfrm>
            <a:off x="118046" y="0"/>
            <a:ext cx="153694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DE2D7D3F-63B6-C449-BE8E-6D24FED1F8DF}"/>
              </a:ext>
            </a:extLst>
          </p:cNvPr>
          <p:cNvSpPr txBox="1"/>
          <p:nvPr/>
        </p:nvSpPr>
        <p:spPr>
          <a:xfrm>
            <a:off x="307479" y="64680"/>
            <a:ext cx="128705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Bremen</a:t>
            </a:r>
          </a:p>
        </p:txBody>
      </p:sp>
      <p:pic>
        <p:nvPicPr>
          <p:cNvPr id="10" name="Grafik 9" descr="Ein Bild, das Krone, Wappen, Symbol, Emblem enthält.&#10;&#10;Automatisch generierte Beschreibung">
            <a:extLst>
              <a:ext uri="{FF2B5EF4-FFF2-40B4-BE49-F238E27FC236}">
                <a16:creationId xmlns:a16="http://schemas.microsoft.com/office/drawing/2014/main" id="{F3EB1684-CE5F-655C-ADBD-9C5EB5E61830}"/>
              </a:ext>
            </a:extLst>
          </p:cNvPr>
          <p:cNvPicPr>
            <a:picLocks noChangeAspect="1"/>
          </p:cNvPicPr>
          <p:nvPr/>
        </p:nvPicPr>
        <p:blipFill>
          <a:blip r:embed="rId2"/>
          <a:stretch>
            <a:fillRect/>
          </a:stretch>
        </p:blipFill>
        <p:spPr>
          <a:xfrm>
            <a:off x="199750" y="39871"/>
            <a:ext cx="195072" cy="284417"/>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1097514556"/>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5,3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81E9492A-70C8-BB76-AD15-2EB73C75A80E}"/>
              </a:ext>
            </a:extLst>
          </p:cNvPr>
          <p:cNvSpPr txBox="1"/>
          <p:nvPr/>
        </p:nvSpPr>
        <p:spPr>
          <a:xfrm>
            <a:off x="118046" y="0"/>
            <a:ext cx="153694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96CC2616-DBAF-F003-E6F2-13D03CBC8A09}"/>
              </a:ext>
            </a:extLst>
          </p:cNvPr>
          <p:cNvSpPr txBox="1"/>
          <p:nvPr/>
        </p:nvSpPr>
        <p:spPr>
          <a:xfrm>
            <a:off x="307479" y="64680"/>
            <a:ext cx="128705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Bremen</a:t>
            </a:r>
          </a:p>
        </p:txBody>
      </p:sp>
      <p:pic>
        <p:nvPicPr>
          <p:cNvPr id="16" name="Grafik 15" descr="Ein Bild, das Krone, Wappen, Symbol, Emblem enthält.&#10;&#10;Automatisch generierte Beschreibung">
            <a:extLst>
              <a:ext uri="{FF2B5EF4-FFF2-40B4-BE49-F238E27FC236}">
                <a16:creationId xmlns:a16="http://schemas.microsoft.com/office/drawing/2014/main" id="{297EB527-BC25-EFF0-4434-DB11A5713FFD}"/>
              </a:ext>
            </a:extLst>
          </p:cNvPr>
          <p:cNvPicPr>
            <a:picLocks noChangeAspect="1"/>
          </p:cNvPicPr>
          <p:nvPr/>
        </p:nvPicPr>
        <p:blipFill>
          <a:blip r:embed="rId3"/>
          <a:stretch>
            <a:fillRect/>
          </a:stretch>
        </p:blipFill>
        <p:spPr>
          <a:xfrm>
            <a:off x="199750" y="39871"/>
            <a:ext cx="195072" cy="284417"/>
          </a:xfrm>
          <a:prstGeom prst="rect">
            <a:avLst/>
          </a:prstGeom>
        </p:spPr>
      </p:pic>
      <p:grpSp>
        <p:nvGrpSpPr>
          <p:cNvPr id="17" name="Gruppieren 16">
            <a:extLst>
              <a:ext uri="{FF2B5EF4-FFF2-40B4-BE49-F238E27FC236}">
                <a16:creationId xmlns:a16="http://schemas.microsoft.com/office/drawing/2014/main" id="{E7D4EE24-1188-466F-9B1C-DD173BC61621}"/>
              </a:ext>
            </a:extLst>
          </p:cNvPr>
          <p:cNvGrpSpPr/>
          <p:nvPr/>
        </p:nvGrpSpPr>
        <p:grpSpPr>
          <a:xfrm>
            <a:off x="551242" y="1729965"/>
            <a:ext cx="7759700" cy="2336482"/>
            <a:chOff x="0" y="0"/>
            <a:chExt cx="8029574" cy="2757488"/>
          </a:xfrm>
        </p:grpSpPr>
        <p:graphicFrame>
          <p:nvGraphicFramePr>
            <p:cNvPr id="22" name="Diagramm 21">
              <a:extLst>
                <a:ext uri="{FF2B5EF4-FFF2-40B4-BE49-F238E27FC236}">
                  <a16:creationId xmlns:a16="http://schemas.microsoft.com/office/drawing/2014/main" id="{22195EC6-5870-9E17-30B2-3A94CED12B8C}"/>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79F13BC4-1C49-6FF6-5F60-FF22E09BFC67}"/>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245370A7-A1F5-AF3F-259B-793FF122EAB8}"/>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550881" y="2220952"/>
            <a:ext cx="5964218" cy="632970"/>
            <a:chOff x="1081991" y="2671742"/>
            <a:chExt cx="5964218" cy="632970"/>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865343" y="2886374"/>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40</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081991" y="2802848"/>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+45%</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202513">
              <a:off x="6464236" y="2671742"/>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-13%</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Muskel-Skelett-Erkrankungen</a:t>
            </a:r>
            <a:r>
              <a:rPr lang="de-DE" dirty="0">
                <a:solidFill>
                  <a:srgbClr val="000000"/>
                </a:solidFill>
                <a:latin typeface="Arial Narrow"/>
              </a:rPr>
              <a:t>, an dritter Stelle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psychische Erkrankungen. Allerdings haben junge Beschäftigte bei diesen Erkrankungsgruppen unterdurchschnittlich viele Fehltage.</a:t>
            </a: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6A9AB42B-10A3-741D-9BD3-72CD00494265}"/>
              </a:ext>
            </a:extLst>
          </p:cNvPr>
          <p:cNvSpPr txBox="1"/>
          <p:nvPr/>
        </p:nvSpPr>
        <p:spPr>
          <a:xfrm>
            <a:off x="118046" y="0"/>
            <a:ext cx="153694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328B6913-E199-4157-B068-6FA1CF3F401D}"/>
              </a:ext>
            </a:extLst>
          </p:cNvPr>
          <p:cNvSpPr txBox="1"/>
          <p:nvPr/>
        </p:nvSpPr>
        <p:spPr>
          <a:xfrm>
            <a:off x="307479" y="64680"/>
            <a:ext cx="128705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Bremen</a:t>
            </a:r>
          </a:p>
        </p:txBody>
      </p:sp>
      <p:pic>
        <p:nvPicPr>
          <p:cNvPr id="8" name="Grafik 7" descr="Ein Bild, das Krone, Wappen, Symbol, Emblem enthält.&#10;&#10;Automatisch generierte Beschreibung">
            <a:extLst>
              <a:ext uri="{FF2B5EF4-FFF2-40B4-BE49-F238E27FC236}">
                <a16:creationId xmlns:a16="http://schemas.microsoft.com/office/drawing/2014/main" id="{3772A5C3-A542-B95A-C597-F580B5757903}"/>
              </a:ext>
            </a:extLst>
          </p:cNvPr>
          <p:cNvPicPr>
            <a:picLocks noChangeAspect="1"/>
          </p:cNvPicPr>
          <p:nvPr/>
        </p:nvPicPr>
        <p:blipFill>
          <a:blip r:embed="rId3"/>
          <a:stretch>
            <a:fillRect/>
          </a:stretch>
        </p:blipFill>
        <p:spPr>
          <a:xfrm>
            <a:off x="199750" y="39871"/>
            <a:ext cx="195072" cy="284417"/>
          </a:xfrm>
          <a:prstGeom prst="rect">
            <a:avLst/>
          </a:prstGeom>
        </p:spPr>
      </p:pic>
      <p:graphicFrame>
        <p:nvGraphicFramePr>
          <p:cNvPr id="9" name="Diagramm 8">
            <a:extLst>
              <a:ext uri="{FF2B5EF4-FFF2-40B4-BE49-F238E27FC236}">
                <a16:creationId xmlns:a16="http://schemas.microsoft.com/office/drawing/2014/main" id="{C1581B51-25BC-458D-846D-93F757735DDE}"/>
              </a:ext>
            </a:extLst>
          </p:cNvPr>
          <p:cNvGraphicFramePr>
            <a:graphicFrameLocks/>
          </p:cNvGraphicFramePr>
          <p:nvPr>
            <p:extLst>
              <p:ext uri="{D42A27DB-BD31-4B8C-83A1-F6EECF244321}">
                <p14:modId xmlns:p14="http://schemas.microsoft.com/office/powerpoint/2010/main" val="538680975"/>
              </p:ext>
            </p:extLst>
          </p:nvPr>
        </p:nvGraphicFramePr>
        <p:xfrm>
          <a:off x="468313" y="1379243"/>
          <a:ext cx="4832033" cy="3553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2.xml><?xml version="1.0" encoding="utf-8"?>
<ds:datastoreItem xmlns:ds="http://schemas.openxmlformats.org/officeDocument/2006/customXml" ds:itemID="{25B36CCC-31AC-468D-AAAC-5DA6E5E4CB09}">
  <ds:schemaRefs>
    <ds:schemaRef ds:uri="23d2d699-f04a-4e27-84ae-d29809b11eb0"/>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95555b3d-d036-4f12-b9f1-73f2e7556321"/>
    <ds:schemaRef ds:uri="http://www.w3.org/XML/1998/namespace"/>
  </ds:schemaRefs>
</ds:datastoreItem>
</file>

<file path=customXml/itemProps3.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1805</Words>
  <Application>Microsoft Office PowerPoint</Application>
  <PresentationFormat>Bildschirmpräsentation (16:9)</PresentationFormat>
  <Paragraphs>209</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76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18 %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108</cp:revision>
  <cp:lastPrinted>2023-11-06T11:26:11Z</cp:lastPrinted>
  <dcterms:created xsi:type="dcterms:W3CDTF">2023-07-06T09:26:04Z</dcterms:created>
  <dcterms:modified xsi:type="dcterms:W3CDTF">2025-08-12T14:52:04Z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