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8.xml" ContentType="application/vnd.openxmlformats-officedocument.presentationml.notesSlide+xml"/>
  <Override PartName="/ppt/comments/modernComment_7FB47935_64495909.xml" ContentType="application/vnd.ms-powerpoint.comment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672" r:id="rId5"/>
    <p:sldMasterId id="2147483704" r:id="rId6"/>
  </p:sldMasterIdLst>
  <p:notesMasterIdLst>
    <p:notesMasterId r:id="rId36"/>
  </p:notesMasterIdLst>
  <p:handoutMasterIdLst>
    <p:handoutMasterId r:id="rId37"/>
  </p:handoutMasterIdLst>
  <p:sldIdLst>
    <p:sldId id="2142533922" r:id="rId7"/>
    <p:sldId id="2142533937" r:id="rId8"/>
    <p:sldId id="2142533940" r:id="rId9"/>
    <p:sldId id="2142533884" r:id="rId10"/>
    <p:sldId id="2142533731" r:id="rId11"/>
    <p:sldId id="2142533880" r:id="rId12"/>
    <p:sldId id="2142533934" r:id="rId13"/>
    <p:sldId id="2142533936" r:id="rId14"/>
    <p:sldId id="2142533939" r:id="rId15"/>
    <p:sldId id="2142533935" r:id="rId16"/>
    <p:sldId id="2142533818" r:id="rId17"/>
    <p:sldId id="2142533938" r:id="rId18"/>
    <p:sldId id="2142533820" r:id="rId19"/>
    <p:sldId id="2142533918" r:id="rId20"/>
    <p:sldId id="2142533800" r:id="rId21"/>
    <p:sldId id="2142533920" r:id="rId22"/>
    <p:sldId id="2142533888" r:id="rId23"/>
    <p:sldId id="2142533806" r:id="rId24"/>
    <p:sldId id="2142533909" r:id="rId25"/>
    <p:sldId id="2142533810" r:id="rId26"/>
    <p:sldId id="2142533815" r:id="rId27"/>
    <p:sldId id="2142533796" r:id="rId28"/>
    <p:sldId id="2142533924" r:id="rId29"/>
    <p:sldId id="2142533932" r:id="rId30"/>
    <p:sldId id="2142533741" r:id="rId31"/>
    <p:sldId id="2142533723" r:id="rId32"/>
    <p:sldId id="2142533725" r:id="rId33"/>
    <p:sldId id="2142533941" r:id="rId34"/>
    <p:sldId id="2142533942" r:id="rId35"/>
  </p:sldIdLst>
  <p:sldSz cx="9144000" cy="5143500" type="screen16x9"/>
  <p:notesSz cx="6797675" cy="9872663"/>
  <p:custDataLst>
    <p:tags r:id="rId38"/>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8" userDrawn="1">
          <p15:clr>
            <a:srgbClr val="A4A3A4"/>
          </p15:clr>
        </p15:guide>
        <p15:guide id="2" orient="horz" pos="2641" userDrawn="1">
          <p15:clr>
            <a:srgbClr val="A4A3A4"/>
          </p15:clr>
        </p15:guide>
        <p15:guide id="3" pos="4241" userDrawn="1">
          <p15:clr>
            <a:srgbClr val="A4A3A4"/>
          </p15:clr>
        </p15:guide>
        <p15:guide id="4" pos="4014" userDrawn="1">
          <p15:clr>
            <a:srgbClr val="A4A3A4"/>
          </p15:clr>
        </p15:guide>
        <p15:guide id="5" pos="295" userDrawn="1">
          <p15:clr>
            <a:srgbClr val="A4A3A4"/>
          </p15:clr>
        </p15:guide>
        <p15:guide id="6" orient="horz" pos="2663">
          <p15:clr>
            <a:srgbClr val="A4A3A4"/>
          </p15:clr>
        </p15:guide>
        <p15:guide id="7" orient="horz" pos="1053" userDrawn="1">
          <p15:clr>
            <a:srgbClr val="A4A3A4"/>
          </p15:clr>
        </p15:guide>
        <p15:guide id="8" orient="horz" pos="917" userDrawn="1">
          <p15:clr>
            <a:srgbClr val="A4A3A4"/>
          </p15:clr>
        </p15:guide>
        <p15:guide id="9" pos="1542" userDrawn="1">
          <p15:clr>
            <a:srgbClr val="A4A3A4"/>
          </p15:clr>
        </p15:guide>
        <p15:guide id="10" pos="5284" userDrawn="1">
          <p15:clr>
            <a:srgbClr val="A4A3A4"/>
          </p15:clr>
        </p15:guide>
        <p15:guide id="11" pos="363" userDrawn="1">
          <p15:clr>
            <a:srgbClr val="A4A3A4"/>
          </p15:clr>
        </p15:guide>
        <p15:guide id="12" pos="1746" userDrawn="1">
          <p15:clr>
            <a:srgbClr val="A4A3A4"/>
          </p15:clr>
        </p15:guide>
        <p15:guide id="13" pos="3946" userDrawn="1">
          <p15:clr>
            <a:srgbClr val="A4A3A4"/>
          </p15:clr>
        </p15:guide>
        <p15:guide id="14" pos="5624" userDrawn="1">
          <p15:clr>
            <a:srgbClr val="A4A3A4"/>
          </p15:clr>
        </p15:guide>
        <p15:guide id="15" pos="1270" userDrawn="1">
          <p15:clr>
            <a:srgbClr val="A4A3A4"/>
          </p15:clr>
        </p15:guide>
        <p15:guide id="16" orient="horz" pos="2323" userDrawn="1">
          <p15:clr>
            <a:srgbClr val="A4A3A4"/>
          </p15:clr>
        </p15:guide>
        <p15:guide id="17" orient="horz" pos="1416" userDrawn="1">
          <p15:clr>
            <a:srgbClr val="A4A3A4"/>
          </p15:clr>
        </p15:guide>
        <p15:guide id="18" pos="51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B2D2C-875A-8A1E-1544-AEA4AD68B29C}" name="Schmidt, Sandra" initials="SS" userId="S::sandra.schmidt@dak.de::345ab894-c681-4028-9d85-0da85c36cc22" providerId="AD"/>
  <p188:author id="{335E4E34-9EE7-0486-97C5-D4B2E2CB82CB}" name="Terese Dehl" initials="TD" userId="S::terese.dehl@iges.com::1f2124a5-f6c9-444e-aae0-b64bf9ea1b2b" providerId="AD"/>
  <p188:author id="{6EAD783A-B8F9-BFCC-998F-FE1781741967}" name="Drogies, Gregor" initials="GD" userId="S::gregor.drogies@dak.de::32eee084-fa73-4958-9b6c-df8bf1b065fa" providerId="AD"/>
  <p188:author id="{620DF940-A995-21E9-F1D3-195E5CC24D83}" name="Karsten Zich" initials="KZ" userId="S::Karsten.Zich@iges.com::ebaf3018-8285-4f0d-afe8-6e59349db02f" providerId="AD"/>
  <p188:author id="{2AF2D44E-A274-10F2-11AD-A81E0BB16391}" name="Wiehe, Dorothea" initials="WD" userId="S::dorothea.wiehe@dak.de::a0259fae-ad84-47c7-a87b-5bb2b57c2597" providerId="AD"/>
  <p188:author id="{7B82FF50-4423-69D8-C5B6-BDFC9C8DA710}" name="Kastl, Florian" initials="FK" userId="S::florian.kastl@dak.de::7fd4469b-91e6-492b-88d4-3283ef737b6d" providerId="AD"/>
  <p188:author id="{25324152-40BA-6413-92ED-7A6EBD3F8A05}" name="Susanne Hildebrandt" initials="SH" userId="S::Susanne.Hildebrandt@iges.com::91338645-8684-49b6-9517-15854bde8d51" providerId="AD"/>
  <p188:author id="{70244DB9-FBD3-8266-B805-608AE9477B20}" name="Schaffer, Georg" initials="GS" userId="S::georg.schaffer@dak.de::57368dfe-c6ab-491b-bd40-3f36825c6447" providerId="AD"/>
  <p188:author id="{EFBD3DEC-F903-47A4-D059-21A820EC85C4}" name="Knoeller, Michael" initials="KM" userId="S::michael.knoeller@dak.de::a65e7701-765b-473e-925d-1a7c34698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terstein, Sabine" initials="WS" lastIdx="3" clrIdx="0">
    <p:extLst>
      <p:ext uri="{19B8F6BF-5375-455C-9EA6-DF929625EA0E}">
        <p15:presenceInfo xmlns:p15="http://schemas.microsoft.com/office/powerpoint/2012/main" userId="S-1-5-21-367652909-4025467389-2408961058-100890" providerId="AD"/>
      </p:ext>
    </p:extLst>
  </p:cmAuthor>
  <p:cmAuthor id="2" name="Maren Kentgens" initials="m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5A3C1"/>
    <a:srgbClr val="8DA3B0"/>
    <a:srgbClr val="C7E2D5"/>
    <a:srgbClr val="CC9FAD"/>
    <a:srgbClr val="FBCDA3"/>
    <a:srgbClr val="D3DCE4"/>
    <a:srgbClr val="C1AAD0"/>
    <a:srgbClr val="CE9EAC"/>
    <a:srgbClr val="BFDD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133" d="100"/>
          <a:sy n="133" d="100"/>
        </p:scale>
        <p:origin x="504" y="126"/>
      </p:cViewPr>
      <p:guideLst>
        <p:guide orient="horz" pos="3208"/>
        <p:guide orient="horz" pos="2641"/>
        <p:guide pos="4241"/>
        <p:guide pos="4014"/>
        <p:guide pos="295"/>
        <p:guide orient="horz" pos="2663"/>
        <p:guide orient="horz" pos="1053"/>
        <p:guide orient="horz" pos="917"/>
        <p:guide pos="1542"/>
        <p:guide pos="5284"/>
        <p:guide pos="363"/>
        <p:guide pos="1746"/>
        <p:guide pos="3946"/>
        <p:guide pos="5624"/>
        <p:guide pos="1270"/>
        <p:guide orient="horz" pos="2323"/>
        <p:guide orient="horz" pos="1416"/>
        <p:guide pos="51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213583427929631"/>
          <c:y val="0.10244953894037581"/>
          <c:w val="0.62780806861384886"/>
          <c:h val="0.8092983067382063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A3-445D-9FC3-C9A172A73EAB}"/>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5FA3-445D-9FC3-C9A172A73EA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FA3-445D-9FC3-C9A172A73EAB}"/>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5FA3-445D-9FC3-C9A172A73EAB}"/>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5FA3-445D-9FC3-C9A172A73EAB}"/>
              </c:ext>
            </c:extLst>
          </c:dPt>
          <c:dLbls>
            <c:dLbl>
              <c:idx val="1"/>
              <c:layout>
                <c:manualLayout>
                  <c:x val="6.1022120518688027E-3"/>
                  <c:y val="3.9331366764995086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7611464470831306"/>
                      <c:h val="0.18157340951850046"/>
                    </c:manualLayout>
                  </c15:layout>
                </c:ext>
                <c:ext xmlns:c16="http://schemas.microsoft.com/office/drawing/2014/chart" uri="{C3380CC4-5D6E-409C-BE32-E72D297353CC}">
                  <c16:uniqueId val="{00000003-5FA3-445D-9FC3-C9A172A73EAB}"/>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707838579674108"/>
                      <c:h val="0.15562059167382836"/>
                    </c:manualLayout>
                  </c15:layout>
                </c:ext>
                <c:ext xmlns:c16="http://schemas.microsoft.com/office/drawing/2014/chart" uri="{C3380CC4-5D6E-409C-BE32-E72D297353CC}">
                  <c16:uniqueId val="{00000007-5FA3-445D-9FC3-C9A172A73E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NDS!$B$3:$B$7</c:f>
              <c:strCache>
                <c:ptCount val="5"/>
                <c:pt idx="0">
                  <c:v>unter 30 Jahre</c:v>
                </c:pt>
                <c:pt idx="1">
                  <c:v>30 bis unter 40 Jahre</c:v>
                </c:pt>
                <c:pt idx="2">
                  <c:v>40 bis unter 50 Jahre</c:v>
                </c:pt>
                <c:pt idx="3">
                  <c:v>50 bis unter 60 Jahre</c:v>
                </c:pt>
                <c:pt idx="4">
                  <c:v>ab 60 Jahre</c:v>
                </c:pt>
              </c:strCache>
            </c:strRef>
          </c:cat>
          <c:val>
            <c:numRef>
              <c:f>NDS!$D$3:$D$7</c:f>
              <c:numCache>
                <c:formatCode>#,##0</c:formatCode>
                <c:ptCount val="5"/>
                <c:pt idx="0">
                  <c:v>810000</c:v>
                </c:pt>
                <c:pt idx="1">
                  <c:v>839000</c:v>
                </c:pt>
                <c:pt idx="2">
                  <c:v>819000</c:v>
                </c:pt>
                <c:pt idx="3">
                  <c:v>1028000</c:v>
                </c:pt>
                <c:pt idx="4">
                  <c:v>587000</c:v>
                </c:pt>
              </c:numCache>
            </c:numRef>
          </c:val>
          <c:extLst>
            <c:ext xmlns:c16="http://schemas.microsoft.com/office/drawing/2014/chart" uri="{C3380CC4-5D6E-409C-BE32-E72D297353CC}">
              <c16:uniqueId val="{0000000A-5FA3-445D-9FC3-C9A172A73EAB}"/>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BY!$N$96</c:f>
              <c:strCache>
                <c:ptCount val="1"/>
                <c:pt idx="0">
                  <c:v>der Arbeit insgesamt</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1232-45CD-9B4B-E0272AF9744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1232-45CD-9B4B-E0272AF9744F}"/>
              </c:ext>
            </c:extLst>
          </c:dPt>
          <c:dPt>
            <c:idx val="2"/>
            <c:bubble3D val="0"/>
            <c:spPr>
              <a:noFill/>
              <a:ln w="19050">
                <a:solidFill>
                  <a:schemeClr val="lt1"/>
                </a:solidFill>
              </a:ln>
              <a:effectLst/>
            </c:spPr>
            <c:extLst>
              <c:ext xmlns:c16="http://schemas.microsoft.com/office/drawing/2014/chart" uri="{C3380CC4-5D6E-409C-BE32-E72D297353CC}">
                <c16:uniqueId val="{00000005-1232-45CD-9B4B-E0272AF9744F}"/>
              </c:ext>
            </c:extLst>
          </c:dPt>
          <c:dLbls>
            <c:dLbl>
              <c:idx val="2"/>
              <c:delete val="1"/>
              <c:extLst>
                <c:ext xmlns:c15="http://schemas.microsoft.com/office/drawing/2012/chart" uri="{CE6537A1-D6FC-4f65-9D91-7224C49458BB}"/>
                <c:ext xmlns:c16="http://schemas.microsoft.com/office/drawing/2014/chart" uri="{C3380CC4-5D6E-409C-BE32-E72D297353CC}">
                  <c16:uniqueId val="{00000005-1232-45CD-9B4B-E0272AF9744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BY!$O$94:$Q$94</c:f>
              <c:strCache>
                <c:ptCount val="3"/>
                <c:pt idx="0">
                  <c:v>voll und ganz zufrieden</c:v>
                </c:pt>
                <c:pt idx="1">
                  <c:v>eher zufrieden</c:v>
                </c:pt>
                <c:pt idx="2">
                  <c:v>Rest</c:v>
                </c:pt>
              </c:strCache>
            </c:strRef>
          </c:cat>
          <c:val>
            <c:numRef>
              <c:f>BY!$O$96:$Q$96</c:f>
              <c:numCache>
                <c:formatCode>0%</c:formatCode>
                <c:ptCount val="3"/>
                <c:pt idx="0">
                  <c:v>0.30039611769108215</c:v>
                </c:pt>
                <c:pt idx="1">
                  <c:v>0.56859553545627939</c:v>
                </c:pt>
                <c:pt idx="2">
                  <c:v>0.13100834685263851</c:v>
                </c:pt>
              </c:numCache>
            </c:numRef>
          </c:val>
          <c:extLst>
            <c:ext xmlns:c16="http://schemas.microsoft.com/office/drawing/2014/chart" uri="{C3380CC4-5D6E-409C-BE32-E72D297353CC}">
              <c16:uniqueId val="{00000006-1232-45CD-9B4B-E0272AF9744F}"/>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BY!$B$100</c:f>
              <c:strCache>
                <c:ptCount val="1"/>
                <c:pt idx="0">
                  <c:v>dem Arbeitsklima, d.h. dem Verhältnis zu anderen Kollegen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8B-40A9-942F-754EAA98D6A3}"/>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A78B-40A9-942F-754EAA98D6A3}"/>
              </c:ext>
            </c:extLst>
          </c:dPt>
          <c:dPt>
            <c:idx val="2"/>
            <c:bubble3D val="0"/>
            <c:spPr>
              <a:noFill/>
              <a:ln w="19050">
                <a:solidFill>
                  <a:schemeClr val="lt1"/>
                </a:solidFill>
              </a:ln>
              <a:effectLst/>
            </c:spPr>
            <c:extLst>
              <c:ext xmlns:c16="http://schemas.microsoft.com/office/drawing/2014/chart" uri="{C3380CC4-5D6E-409C-BE32-E72D297353CC}">
                <c16:uniqueId val="{00000005-A78B-40A9-942F-754EAA98D6A3}"/>
              </c:ext>
            </c:extLst>
          </c:dPt>
          <c:dLbls>
            <c:dLbl>
              <c:idx val="2"/>
              <c:delete val="1"/>
              <c:extLst>
                <c:ext xmlns:c15="http://schemas.microsoft.com/office/drawing/2012/chart" uri="{CE6537A1-D6FC-4f65-9D91-7224C49458BB}"/>
                <c:ext xmlns:c16="http://schemas.microsoft.com/office/drawing/2014/chart" uri="{C3380CC4-5D6E-409C-BE32-E72D297353CC}">
                  <c16:uniqueId val="{00000005-A78B-40A9-942F-754EAA98D6A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BY!$C$94:$E$94</c:f>
              <c:strCache>
                <c:ptCount val="3"/>
                <c:pt idx="0">
                  <c:v>voll und ganz zufrieden</c:v>
                </c:pt>
                <c:pt idx="1">
                  <c:v>eher zufrieden</c:v>
                </c:pt>
                <c:pt idx="2">
                  <c:v>Rest</c:v>
                </c:pt>
              </c:strCache>
            </c:strRef>
          </c:cat>
          <c:val>
            <c:numRef>
              <c:f>BY!$C$100:$E$100</c:f>
              <c:numCache>
                <c:formatCode>0%</c:formatCode>
                <c:ptCount val="3"/>
                <c:pt idx="0">
                  <c:v>0.50097844168096417</c:v>
                </c:pt>
                <c:pt idx="1">
                  <c:v>0.40317810898798817</c:v>
                </c:pt>
                <c:pt idx="2">
                  <c:v>9.5843449331047659E-2</c:v>
                </c:pt>
              </c:numCache>
            </c:numRef>
          </c:val>
          <c:extLst>
            <c:ext xmlns:c16="http://schemas.microsoft.com/office/drawing/2014/chart" uri="{C3380CC4-5D6E-409C-BE32-E72D297353CC}">
              <c16:uniqueId val="{00000006-A78B-40A9-942F-754EAA98D6A3}"/>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BY!$N$95</c:f>
              <c:strCache>
                <c:ptCount val="1"/>
                <c:pt idx="0">
                  <c:v>dem Arbeitsklima, d.h. dem Verhältnis zu anderen Kollegen</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84F6-427E-A39A-F99C627984D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4F6-427E-A39A-F99C627984D2}"/>
              </c:ext>
            </c:extLst>
          </c:dPt>
          <c:dPt>
            <c:idx val="2"/>
            <c:bubble3D val="0"/>
            <c:spPr>
              <a:noFill/>
              <a:ln w="19050">
                <a:solidFill>
                  <a:schemeClr val="lt1"/>
                </a:solidFill>
              </a:ln>
              <a:effectLst/>
            </c:spPr>
            <c:extLst>
              <c:ext xmlns:c16="http://schemas.microsoft.com/office/drawing/2014/chart" uri="{C3380CC4-5D6E-409C-BE32-E72D297353CC}">
                <c16:uniqueId val="{00000005-84F6-427E-A39A-F99C627984D2}"/>
              </c:ext>
            </c:extLst>
          </c:dPt>
          <c:dLbls>
            <c:dLbl>
              <c:idx val="2"/>
              <c:delete val="1"/>
              <c:extLst>
                <c:ext xmlns:c15="http://schemas.microsoft.com/office/drawing/2012/chart" uri="{CE6537A1-D6FC-4f65-9D91-7224C49458BB}"/>
                <c:ext xmlns:c16="http://schemas.microsoft.com/office/drawing/2014/chart" uri="{C3380CC4-5D6E-409C-BE32-E72D297353CC}">
                  <c16:uniqueId val="{00000005-84F6-427E-A39A-F99C627984D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BY!$O$94:$Q$94</c:f>
              <c:strCache>
                <c:ptCount val="3"/>
                <c:pt idx="0">
                  <c:v>voll und ganz zufrieden</c:v>
                </c:pt>
                <c:pt idx="1">
                  <c:v>eher zufrieden</c:v>
                </c:pt>
                <c:pt idx="2">
                  <c:v>Rest</c:v>
                </c:pt>
              </c:strCache>
            </c:strRef>
          </c:cat>
          <c:val>
            <c:numRef>
              <c:f>BY!$O$95:$Q$95</c:f>
              <c:numCache>
                <c:formatCode>0%</c:formatCode>
                <c:ptCount val="3"/>
                <c:pt idx="0">
                  <c:v>0.45525261131877043</c:v>
                </c:pt>
                <c:pt idx="1">
                  <c:v>0.4343464964937826</c:v>
                </c:pt>
                <c:pt idx="2">
                  <c:v>0.11040089218744692</c:v>
                </c:pt>
              </c:numCache>
            </c:numRef>
          </c:val>
          <c:extLst>
            <c:ext xmlns:c16="http://schemas.microsoft.com/office/drawing/2014/chart" uri="{C3380CC4-5D6E-409C-BE32-E72D297353CC}">
              <c16:uniqueId val="{00000006-84F6-427E-A39A-F99C627984D2}"/>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97719025401763"/>
          <c:y val="3.292180682039917E-2"/>
          <c:w val="0.48093835082434289"/>
          <c:h val="0.83418391153483962"/>
        </c:manualLayout>
      </c:layout>
      <c:barChart>
        <c:barDir val="bar"/>
        <c:grouping val="clustered"/>
        <c:varyColors val="0"/>
        <c:ser>
          <c:idx val="1"/>
          <c:order val="0"/>
          <c:tx>
            <c:strRef>
              <c:f>BY!$K$117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BY!$I$119:$I$125</c:f>
              <c:strCache>
                <c:ptCount val="7"/>
                <c:pt idx="0">
                  <c:v>dem Arbeitsklima, d.h. dem Verhältnis zu anderen Kollegen</c:v>
                </c:pt>
                <c:pt idx="1">
                  <c:v>der Art bzw. dem Inhalt der Tätigkeit</c:v>
                </c:pt>
                <c:pt idx="2">
                  <c:v>dem Arbeits- und Gesundheitsschutz</c:v>
                </c:pt>
                <c:pt idx="3">
                  <c:v>der Arbeit insgesamt</c:v>
                </c:pt>
                <c:pt idx="4">
                  <c:v>den beruflichen Entwicklungsmöglichkeiten</c:v>
                </c:pt>
                <c:pt idx="5">
                  <c:v>dem betrieblichen Weiterbildungsangebot</c:v>
                </c:pt>
                <c:pt idx="6">
                  <c:v>dem Einkommen bzw. der finanziellen Anerkennung</c:v>
                </c:pt>
              </c:strCache>
            </c:strRef>
          </c:cat>
          <c:val>
            <c:numRef>
              <c:f>BY!$K$119:$K$125</c:f>
              <c:numCache>
                <c:formatCode>0%</c:formatCode>
                <c:ptCount val="7"/>
                <c:pt idx="0">
                  <c:v>0.50097844168096417</c:v>
                </c:pt>
                <c:pt idx="1">
                  <c:v>0.40910762858490524</c:v>
                </c:pt>
                <c:pt idx="2">
                  <c:v>0.39716026617166267</c:v>
                </c:pt>
                <c:pt idx="3">
                  <c:v>0.31405870650085715</c:v>
                </c:pt>
                <c:pt idx="4">
                  <c:v>0.24280746795949543</c:v>
                </c:pt>
                <c:pt idx="5">
                  <c:v>0.21884312760494062</c:v>
                </c:pt>
                <c:pt idx="6">
                  <c:v>0.1338630181646645</c:v>
                </c:pt>
              </c:numCache>
            </c:numRef>
          </c:val>
          <c:extLst>
            <c:ext xmlns:c16="http://schemas.microsoft.com/office/drawing/2014/chart" uri="{C3380CC4-5D6E-409C-BE32-E72D297353CC}">
              <c16:uniqueId val="{00000000-54CB-4D57-BDAE-0880EC28A44F}"/>
            </c:ext>
          </c:extLst>
        </c:ser>
        <c:ser>
          <c:idx val="0"/>
          <c:order val="1"/>
          <c:tx>
            <c:strRef>
              <c:f>BY!$L$117</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BY!$I$119:$I$125</c:f>
              <c:strCache>
                <c:ptCount val="7"/>
                <c:pt idx="0">
                  <c:v>dem Arbeitsklima, d.h. dem Verhältnis zu anderen Kollegen</c:v>
                </c:pt>
                <c:pt idx="1">
                  <c:v>der Art bzw. dem Inhalt der Tätigkeit</c:v>
                </c:pt>
                <c:pt idx="2">
                  <c:v>dem Arbeits- und Gesundheitsschutz</c:v>
                </c:pt>
                <c:pt idx="3">
                  <c:v>der Arbeit insgesamt</c:v>
                </c:pt>
                <c:pt idx="4">
                  <c:v>den beruflichen Entwicklungsmöglichkeiten</c:v>
                </c:pt>
                <c:pt idx="5">
                  <c:v>dem betrieblichen Weiterbildungsangebot</c:v>
                </c:pt>
                <c:pt idx="6">
                  <c:v>dem Einkommen bzw. der finanziellen Anerkennung</c:v>
                </c:pt>
              </c:strCache>
            </c:strRef>
          </c:cat>
          <c:val>
            <c:numRef>
              <c:f>BY!$L$119:$L$125</c:f>
              <c:numCache>
                <c:formatCode>0%</c:formatCode>
                <c:ptCount val="7"/>
                <c:pt idx="0">
                  <c:v>0.45525261131877043</c:v>
                </c:pt>
                <c:pt idx="1">
                  <c:v>0.39782425028468787</c:v>
                </c:pt>
                <c:pt idx="2">
                  <c:v>0.34192717646986137</c:v>
                </c:pt>
                <c:pt idx="3">
                  <c:v>0.30039611769108215</c:v>
                </c:pt>
                <c:pt idx="4">
                  <c:v>0.21873057603501792</c:v>
                </c:pt>
                <c:pt idx="5">
                  <c:v>0.25120412392658614</c:v>
                </c:pt>
                <c:pt idx="6">
                  <c:v>0.22140198498455976</c:v>
                </c:pt>
              </c:numCache>
            </c:numRef>
          </c:val>
          <c:extLst>
            <c:ext xmlns:c16="http://schemas.microsoft.com/office/drawing/2014/chart" uri="{C3380CC4-5D6E-409C-BE32-E72D297353CC}">
              <c16:uniqueId val="{00000001-54CB-4D57-BDAE-0880EC28A44F}"/>
            </c:ext>
          </c:extLst>
        </c:ser>
        <c:dLbls>
          <c:dLblPos val="outEnd"/>
          <c:showLegendKey val="0"/>
          <c:showVal val="1"/>
          <c:showCatName val="0"/>
          <c:showSerName val="0"/>
          <c:showPercent val="0"/>
          <c:showBubbleSize val="0"/>
        </c:dLbls>
        <c:gapWidth val="182"/>
        <c:overlap val="-10"/>
        <c:axId val="999221871"/>
        <c:axId val="999222351"/>
      </c:barChart>
      <c:catAx>
        <c:axId val="999221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2351"/>
        <c:crosses val="autoZero"/>
        <c:auto val="1"/>
        <c:lblAlgn val="ctr"/>
        <c:lblOffset val="100"/>
        <c:noMultiLvlLbl val="0"/>
      </c:catAx>
      <c:valAx>
        <c:axId val="9992223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Anteil "voll und ganz zufrieden"</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1871"/>
        <c:crosses val="max"/>
        <c:crossBetween val="between"/>
        <c:majorUnit val="0.2"/>
      </c:valAx>
      <c:spPr>
        <a:noFill/>
        <a:ln>
          <a:noFill/>
        </a:ln>
        <a:effectLst/>
      </c:spPr>
    </c:plotArea>
    <c:legend>
      <c:legendPos val="r"/>
      <c:layout>
        <c:manualLayout>
          <c:xMode val="edge"/>
          <c:yMode val="edge"/>
          <c:x val="0.76973181802199642"/>
          <c:y val="0.66611340572010436"/>
          <c:w val="0.19642434564395397"/>
          <c:h val="0.1076971550813103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56351171246819"/>
          <c:y val="4.5840702737644831E-2"/>
          <c:w val="0.40113325541338285"/>
          <c:h val="0.68418610603410657"/>
        </c:manualLayout>
      </c:layout>
      <c:barChart>
        <c:barDir val="bar"/>
        <c:grouping val="clustered"/>
        <c:varyColors val="0"/>
        <c:ser>
          <c:idx val="0"/>
          <c:order val="0"/>
          <c:tx>
            <c:strRef>
              <c:f>BY!$K$147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BY!$J$148:$J$153</c:f>
              <c:strCache>
                <c:ptCount val="6"/>
                <c:pt idx="0">
                  <c:v>Die Sicherheit meines Arbeitsplatzes</c:v>
                </c:pt>
                <c:pt idx="1">
                  <c:v>Die Vereinbarkeit des Berufs- und Privatlebens</c:v>
                </c:pt>
                <c:pt idx="2">
                  <c:v>Das Arbeitsklima, das heißt ein gutes Verhältnis zu den Kolleginnen und Kollegen</c:v>
                </c:pt>
                <c:pt idx="3">
                  <c:v>Eine Führungskraft, die mich unterstützt und fördert</c:v>
                </c:pt>
                <c:pt idx="4">
                  <c:v>Eine flexible Gestaltung meiner Arbeitszeit (z.B. Gleitzeit)</c:v>
                </c:pt>
                <c:pt idx="5">
                  <c:v>Eine gute Einarbeitung bei Neueinstieg in einen Betrieb</c:v>
                </c:pt>
              </c:strCache>
            </c:strRef>
          </c:cat>
          <c:val>
            <c:numRef>
              <c:f>BY!$K$148:$K$153</c:f>
              <c:numCache>
                <c:formatCode>0%</c:formatCode>
                <c:ptCount val="6"/>
                <c:pt idx="0">
                  <c:v>0.63884437747846679</c:v>
                </c:pt>
                <c:pt idx="1">
                  <c:v>0.6336791037306958</c:v>
                </c:pt>
                <c:pt idx="2">
                  <c:v>0.61294035352058585</c:v>
                </c:pt>
                <c:pt idx="3">
                  <c:v>0.57267711424528034</c:v>
                </c:pt>
                <c:pt idx="4">
                  <c:v>0.53876993462191436</c:v>
                </c:pt>
                <c:pt idx="5">
                  <c:v>0.52830827049901841</c:v>
                </c:pt>
              </c:numCache>
            </c:numRef>
          </c:val>
          <c:extLst>
            <c:ext xmlns:c16="http://schemas.microsoft.com/office/drawing/2014/chart" uri="{C3380CC4-5D6E-409C-BE32-E72D297353CC}">
              <c16:uniqueId val="{00000000-F5CD-4E43-AD6C-F1D155014956}"/>
            </c:ext>
          </c:extLst>
        </c:ser>
        <c:ser>
          <c:idx val="1"/>
          <c:order val="1"/>
          <c:tx>
            <c:strRef>
              <c:f>BY!$L$147</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BY!$J$148:$J$153</c:f>
              <c:strCache>
                <c:ptCount val="6"/>
                <c:pt idx="0">
                  <c:v>Die Sicherheit meines Arbeitsplatzes</c:v>
                </c:pt>
                <c:pt idx="1">
                  <c:v>Die Vereinbarkeit des Berufs- und Privatlebens</c:v>
                </c:pt>
                <c:pt idx="2">
                  <c:v>Das Arbeitsklima, das heißt ein gutes Verhältnis zu den Kolleginnen und Kollegen</c:v>
                </c:pt>
                <c:pt idx="3">
                  <c:v>Eine Führungskraft, die mich unterstützt und fördert</c:v>
                </c:pt>
                <c:pt idx="4">
                  <c:v>Eine flexible Gestaltung meiner Arbeitszeit (z.B. Gleitzeit)</c:v>
                </c:pt>
                <c:pt idx="5">
                  <c:v>Eine gute Einarbeitung bei Neueinstieg in einen Betrieb</c:v>
                </c:pt>
              </c:strCache>
            </c:strRef>
          </c:cat>
          <c:val>
            <c:numRef>
              <c:f>BY!$L$148:$L$153</c:f>
              <c:numCache>
                <c:formatCode>0%</c:formatCode>
                <c:ptCount val="6"/>
                <c:pt idx="0">
                  <c:v>0.5545324079581051</c:v>
                </c:pt>
                <c:pt idx="1">
                  <c:v>0.56923689299120295</c:v>
                </c:pt>
                <c:pt idx="2">
                  <c:v>0.67884743690903082</c:v>
                </c:pt>
                <c:pt idx="3">
                  <c:v>0.47863581018738133</c:v>
                </c:pt>
                <c:pt idx="4">
                  <c:v>0.51010922217204202</c:v>
                </c:pt>
                <c:pt idx="5">
                  <c:v>0.47881442353941184</c:v>
                </c:pt>
              </c:numCache>
            </c:numRef>
          </c:val>
          <c:extLst>
            <c:ext xmlns:c16="http://schemas.microsoft.com/office/drawing/2014/chart" uri="{C3380CC4-5D6E-409C-BE32-E72D297353CC}">
              <c16:uniqueId val="{00000001-F5CD-4E43-AD6C-F1D155014956}"/>
            </c:ext>
          </c:extLst>
        </c:ser>
        <c:dLbls>
          <c:dLblPos val="outEnd"/>
          <c:showLegendKey val="0"/>
          <c:showVal val="1"/>
          <c:showCatName val="0"/>
          <c:showSerName val="0"/>
          <c:showPercent val="0"/>
          <c:showBubbleSize val="0"/>
        </c:dLbls>
        <c:gapWidth val="182"/>
        <c:overlap val="-10"/>
        <c:axId val="582682239"/>
        <c:axId val="582675519"/>
      </c:barChart>
      <c:catAx>
        <c:axId val="5826822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582675519"/>
        <c:crosses val="autoZero"/>
        <c:auto val="1"/>
        <c:lblAlgn val="ctr"/>
        <c:lblOffset val="100"/>
        <c:noMultiLvlLbl val="0"/>
      </c:catAx>
      <c:valAx>
        <c:axId val="5826755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582682239"/>
        <c:crosses val="max"/>
        <c:crossBetween val="between"/>
      </c:valAx>
      <c:spPr>
        <a:noFill/>
        <a:ln>
          <a:noFill/>
        </a:ln>
        <a:effectLst/>
      </c:spPr>
    </c:plotArea>
    <c:legend>
      <c:legendPos val="b"/>
      <c:layout>
        <c:manualLayout>
          <c:xMode val="edge"/>
          <c:yMode val="edge"/>
          <c:x val="0.30524999933686864"/>
          <c:y val="0.85794337016121358"/>
          <c:w val="0.33743791582860921"/>
          <c:h val="0.1045506003261679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BY!$D$7</c:f>
              <c:strCache>
                <c:ptCount val="1"/>
                <c:pt idx="0">
                  <c:v>AU-Fälle je 100 Versicherte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AE31-4E7D-AC20-01D72FE54FFE}"/>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E31-4E7D-AC20-01D72FE54FF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BY!$E$6:$F$6</c:f>
              <c:strCache>
                <c:ptCount val="2"/>
                <c:pt idx="0">
                  <c:v>alle Beschäftigte</c:v>
                </c:pt>
                <c:pt idx="1">
                  <c:v>unter 30 Jahre</c:v>
                </c:pt>
              </c:strCache>
            </c:strRef>
          </c:cat>
          <c:val>
            <c:numRef>
              <c:f>BY!$E$7:$F$7</c:f>
              <c:numCache>
                <c:formatCode>0</c:formatCode>
                <c:ptCount val="2"/>
                <c:pt idx="0">
                  <c:v>184.47835554582048</c:v>
                </c:pt>
                <c:pt idx="1">
                  <c:v>268.38216898924736</c:v>
                </c:pt>
              </c:numCache>
            </c:numRef>
          </c:val>
          <c:extLst>
            <c:ext xmlns:c16="http://schemas.microsoft.com/office/drawing/2014/chart" uri="{C3380CC4-5D6E-409C-BE32-E72D297353CC}">
              <c16:uniqueId val="{00000004-AE31-4E7D-AC20-01D72FE54FFE}"/>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BY!$D$8</c:f>
              <c:strCache>
                <c:ptCount val="1"/>
                <c:pt idx="0">
                  <c:v>Falldauer in Tagen</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D62D-43E5-8B23-51AFCA694F8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62D-43E5-8B23-51AFCA694F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BY!$E$6:$F$6</c:f>
              <c:strCache>
                <c:ptCount val="2"/>
                <c:pt idx="0">
                  <c:v>alle Beschäftigte</c:v>
                </c:pt>
                <c:pt idx="1">
                  <c:v>unter 30 Jahre</c:v>
                </c:pt>
              </c:strCache>
            </c:strRef>
          </c:cat>
          <c:val>
            <c:numRef>
              <c:f>BY!$E$8:$F$8</c:f>
              <c:numCache>
                <c:formatCode>0.0</c:formatCode>
                <c:ptCount val="2"/>
                <c:pt idx="0">
                  <c:v>9.4431855641912801</c:v>
                </c:pt>
                <c:pt idx="1">
                  <c:v>5.7596206560743219</c:v>
                </c:pt>
              </c:numCache>
            </c:numRef>
          </c:val>
          <c:extLst>
            <c:ext xmlns:c16="http://schemas.microsoft.com/office/drawing/2014/chart" uri="{C3380CC4-5D6E-409C-BE32-E72D297353CC}">
              <c16:uniqueId val="{00000004-D62D-43E5-8B23-51AFCA694F8D}"/>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BY!$D$9</c:f>
              <c:strCache>
                <c:ptCount val="1"/>
                <c:pt idx="0">
                  <c:v>Krankenstand</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B095-4947-A725-5844CD5823C1}"/>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095-4947-A725-5844CD5823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BY!$E$6:$F$6</c:f>
              <c:strCache>
                <c:ptCount val="2"/>
                <c:pt idx="0">
                  <c:v>alle Beschäftigte</c:v>
                </c:pt>
                <c:pt idx="1">
                  <c:v>unter 30 Jahre</c:v>
                </c:pt>
              </c:strCache>
            </c:strRef>
          </c:cat>
          <c:val>
            <c:numRef>
              <c:f>BY!$E$9:$F$9</c:f>
              <c:numCache>
                <c:formatCode>0.0%</c:formatCode>
                <c:ptCount val="2"/>
                <c:pt idx="0">
                  <c:v>4.7597359125574827E-2</c:v>
                </c:pt>
                <c:pt idx="1">
                  <c:v>4.2234412137499948E-2</c:v>
                </c:pt>
              </c:numCache>
            </c:numRef>
          </c:val>
          <c:extLst>
            <c:ext xmlns:c16="http://schemas.microsoft.com/office/drawing/2014/chart" uri="{C3380CC4-5D6E-409C-BE32-E72D297353CC}">
              <c16:uniqueId val="{00000004-B095-4947-A725-5844CD5823C1}"/>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BY!$K$32</c:f>
              <c:strCache>
                <c:ptCount val="1"/>
                <c:pt idx="0">
                  <c:v>unter 30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BY!$J$33:$J$44</c:f>
              <c:strCache>
                <c:ptCount val="12"/>
                <c:pt idx="0">
                  <c:v>Atmungssystem</c:v>
                </c:pt>
                <c:pt idx="1">
                  <c:v>Psychische Erkrankungen</c:v>
                </c:pt>
                <c:pt idx="2">
                  <c:v>Verletzungen</c:v>
                </c:pt>
                <c:pt idx="3">
                  <c:v>Muskel-Skelett-System</c:v>
                </c:pt>
                <c:pt idx="4">
                  <c:v>Infektionen</c:v>
                </c:pt>
                <c:pt idx="5">
                  <c:v>unspezifische Symptome</c:v>
                </c:pt>
                <c:pt idx="6">
                  <c:v>Verdauungssystem</c:v>
                </c:pt>
                <c:pt idx="7">
                  <c:v>Nervensystem, Augen, Ohren</c:v>
                </c:pt>
                <c:pt idx="8">
                  <c:v>Äußere Ursachen und Faktoren</c:v>
                </c:pt>
                <c:pt idx="9">
                  <c:v>Haut</c:v>
                </c:pt>
                <c:pt idx="10">
                  <c:v>Kreislaufsystem</c:v>
                </c:pt>
                <c:pt idx="11">
                  <c:v>Neubildungen</c:v>
                </c:pt>
              </c:strCache>
            </c:strRef>
          </c:cat>
          <c:val>
            <c:numRef>
              <c:f>BY!$K$33:$K$44</c:f>
              <c:numCache>
                <c:formatCode>General</c:formatCode>
                <c:ptCount val="12"/>
                <c:pt idx="0">
                  <c:v>432</c:v>
                </c:pt>
                <c:pt idx="1">
                  <c:v>201</c:v>
                </c:pt>
                <c:pt idx="2">
                  <c:v>198</c:v>
                </c:pt>
                <c:pt idx="3">
                  <c:v>168</c:v>
                </c:pt>
                <c:pt idx="4">
                  <c:v>133</c:v>
                </c:pt>
                <c:pt idx="5">
                  <c:v>131</c:v>
                </c:pt>
                <c:pt idx="6">
                  <c:v>74</c:v>
                </c:pt>
                <c:pt idx="7">
                  <c:v>64</c:v>
                </c:pt>
                <c:pt idx="8">
                  <c:v>48</c:v>
                </c:pt>
                <c:pt idx="9">
                  <c:v>24</c:v>
                </c:pt>
                <c:pt idx="10">
                  <c:v>13</c:v>
                </c:pt>
                <c:pt idx="11">
                  <c:v>10</c:v>
                </c:pt>
              </c:numCache>
            </c:numRef>
          </c:val>
          <c:extLst>
            <c:ext xmlns:c16="http://schemas.microsoft.com/office/drawing/2014/chart" uri="{C3380CC4-5D6E-409C-BE32-E72D297353CC}">
              <c16:uniqueId val="{00000000-FD0F-4FA4-BC71-563614734D62}"/>
            </c:ext>
          </c:extLst>
        </c:ser>
        <c:ser>
          <c:idx val="1"/>
          <c:order val="1"/>
          <c:tx>
            <c:strRef>
              <c:f>BY!$L$32</c:f>
              <c:strCache>
                <c:ptCount val="1"/>
                <c:pt idx="0">
                  <c:v>alle Beschäftigte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BY!$J$33:$J$44</c:f>
              <c:strCache>
                <c:ptCount val="12"/>
                <c:pt idx="0">
                  <c:v>Atmungssystem</c:v>
                </c:pt>
                <c:pt idx="1">
                  <c:v>Psychische Erkrankungen</c:v>
                </c:pt>
                <c:pt idx="2">
                  <c:v>Verletzungen</c:v>
                </c:pt>
                <c:pt idx="3">
                  <c:v>Muskel-Skelett-System</c:v>
                </c:pt>
                <c:pt idx="4">
                  <c:v>Infektionen</c:v>
                </c:pt>
                <c:pt idx="5">
                  <c:v>unspezifische Symptome</c:v>
                </c:pt>
                <c:pt idx="6">
                  <c:v>Verdauungssystem</c:v>
                </c:pt>
                <c:pt idx="7">
                  <c:v>Nervensystem, Augen, Ohren</c:v>
                </c:pt>
                <c:pt idx="8">
                  <c:v>Äußere Ursachen und Faktoren</c:v>
                </c:pt>
                <c:pt idx="9">
                  <c:v>Haut</c:v>
                </c:pt>
                <c:pt idx="10">
                  <c:v>Kreislaufsystem</c:v>
                </c:pt>
                <c:pt idx="11">
                  <c:v>Neubildungen</c:v>
                </c:pt>
              </c:strCache>
            </c:strRef>
          </c:cat>
          <c:val>
            <c:numRef>
              <c:f>BY!$L$33:$L$44</c:f>
              <c:numCache>
                <c:formatCode>General</c:formatCode>
                <c:ptCount val="12"/>
                <c:pt idx="0">
                  <c:v>337</c:v>
                </c:pt>
                <c:pt idx="1">
                  <c:v>298</c:v>
                </c:pt>
                <c:pt idx="2">
                  <c:v>183</c:v>
                </c:pt>
                <c:pt idx="3">
                  <c:v>312</c:v>
                </c:pt>
                <c:pt idx="4">
                  <c:v>89</c:v>
                </c:pt>
                <c:pt idx="5">
                  <c:v>104</c:v>
                </c:pt>
                <c:pt idx="6">
                  <c:v>75</c:v>
                </c:pt>
                <c:pt idx="7">
                  <c:v>81</c:v>
                </c:pt>
                <c:pt idx="8">
                  <c:v>72</c:v>
                </c:pt>
                <c:pt idx="9">
                  <c:v>20</c:v>
                </c:pt>
                <c:pt idx="10">
                  <c:v>55</c:v>
                </c:pt>
                <c:pt idx="11">
                  <c:v>61</c:v>
                </c:pt>
              </c:numCache>
            </c:numRef>
          </c:val>
          <c:extLst>
            <c:ext xmlns:c16="http://schemas.microsoft.com/office/drawing/2014/chart" uri="{C3380CC4-5D6E-409C-BE32-E72D297353CC}">
              <c16:uniqueId val="{00000001-FD0F-4FA4-BC71-563614734D62}"/>
            </c:ext>
          </c:extLst>
        </c:ser>
        <c:dLbls>
          <c:dLblPos val="outEnd"/>
          <c:showLegendKey val="0"/>
          <c:showVal val="1"/>
          <c:showCatName val="0"/>
          <c:showSerName val="0"/>
          <c:showPercent val="0"/>
          <c:showBubbleSize val="0"/>
        </c:dLbls>
        <c:gapWidth val="100"/>
        <c:overlap val="-5"/>
        <c:axId val="1577278592"/>
        <c:axId val="1577279072"/>
      </c:barChart>
      <c:catAx>
        <c:axId val="1577278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9072"/>
        <c:crosses val="autoZero"/>
        <c:auto val="1"/>
        <c:lblAlgn val="ctr"/>
        <c:lblOffset val="100"/>
        <c:noMultiLvlLbl val="0"/>
      </c:catAx>
      <c:valAx>
        <c:axId val="157727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AU-Tage je 100 Versicherte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8592"/>
        <c:crosses val="max"/>
        <c:crossBetween val="between"/>
        <c:majorUnit val="100"/>
      </c:valAx>
      <c:spPr>
        <a:noFill/>
        <a:ln>
          <a:noFill/>
        </a:ln>
        <a:effectLst/>
      </c:spPr>
    </c:plotArea>
    <c:legend>
      <c:legendPos val="r"/>
      <c:layout>
        <c:manualLayout>
          <c:xMode val="edge"/>
          <c:yMode val="edge"/>
          <c:x val="0.64487729116505077"/>
          <c:y val="0.49188679463285045"/>
          <c:w val="0.16779488514348931"/>
          <c:h val="9.5238730079163419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Inwieweit treffen die Aussagen zu?</a:t>
            </a:r>
          </a:p>
        </c:rich>
      </c:tx>
      <c:layout>
        <c:manualLayout>
          <c:xMode val="edge"/>
          <c:yMode val="edge"/>
          <c:x val="0.24786372644724536"/>
          <c:y val="1.7386846029552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BY!$B$174</c:f>
              <c:strCache>
                <c:ptCount val="1"/>
                <c:pt idx="0">
                  <c:v>Seit der Corona-Pandemie bin ich generell vorsichtiger im Umgang mit Infekten.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BY!$C$173:$G$173</c:f>
              <c:strCache>
                <c:ptCount val="5"/>
                <c:pt idx="0">
                  <c:v>18-29</c:v>
                </c:pt>
                <c:pt idx="1">
                  <c:v>30-49</c:v>
                </c:pt>
                <c:pt idx="2">
                  <c:v>50-65</c:v>
                </c:pt>
                <c:pt idx="4">
                  <c:v>alle Beschäftigten</c:v>
                </c:pt>
              </c:strCache>
            </c:strRef>
          </c:cat>
          <c:val>
            <c:numRef>
              <c:f>BY!$C$174:$G$174</c:f>
              <c:numCache>
                <c:formatCode>0%</c:formatCode>
                <c:ptCount val="5"/>
                <c:pt idx="0">
                  <c:v>0.55804365047239191</c:v>
                </c:pt>
                <c:pt idx="1">
                  <c:v>0.50931223409054216</c:v>
                </c:pt>
                <c:pt idx="2">
                  <c:v>0.50860327616701106</c:v>
                </c:pt>
                <c:pt idx="4">
                  <c:v>0.51493414966956341</c:v>
                </c:pt>
              </c:numCache>
            </c:numRef>
          </c:val>
          <c:extLst>
            <c:ext xmlns:c16="http://schemas.microsoft.com/office/drawing/2014/chart" uri="{C3380CC4-5D6E-409C-BE32-E72D297353CC}">
              <c16:uniqueId val="{00000000-3D66-425B-B6C8-1BCE08760D31}"/>
            </c:ext>
          </c:extLst>
        </c:ser>
        <c:ser>
          <c:idx val="1"/>
          <c:order val="1"/>
          <c:tx>
            <c:strRef>
              <c:f>BY!$B$175</c:f>
              <c:strCache>
                <c:ptCount val="1"/>
                <c:pt idx="0">
                  <c:v>Bei Erkältungssymptomen (wie Husten oder Schnupfen) lasse ich mich eher krankschreiben als vor der Corona-Pandemie.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BY!$C$173:$G$173</c:f>
              <c:strCache>
                <c:ptCount val="5"/>
                <c:pt idx="0">
                  <c:v>18-29</c:v>
                </c:pt>
                <c:pt idx="1">
                  <c:v>30-49</c:v>
                </c:pt>
                <c:pt idx="2">
                  <c:v>50-65</c:v>
                </c:pt>
                <c:pt idx="4">
                  <c:v>alle Beschäftigten</c:v>
                </c:pt>
              </c:strCache>
            </c:strRef>
          </c:cat>
          <c:val>
            <c:numRef>
              <c:f>BY!$C$175:$G$175</c:f>
              <c:numCache>
                <c:formatCode>0%</c:formatCode>
                <c:ptCount val="5"/>
                <c:pt idx="0">
                  <c:v>0.26037786909735899</c:v>
                </c:pt>
                <c:pt idx="1">
                  <c:v>0.20425526870983024</c:v>
                </c:pt>
                <c:pt idx="2">
                  <c:v>0.15567698332861471</c:v>
                </c:pt>
                <c:pt idx="4">
                  <c:v>0.19405071344237987</c:v>
                </c:pt>
              </c:numCache>
            </c:numRef>
          </c:val>
          <c:extLst>
            <c:ext xmlns:c16="http://schemas.microsoft.com/office/drawing/2014/chart" uri="{C3380CC4-5D6E-409C-BE32-E72D297353CC}">
              <c16:uniqueId val="{00000001-3D66-425B-B6C8-1BCE08760D31}"/>
            </c:ext>
          </c:extLst>
        </c:ser>
        <c:dLbls>
          <c:dLblPos val="outEnd"/>
          <c:showLegendKey val="0"/>
          <c:showVal val="1"/>
          <c:showCatName val="0"/>
          <c:showSerName val="0"/>
          <c:showPercent val="0"/>
          <c:showBubbleSize val="0"/>
        </c:dLbls>
        <c:gapWidth val="219"/>
        <c:overlap val="-27"/>
        <c:axId val="999247791"/>
        <c:axId val="999238671"/>
      </c:barChart>
      <c:catAx>
        <c:axId val="99924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99238671"/>
        <c:crosses val="autoZero"/>
        <c:auto val="1"/>
        <c:lblAlgn val="ctr"/>
        <c:lblOffset val="100"/>
        <c:noMultiLvlLbl val="0"/>
      </c:catAx>
      <c:valAx>
        <c:axId val="999238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Anteil "trifft voll und ganz zu/
trifft eher zu"</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99247791"/>
        <c:crosses val="autoZero"/>
        <c:crossBetween val="between"/>
        <c:majorUnit val="0.2"/>
      </c:valAx>
      <c:spPr>
        <a:noFill/>
        <a:ln>
          <a:noFill/>
        </a:ln>
        <a:effectLst/>
      </c:spPr>
    </c:plotArea>
    <c:legend>
      <c:legendPos val="b"/>
      <c:layout>
        <c:manualLayout>
          <c:xMode val="edge"/>
          <c:yMode val="edge"/>
          <c:x val="6.5059728750636203E-2"/>
          <c:y val="0.80121255840391936"/>
          <c:w val="0.86988054249872759"/>
          <c:h val="0.178554769048025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de-DE">
                <a:solidFill>
                  <a:sysClr val="windowText" lastClr="000000"/>
                </a:solidFill>
              </a:rPr>
              <a:t>18-29 Jahre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BY!$B$36</c:f>
              <c:strCache>
                <c:ptCount val="1"/>
                <c:pt idx="0">
                  <c:v>18-29</c:v>
                </c:pt>
              </c:strCache>
            </c:strRef>
          </c:tx>
          <c:dPt>
            <c:idx val="0"/>
            <c:bubble3D val="0"/>
            <c:explosion val="10"/>
            <c:spPr>
              <a:solidFill>
                <a:schemeClr val="accent1"/>
              </a:solidFill>
              <a:ln w="19050">
                <a:solidFill>
                  <a:schemeClr val="lt1"/>
                </a:solidFill>
              </a:ln>
              <a:effectLst/>
            </c:spPr>
            <c:extLst>
              <c:ext xmlns:c16="http://schemas.microsoft.com/office/drawing/2014/chart" uri="{C3380CC4-5D6E-409C-BE32-E72D297353CC}">
                <c16:uniqueId val="{00000001-C4EF-4F09-879D-5F90836D1F15}"/>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4EF-4F09-879D-5F90836D1F15}"/>
              </c:ext>
            </c:extLst>
          </c:dPt>
          <c:dLbls>
            <c:dLbl>
              <c:idx val="1"/>
              <c:delete val="1"/>
              <c:extLst>
                <c:ext xmlns:c15="http://schemas.microsoft.com/office/drawing/2012/chart" uri="{CE6537A1-D6FC-4f65-9D91-7224C49458BB}"/>
                <c:ext xmlns:c16="http://schemas.microsoft.com/office/drawing/2014/chart" uri="{C3380CC4-5D6E-409C-BE32-E72D297353CC}">
                  <c16:uniqueId val="{00000003-C4EF-4F09-879D-5F90836D1F1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BY!$A$37:$A$38</c:f>
              <c:strCache>
                <c:ptCount val="1"/>
                <c:pt idx="0">
                  <c:v>Erlebte Generationenkonflikte</c:v>
                </c:pt>
              </c:strCache>
            </c:strRef>
          </c:cat>
          <c:val>
            <c:numRef>
              <c:f>BY!$B$37:$B$38</c:f>
              <c:numCache>
                <c:formatCode>0%</c:formatCode>
                <c:ptCount val="2"/>
                <c:pt idx="0">
                  <c:v>0.21</c:v>
                </c:pt>
                <c:pt idx="1">
                  <c:v>0.79</c:v>
                </c:pt>
              </c:numCache>
            </c:numRef>
          </c:val>
          <c:extLst>
            <c:ext xmlns:c16="http://schemas.microsoft.com/office/drawing/2014/chart" uri="{C3380CC4-5D6E-409C-BE32-E72D297353CC}">
              <c16:uniqueId val="{00000004-C4EF-4F09-879D-5F90836D1F1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Krankmeldungen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8889781422380796"/>
          <c:y val="0.20020549128113863"/>
          <c:w val="0.45780561606166037"/>
          <c:h val="0.53942308186713361"/>
        </c:manualLayout>
      </c:layout>
      <c:barChart>
        <c:barDir val="bar"/>
        <c:grouping val="clustered"/>
        <c:varyColors val="0"/>
        <c:ser>
          <c:idx val="0"/>
          <c:order val="0"/>
          <c:tx>
            <c:strRef>
              <c:f>'Gründe Krankmeldung'!$B$90:$B$91</c:f>
              <c:strCache>
                <c:ptCount val="2"/>
                <c:pt idx="0">
                  <c:v>Befragung 2015</c:v>
                </c:pt>
                <c:pt idx="1">
                  <c:v>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Krankmeldung'!$B$92:$B$96</c:f>
              <c:numCache>
                <c:formatCode>###0%</c:formatCode>
                <c:ptCount val="5"/>
                <c:pt idx="0">
                  <c:v>0.54906234578055624</c:v>
                </c:pt>
                <c:pt idx="1">
                  <c:v>0.7473314894641</c:v>
                </c:pt>
                <c:pt idx="2">
                  <c:v>0.83247621441749298</c:v>
                </c:pt>
                <c:pt idx="3">
                  <c:v>0.7460931074189836</c:v>
                </c:pt>
                <c:pt idx="4">
                  <c:v>0.92324395459779551</c:v>
                </c:pt>
              </c:numCache>
            </c:numRef>
          </c:val>
          <c:extLst>
            <c:ext xmlns:c16="http://schemas.microsoft.com/office/drawing/2014/chart" uri="{C3380CC4-5D6E-409C-BE32-E72D297353CC}">
              <c16:uniqueId val="{00000000-A59B-4D41-8AF2-8B91D9419B96}"/>
            </c:ext>
          </c:extLst>
        </c:ser>
        <c:ser>
          <c:idx val="1"/>
          <c:order val="1"/>
          <c:tx>
            <c:strRef>
              <c:f>'Gründe Krankmeldung'!$C$90:$C$91</c:f>
              <c:strCache>
                <c:ptCount val="2"/>
                <c:pt idx="0">
                  <c:v>Befragung 2024</c:v>
                </c:pt>
                <c:pt idx="1">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Krankmeldung'!$C$92:$C$96</c:f>
              <c:numCache>
                <c:formatCode>###0%</c:formatCode>
                <c:ptCount val="5"/>
                <c:pt idx="0">
                  <c:v>0.48451195383679585</c:v>
                </c:pt>
                <c:pt idx="1">
                  <c:v>0.7593853447455633</c:v>
                </c:pt>
                <c:pt idx="2">
                  <c:v>0.7695816941528093</c:v>
                </c:pt>
                <c:pt idx="3">
                  <c:v>0.82942777036132653</c:v>
                </c:pt>
                <c:pt idx="4">
                  <c:v>0.85254971556298131</c:v>
                </c:pt>
              </c:numCache>
            </c:numRef>
          </c:val>
          <c:extLst>
            <c:ext xmlns:c16="http://schemas.microsoft.com/office/drawing/2014/chart" uri="{C3380CC4-5D6E-409C-BE32-E72D297353CC}">
              <c16:uniqueId val="{00000001-A59B-4D41-8AF2-8B91D9419B96}"/>
            </c:ext>
          </c:extLst>
        </c:ser>
        <c:dLbls>
          <c:showLegendKey val="0"/>
          <c:showVal val="0"/>
          <c:showCatName val="0"/>
          <c:showSerName val="0"/>
          <c:showPercent val="0"/>
          <c:showBubbleSize val="0"/>
        </c:dLbls>
        <c:gapWidth val="182"/>
        <c:axId val="558288864"/>
        <c:axId val="558289224"/>
      </c:barChart>
      <c:catAx>
        <c:axId val="5582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9224"/>
        <c:crosses val="autoZero"/>
        <c:auto val="1"/>
        <c:lblAlgn val="ctr"/>
        <c:lblOffset val="100"/>
        <c:noMultiLvlLbl val="0"/>
      </c:catAx>
      <c:valAx>
        <c:axId val="558289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de-DE"/>
                  <a:t>Anteil "trifft voll und ganz zu" und "trifft eher zu"</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88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0" i="1"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BY!$B$193</c:f>
              <c:strCache>
                <c:ptCount val="1"/>
                <c:pt idx="0">
                  <c:v>"Sind Sie in den letzten 12 Monaten zur Arbeit gegangen, obwohl Sie sich aufgrund Ihres Gesundheitszustandes besser hätten krank melden sollen?"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86C-413B-AE1F-C1A206E9D868}"/>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286C-413B-AE1F-C1A206E9D868}"/>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5-286C-413B-AE1F-C1A206E9D868}"/>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286C-413B-AE1F-C1A206E9D868}"/>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BY!$C$192:$D$192</c:f>
              <c:strCache>
                <c:ptCount val="2"/>
                <c:pt idx="0">
                  <c:v>18-29</c:v>
                </c:pt>
                <c:pt idx="1">
                  <c:v>alle Beschäftigte</c:v>
                </c:pt>
              </c:strCache>
            </c:strRef>
          </c:cat>
          <c:val>
            <c:numRef>
              <c:f>BY!$C$193:$D$193</c:f>
              <c:numCache>
                <c:formatCode>0%</c:formatCode>
                <c:ptCount val="2"/>
                <c:pt idx="0">
                  <c:v>0.7692688135948117</c:v>
                </c:pt>
                <c:pt idx="1">
                  <c:v>0.68076631808233135</c:v>
                </c:pt>
              </c:numCache>
            </c:numRef>
          </c:val>
          <c:extLst>
            <c:ext xmlns:c16="http://schemas.microsoft.com/office/drawing/2014/chart" uri="{C3380CC4-5D6E-409C-BE32-E72D297353CC}">
              <c16:uniqueId val="{00000008-286C-413B-AE1F-C1A206E9D868}"/>
            </c:ext>
          </c:extLst>
        </c:ser>
        <c:dLbls>
          <c:dLblPos val="outEnd"/>
          <c:showLegendKey val="0"/>
          <c:showVal val="1"/>
          <c:showCatName val="0"/>
          <c:showSerName val="0"/>
          <c:showPercent val="0"/>
          <c:showBubbleSize val="0"/>
        </c:dLbls>
        <c:gapWidth val="219"/>
        <c:overlap val="-27"/>
        <c:axId val="2096627455"/>
        <c:axId val="2096628415"/>
      </c:barChart>
      <c:catAx>
        <c:axId val="209662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096628415"/>
        <c:crosses val="autoZero"/>
        <c:auto val="1"/>
        <c:lblAlgn val="ctr"/>
        <c:lblOffset val="100"/>
        <c:noMultiLvlLbl val="0"/>
      </c:catAx>
      <c:valAx>
        <c:axId val="2096628415"/>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Anteil Beschäftigte mit Präsentismus</a:t>
                </a:r>
              </a:p>
            </c:rich>
          </c:tx>
          <c:layout>
            <c:manualLayout>
              <c:xMode val="edge"/>
              <c:yMode val="edge"/>
              <c:x val="1.7633553922459109E-2"/>
              <c:y val="0.287277609816187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09662745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Präsentismus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2"/>
          <c:order val="1"/>
          <c:tx>
            <c:strRef>
              <c:f>Präsentismus!$J$52</c:f>
              <c:strCache>
                <c:ptCount val="1"/>
                <c:pt idx="0">
                  <c:v>Befragung 2015 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Präsentismus!$J$53:$J$57</c:f>
              <c:numCache>
                <c:formatCode>###0%</c:formatCode>
                <c:ptCount val="5"/>
                <c:pt idx="0">
                  <c:v>0.30704772789410573</c:v>
                </c:pt>
                <c:pt idx="1">
                  <c:v>0.47968646718165758</c:v>
                </c:pt>
                <c:pt idx="2">
                  <c:v>0.6433840206693886</c:v>
                </c:pt>
                <c:pt idx="3">
                  <c:v>0.69640751301243786</c:v>
                </c:pt>
                <c:pt idx="4">
                  <c:v>0.78520972927864952</c:v>
                </c:pt>
              </c:numCache>
            </c:numRef>
          </c:val>
          <c:extLst>
            <c:ext xmlns:c16="http://schemas.microsoft.com/office/drawing/2014/chart" uri="{C3380CC4-5D6E-409C-BE32-E72D297353CC}">
              <c16:uniqueId val="{00000000-FDB9-45E9-9040-404628BF1715}"/>
            </c:ext>
          </c:extLst>
        </c:ser>
        <c:ser>
          <c:idx val="1"/>
          <c:order val="2"/>
          <c:tx>
            <c:strRef>
              <c:f>Präsentismus!$I$52</c:f>
              <c:strCache>
                <c:ptCount val="1"/>
                <c:pt idx="0">
                  <c:v>Befragung 2024 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Präsentismus!$I$53:$I$57</c:f>
              <c:numCache>
                <c:formatCode>###0%</c:formatCode>
                <c:ptCount val="5"/>
                <c:pt idx="0">
                  <c:v>0.36279960444589532</c:v>
                </c:pt>
                <c:pt idx="1">
                  <c:v>0.40760438202287247</c:v>
                </c:pt>
                <c:pt idx="2">
                  <c:v>0.6222464615985972</c:v>
                </c:pt>
                <c:pt idx="3">
                  <c:v>0.64286987280516272</c:v>
                </c:pt>
                <c:pt idx="4">
                  <c:v>0.78746034181940483</c:v>
                </c:pt>
              </c:numCache>
            </c:numRef>
          </c:val>
          <c:extLst>
            <c:ext xmlns:c16="http://schemas.microsoft.com/office/drawing/2014/chart" uri="{C3380CC4-5D6E-409C-BE32-E72D297353CC}">
              <c16:uniqueId val="{00000001-FDB9-45E9-9040-404628BF1715}"/>
            </c:ext>
          </c:extLst>
        </c:ser>
        <c:dLbls>
          <c:showLegendKey val="0"/>
          <c:showVal val="0"/>
          <c:showCatName val="0"/>
          <c:showSerName val="0"/>
          <c:showPercent val="0"/>
          <c:showBubbleSize val="0"/>
        </c:dLbls>
        <c:gapWidth val="182"/>
        <c:axId val="933422024"/>
        <c:axId val="933415184"/>
        <c:extLst>
          <c:ext xmlns:c15="http://schemas.microsoft.com/office/drawing/2012/chart" uri="{02D57815-91ED-43cb-92C2-25804820EDAC}">
            <c15:filteredBarSeries>
              <c15:ser>
                <c:idx val="0"/>
                <c:order val="0"/>
                <c:tx>
                  <c:strRef>
                    <c:extLst>
                      <c:ext uri="{02D57815-91ED-43cb-92C2-25804820EDAC}">
                        <c15:formulaRef>
                          <c15:sqref>Präsentismus!$H$52</c15:sqref>
                        </c15:formulaRef>
                      </c:ext>
                    </c:extLst>
                    <c:strCache>
                      <c:ptCount val="1"/>
                    </c:strCache>
                  </c:strRef>
                </c:tx>
                <c:spPr>
                  <a:solidFill>
                    <a:schemeClr val="accent1"/>
                  </a:solidFill>
                  <a:ln>
                    <a:noFill/>
                  </a:ln>
                  <a:effectLst/>
                </c:spPr>
                <c:invertIfNegative val="0"/>
                <c:cat>
                  <c:strRef>
                    <c:extLst>
                      <c:ext uri="{02D57815-91ED-43cb-92C2-25804820EDAC}">
                        <c15:formulaRef>
                          <c15:sqref>Präsentismus!$G$53:$G$57</c15:sqref>
                        </c15:formulaRef>
                      </c:ext>
                    </c:extLst>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extLst>
                      <c:ext uri="{02D57815-91ED-43cb-92C2-25804820EDAC}">
                        <c15:formulaRef>
                          <c15:sqref>Präsentismus!$H$53:$H$57</c15:sqref>
                        </c15:formulaRef>
                      </c:ext>
                    </c:extLst>
                    <c:numCache>
                      <c:formatCode>General</c:formatCode>
                      <c:ptCount val="5"/>
                    </c:numCache>
                  </c:numRef>
                </c:val>
                <c:extLst>
                  <c:ext xmlns:c16="http://schemas.microsoft.com/office/drawing/2014/chart" uri="{C3380CC4-5D6E-409C-BE32-E72D297353CC}">
                    <c16:uniqueId val="{00000002-FDB9-45E9-9040-404628BF1715}"/>
                  </c:ext>
                </c:extLst>
              </c15:ser>
            </c15:filteredBarSeries>
          </c:ext>
        </c:extLst>
      </c:barChart>
      <c:catAx>
        <c:axId val="93342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15184"/>
        <c:crosses val="autoZero"/>
        <c:auto val="1"/>
        <c:lblAlgn val="ctr"/>
        <c:lblOffset val="100"/>
        <c:noMultiLvlLbl val="0"/>
      </c:catAx>
      <c:valAx>
        <c:axId val="93341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vonn und ganz zu" und "trifft eher zu"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220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97719025401763"/>
          <c:y val="3.292180682039917E-2"/>
          <c:w val="0.48093835082434289"/>
          <c:h val="0.83418391153483962"/>
        </c:manualLayout>
      </c:layout>
      <c:barChart>
        <c:barDir val="bar"/>
        <c:grouping val="clustered"/>
        <c:varyColors val="0"/>
        <c:ser>
          <c:idx val="1"/>
          <c:order val="0"/>
          <c:tx>
            <c:strRef>
              <c:f>BY!$K$117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BY!$I$119:$I$125</c:f>
              <c:strCache>
                <c:ptCount val="7"/>
                <c:pt idx="0">
                  <c:v>dem Arbeitsklima, d.h. dem Verhältnis zu anderen Kollegen</c:v>
                </c:pt>
                <c:pt idx="1">
                  <c:v>der Art bzw. dem Inhalt der Tätigkeit</c:v>
                </c:pt>
                <c:pt idx="2">
                  <c:v>dem Arbeits- und Gesundheitsschutz</c:v>
                </c:pt>
                <c:pt idx="3">
                  <c:v>der Arbeit insgesamt</c:v>
                </c:pt>
                <c:pt idx="4">
                  <c:v>den beruflichen Entwicklungsmöglichkeiten</c:v>
                </c:pt>
                <c:pt idx="5">
                  <c:v>dem betrieblichen Weiterbildungsangebot</c:v>
                </c:pt>
                <c:pt idx="6">
                  <c:v>dem Einkommen bzw. der finanziellen Anerkennung</c:v>
                </c:pt>
              </c:strCache>
            </c:strRef>
          </c:cat>
          <c:val>
            <c:numRef>
              <c:f>BY!$K$119:$K$125</c:f>
              <c:numCache>
                <c:formatCode>0%</c:formatCode>
                <c:ptCount val="7"/>
                <c:pt idx="0">
                  <c:v>0.50097844168096417</c:v>
                </c:pt>
                <c:pt idx="1">
                  <c:v>0.40910762858490524</c:v>
                </c:pt>
                <c:pt idx="2">
                  <c:v>0.39716026617166267</c:v>
                </c:pt>
                <c:pt idx="3">
                  <c:v>0.31405870650085715</c:v>
                </c:pt>
                <c:pt idx="4">
                  <c:v>0.24280746795949543</c:v>
                </c:pt>
                <c:pt idx="5">
                  <c:v>0.21884312760494062</c:v>
                </c:pt>
                <c:pt idx="6">
                  <c:v>0.1338630181646645</c:v>
                </c:pt>
              </c:numCache>
            </c:numRef>
          </c:val>
          <c:extLst>
            <c:ext xmlns:c16="http://schemas.microsoft.com/office/drawing/2014/chart" uri="{C3380CC4-5D6E-409C-BE32-E72D297353CC}">
              <c16:uniqueId val="{00000000-427E-4194-9640-53DF783EF46B}"/>
            </c:ext>
          </c:extLst>
        </c:ser>
        <c:dLbls>
          <c:dLblPos val="outEnd"/>
          <c:showLegendKey val="0"/>
          <c:showVal val="1"/>
          <c:showCatName val="0"/>
          <c:showSerName val="0"/>
          <c:showPercent val="0"/>
          <c:showBubbleSize val="0"/>
        </c:dLbls>
        <c:gapWidth val="182"/>
        <c:overlap val="-10"/>
        <c:axId val="999221871"/>
        <c:axId val="999222351"/>
      </c:barChart>
      <c:catAx>
        <c:axId val="999221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2351"/>
        <c:crosses val="autoZero"/>
        <c:auto val="1"/>
        <c:lblAlgn val="ctr"/>
        <c:lblOffset val="100"/>
        <c:noMultiLvlLbl val="0"/>
      </c:catAx>
      <c:valAx>
        <c:axId val="9992223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Anteil "voll und ganz zufrieden"</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1871"/>
        <c:crosses val="max"/>
        <c:crossBetween val="between"/>
        <c:majorUnit val="0.2"/>
      </c:valAx>
      <c:spPr>
        <a:noFill/>
        <a:ln>
          <a:noFill/>
        </a:ln>
        <a:effectLst/>
      </c:spPr>
    </c:plotArea>
    <c:legend>
      <c:legendPos val="r"/>
      <c:layout>
        <c:manualLayout>
          <c:xMode val="edge"/>
          <c:yMode val="edge"/>
          <c:x val="0.75759135954810963"/>
          <c:y val="0.66611340572010436"/>
          <c:w val="0.20044823033733075"/>
          <c:h val="5.333053965587004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BY!$K$147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BY!$J$148:$J$153</c:f>
              <c:strCache>
                <c:ptCount val="6"/>
                <c:pt idx="0">
                  <c:v>Die Sicherheit meines Arbeitsplatzes</c:v>
                </c:pt>
                <c:pt idx="1">
                  <c:v>Die Vereinbarkeit des Berufs- und Privatlebens</c:v>
                </c:pt>
                <c:pt idx="2">
                  <c:v>Das Arbeitsklima, das heißt ein gutes Verhältnis zu den Kolleginnen und Kollegen</c:v>
                </c:pt>
                <c:pt idx="3">
                  <c:v>Eine Führungskraft, die mich unterstützt und fördert</c:v>
                </c:pt>
                <c:pt idx="4">
                  <c:v>Eine flexible Gestaltung meiner Arbeitszeit (z.B. Gleitzeit)</c:v>
                </c:pt>
                <c:pt idx="5">
                  <c:v>Eine gute Einarbeitung bei Neueinstieg in einen Betrieb</c:v>
                </c:pt>
              </c:strCache>
            </c:strRef>
          </c:cat>
          <c:val>
            <c:numRef>
              <c:f>BY!$K$148:$K$153</c:f>
              <c:numCache>
                <c:formatCode>0%</c:formatCode>
                <c:ptCount val="6"/>
                <c:pt idx="0">
                  <c:v>0.63884437747846679</c:v>
                </c:pt>
                <c:pt idx="1">
                  <c:v>0.6336791037306958</c:v>
                </c:pt>
                <c:pt idx="2">
                  <c:v>0.61294035352058585</c:v>
                </c:pt>
                <c:pt idx="3">
                  <c:v>0.57267711424528034</c:v>
                </c:pt>
                <c:pt idx="4">
                  <c:v>0.53876993462191436</c:v>
                </c:pt>
                <c:pt idx="5">
                  <c:v>0.52830827049901841</c:v>
                </c:pt>
              </c:numCache>
            </c:numRef>
          </c:val>
          <c:extLst>
            <c:ext xmlns:c16="http://schemas.microsoft.com/office/drawing/2014/chart" uri="{C3380CC4-5D6E-409C-BE32-E72D297353CC}">
              <c16:uniqueId val="{00000000-CBD7-4A48-832C-58EAFDB82216}"/>
            </c:ext>
          </c:extLst>
        </c:ser>
        <c:dLbls>
          <c:dLblPos val="outEnd"/>
          <c:showLegendKey val="0"/>
          <c:showVal val="1"/>
          <c:showCatName val="0"/>
          <c:showSerName val="0"/>
          <c:showPercent val="0"/>
          <c:showBubbleSize val="0"/>
        </c:dLbls>
        <c:gapWidth val="182"/>
        <c:overlap val="-10"/>
        <c:axId val="582682239"/>
        <c:axId val="582675519"/>
      </c:barChart>
      <c:catAx>
        <c:axId val="5826822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582675519"/>
        <c:crosses val="autoZero"/>
        <c:auto val="1"/>
        <c:lblAlgn val="ctr"/>
        <c:lblOffset val="100"/>
        <c:noMultiLvlLbl val="0"/>
      </c:catAx>
      <c:valAx>
        <c:axId val="5826755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582682239"/>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BY!$C$35</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BY!$C$36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018C-4B44-9111-924470A532E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18C-4B44-9111-924470A532E2}"/>
              </c:ext>
            </c:extLst>
          </c:dPt>
          <c:dLbls>
            <c:dLbl>
              <c:idx val="1"/>
              <c:delete val="1"/>
              <c:extLst>
                <c:ext xmlns:c15="http://schemas.microsoft.com/office/drawing/2012/chart" uri="{CE6537A1-D6FC-4f65-9D91-7224C49458BB}"/>
                <c:ext xmlns:c16="http://schemas.microsoft.com/office/drawing/2014/chart" uri="{C3380CC4-5D6E-409C-BE32-E72D297353CC}">
                  <c16:uniqueId val="{00000003-018C-4B44-9111-924470A532E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BY!$A$37:$A$38</c:f>
              <c:strCache>
                <c:ptCount val="1"/>
                <c:pt idx="0">
                  <c:v>Erlebte Generationenkonflikte</c:v>
                </c:pt>
              </c:strCache>
            </c:strRef>
          </c:cat>
          <c:val>
            <c:numRef>
              <c:f>BY!$C$37:$C$38</c:f>
              <c:numCache>
                <c:formatCode>0%</c:formatCode>
                <c:ptCount val="2"/>
                <c:pt idx="0">
                  <c:v>0.22</c:v>
                </c:pt>
                <c:pt idx="1">
                  <c:v>0.78</c:v>
                </c:pt>
              </c:numCache>
            </c:numRef>
          </c:val>
          <c:extLst>
            <c:ext xmlns:c16="http://schemas.microsoft.com/office/drawing/2014/chart" uri="{C3380CC4-5D6E-409C-BE32-E72D297353CC}">
              <c16:uniqueId val="{00000004-018C-4B44-9111-924470A532E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58357232078023"/>
          <c:y val="0.24002032278217911"/>
          <c:w val="0.37376157109596231"/>
          <c:h val="0.65502928085063972"/>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73-4405-9B94-5E1A17280C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73-4405-9B94-5E1A17280CE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73-4405-9B94-5E1A17280CE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73-4405-9B94-5E1A17280CE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473-4405-9B94-5E1A17280CED}"/>
              </c:ext>
            </c:extLst>
          </c:dPt>
          <c:dLbls>
            <c:dLbl>
              <c:idx val="0"/>
              <c:layout>
                <c:manualLayout>
                  <c:x val="0.172698082449951"/>
                  <c:y val="-0.1119150845666890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473-4405-9B94-5E1A17280CED}"/>
                </c:ext>
              </c:extLst>
            </c:dLbl>
            <c:dLbl>
              <c:idx val="1"/>
              <c:layout>
                <c:manualLayout>
                  <c:x val="0.16376047603502333"/>
                  <c:y val="1.931788536767967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473-4405-9B94-5E1A17280CED}"/>
                </c:ext>
              </c:extLst>
            </c:dLbl>
            <c:dLbl>
              <c:idx val="2"/>
              <c:layout>
                <c:manualLayout>
                  <c:x val="0.19818330238922707"/>
                  <c:y val="0.131210785660283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473-4405-9B94-5E1A17280CED}"/>
                </c:ext>
              </c:extLst>
            </c:dLbl>
            <c:dLbl>
              <c:idx val="3"/>
              <c:layout>
                <c:manualLayout>
                  <c:x val="-0.18056700884351809"/>
                  <c:y val="1.543656301885691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473-4405-9B94-5E1A17280CED}"/>
                </c:ext>
              </c:extLst>
            </c:dLbl>
            <c:dLbl>
              <c:idx val="4"/>
              <c:layout>
                <c:manualLayout>
                  <c:x val="-0.13212220159281809"/>
                  <c:y val="-0.1157742226414268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473-4405-9B94-5E1A17280CED}"/>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BY!$C$68:$G$68</c:f>
              <c:strCache>
                <c:ptCount val="5"/>
                <c:pt idx="0">
                  <c:v>ausschließlich junges Team</c:v>
                </c:pt>
                <c:pt idx="1">
                  <c:v>im Schwerpunkt ein jüngeres Team</c:v>
                </c:pt>
                <c:pt idx="2">
                  <c:v>altersgemischtes Team</c:v>
                </c:pt>
                <c:pt idx="3">
                  <c:v>im Schwerpunkt ein älteres Team</c:v>
                </c:pt>
                <c:pt idx="4">
                  <c:v>ausschließlich älteres Team</c:v>
                </c:pt>
              </c:strCache>
            </c:strRef>
          </c:cat>
          <c:val>
            <c:numRef>
              <c:f>BY!$C$69:$G$69</c:f>
              <c:numCache>
                <c:formatCode>0%</c:formatCode>
                <c:ptCount val="5"/>
                <c:pt idx="0">
                  <c:v>4.5244541855097055E-2</c:v>
                </c:pt>
                <c:pt idx="1">
                  <c:v>0.2403475711307696</c:v>
                </c:pt>
                <c:pt idx="2">
                  <c:v>0.49157819068834629</c:v>
                </c:pt>
                <c:pt idx="3">
                  <c:v>0.18912998476686385</c:v>
                </c:pt>
                <c:pt idx="4">
                  <c:v>3.3699711558918759E-2</c:v>
                </c:pt>
              </c:numCache>
            </c:numRef>
          </c:val>
          <c:extLst>
            <c:ext xmlns:c16="http://schemas.microsoft.com/office/drawing/2014/chart" uri="{C3380CC4-5D6E-409C-BE32-E72D297353CC}">
              <c16:uniqueId val="{0000000A-9473-4405-9B94-5E1A17280CED}"/>
            </c:ext>
          </c:extLst>
        </c:ser>
        <c:dLbls>
          <c:showLegendKey val="0"/>
          <c:showVal val="1"/>
          <c:showCatName val="0"/>
          <c:showSerName val="0"/>
          <c:showPercent val="0"/>
          <c:showBubbleSize val="0"/>
          <c:showLeaderLines val="1"/>
        </c:dLbls>
        <c:firstSliceAng val="0"/>
        <c:holeSize val="5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junges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'Häufigkeite G-Konflikte'!$H$23</c:f>
              <c:strCache>
                <c:ptCount val="1"/>
                <c:pt idx="0">
                  <c:v>nie oder selten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G-Konflikte'!$I$23:$K$23</c:f>
              <c:numCache>
                <c:formatCode>###0%</c:formatCode>
                <c:ptCount val="3"/>
                <c:pt idx="0">
                  <c:v>0.80599029615533679</c:v>
                </c:pt>
                <c:pt idx="1">
                  <c:v>0.81506496349158819</c:v>
                </c:pt>
                <c:pt idx="2">
                  <c:v>0.72377134303558455</c:v>
                </c:pt>
              </c:numCache>
            </c:numRef>
          </c:val>
          <c:extLst>
            <c:ext xmlns:c16="http://schemas.microsoft.com/office/drawing/2014/chart" uri="{C3380CC4-5D6E-409C-BE32-E72D297353CC}">
              <c16:uniqueId val="{00000000-8960-4957-9F2A-6B079A31DFB9}"/>
            </c:ext>
          </c:extLst>
        </c:ser>
        <c:ser>
          <c:idx val="1"/>
          <c:order val="1"/>
          <c:tx>
            <c:strRef>
              <c:f>'Häufigkeite G-Konflikte'!$H$24</c:f>
              <c:strCache>
                <c:ptCount val="1"/>
                <c:pt idx="0">
                  <c:v>hin und wieder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G-Konflikte'!$I$24:$K$24</c:f>
              <c:numCache>
                <c:formatCode>###0%</c:formatCode>
                <c:ptCount val="3"/>
                <c:pt idx="0">
                  <c:v>0.16977268650690583</c:v>
                </c:pt>
                <c:pt idx="1">
                  <c:v>0.15517840849685766</c:v>
                </c:pt>
                <c:pt idx="2">
                  <c:v>0.23093126301113545</c:v>
                </c:pt>
              </c:numCache>
            </c:numRef>
          </c:val>
          <c:extLst>
            <c:ext xmlns:c16="http://schemas.microsoft.com/office/drawing/2014/chart" uri="{C3380CC4-5D6E-409C-BE32-E72D297353CC}">
              <c16:uniqueId val="{00000001-8960-4957-9F2A-6B079A31DFB9}"/>
            </c:ext>
          </c:extLst>
        </c:ser>
        <c:ser>
          <c:idx val="2"/>
          <c:order val="2"/>
          <c:tx>
            <c:strRef>
              <c:f>'Häufigkeite G-Konflikte'!$H$25</c:f>
              <c:strCache>
                <c:ptCount val="1"/>
                <c:pt idx="0">
                  <c:v>häufig oder sehr häufig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G-Konflikte'!$I$25:$K$25</c:f>
              <c:numCache>
                <c:formatCode>###0%</c:formatCode>
                <c:ptCount val="3"/>
                <c:pt idx="0">
                  <c:v>2.4237017337756839E-2</c:v>
                </c:pt>
                <c:pt idx="1">
                  <c:v>2.9756628011554383E-2</c:v>
                </c:pt>
                <c:pt idx="2">
                  <c:v>4.5297393953284221E-2</c:v>
                </c:pt>
              </c:numCache>
            </c:numRef>
          </c:val>
          <c:extLst>
            <c:ext xmlns:c16="http://schemas.microsoft.com/office/drawing/2014/chart" uri="{C3380CC4-5D6E-409C-BE32-E72D297353CC}">
              <c16:uniqueId val="{00000002-8960-4957-9F2A-6B079A31DFB9}"/>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älteres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5184106613262047"/>
          <c:y val="0.1644326691417145"/>
          <c:w val="0.78496295513736225"/>
          <c:h val="0.56176721393275664"/>
        </c:manualLayout>
      </c:layout>
      <c:barChart>
        <c:barDir val="col"/>
        <c:grouping val="stacked"/>
        <c:varyColors val="0"/>
        <c:ser>
          <c:idx val="0"/>
          <c:order val="0"/>
          <c:tx>
            <c:strRef>
              <c:f>'Häufigkeite G-Konflikte'!$T$22</c:f>
              <c:strCache>
                <c:ptCount val="1"/>
                <c:pt idx="0">
                  <c:v>nie oder selten</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G-Konflikte'!$U$22:$W$22</c:f>
              <c:numCache>
                <c:formatCode>###0%</c:formatCode>
                <c:ptCount val="3"/>
                <c:pt idx="0">
                  <c:v>0.56321534670763984</c:v>
                </c:pt>
                <c:pt idx="1">
                  <c:v>0.72326165831998224</c:v>
                </c:pt>
                <c:pt idx="2">
                  <c:v>0.75077824267315296</c:v>
                </c:pt>
              </c:numCache>
            </c:numRef>
          </c:val>
          <c:extLst>
            <c:ext xmlns:c16="http://schemas.microsoft.com/office/drawing/2014/chart" uri="{C3380CC4-5D6E-409C-BE32-E72D297353CC}">
              <c16:uniqueId val="{00000000-DC12-49F6-A71B-6823FD3025CE}"/>
            </c:ext>
          </c:extLst>
        </c:ser>
        <c:ser>
          <c:idx val="1"/>
          <c:order val="1"/>
          <c:tx>
            <c:strRef>
              <c:f>'Häufigkeite G-Konflikte'!$T$23</c:f>
              <c:strCache>
                <c:ptCount val="1"/>
                <c:pt idx="0">
                  <c:v>hin und wieder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G-Konflikte'!$U$23:$W$23</c:f>
              <c:numCache>
                <c:formatCode>###0%</c:formatCode>
                <c:ptCount val="3"/>
                <c:pt idx="0">
                  <c:v>0.27902953902147648</c:v>
                </c:pt>
                <c:pt idx="1">
                  <c:v>0.2190325460625677</c:v>
                </c:pt>
                <c:pt idx="2">
                  <c:v>0.21266611093858556</c:v>
                </c:pt>
              </c:numCache>
            </c:numRef>
          </c:val>
          <c:extLst>
            <c:ext xmlns:c16="http://schemas.microsoft.com/office/drawing/2014/chart" uri="{C3380CC4-5D6E-409C-BE32-E72D297353CC}">
              <c16:uniqueId val="{00000001-DC12-49F6-A71B-6823FD3025CE}"/>
            </c:ext>
          </c:extLst>
        </c:ser>
        <c:ser>
          <c:idx val="2"/>
          <c:order val="2"/>
          <c:tx>
            <c:strRef>
              <c:f>'Häufigkeite G-Konflikte'!$T$24</c:f>
              <c:strCache>
                <c:ptCount val="1"/>
                <c:pt idx="0">
                  <c:v>häufig oder sehr häufig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G-Konflikte'!$U$24:$W$24</c:f>
              <c:numCache>
                <c:formatCode>###0%</c:formatCode>
                <c:ptCount val="3"/>
                <c:pt idx="0">
                  <c:v>0.15775511427088326</c:v>
                </c:pt>
                <c:pt idx="1">
                  <c:v>5.7705795617450262E-2</c:v>
                </c:pt>
                <c:pt idx="2">
                  <c:v>3.6555646388258728E-2</c:v>
                </c:pt>
              </c:numCache>
            </c:numRef>
          </c:val>
          <c:extLst>
            <c:ext xmlns:c16="http://schemas.microsoft.com/office/drawing/2014/chart" uri="{C3380CC4-5D6E-409C-BE32-E72D297353CC}">
              <c16:uniqueId val="{00000002-DC12-49F6-A71B-6823FD3025CE}"/>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BY!$C$35</c:f>
          <c:strCache>
            <c:ptCount val="1"/>
            <c:pt idx="0">
              <c:v>alle Beschäftigte</c:v>
            </c:pt>
          </c:strCache>
        </c:strRef>
      </c:tx>
      <c:layout>
        <c:manualLayout>
          <c:xMode val="edge"/>
          <c:yMode val="edge"/>
          <c:x val="0.40744414076408703"/>
          <c:y val="0.1023526080316391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BY!$C$36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9027-481C-868D-CAA50C6E2AF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9027-481C-868D-CAA50C6E2AF2}"/>
              </c:ext>
            </c:extLst>
          </c:dPt>
          <c:dLbls>
            <c:dLbl>
              <c:idx val="1"/>
              <c:delete val="1"/>
              <c:extLst>
                <c:ext xmlns:c15="http://schemas.microsoft.com/office/drawing/2012/chart" uri="{CE6537A1-D6FC-4f65-9D91-7224C49458BB}"/>
                <c:ext xmlns:c16="http://schemas.microsoft.com/office/drawing/2014/chart" uri="{C3380CC4-5D6E-409C-BE32-E72D297353CC}">
                  <c16:uniqueId val="{00000003-9027-481C-868D-CAA50C6E2AF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BY!$A$37:$A$38</c:f>
              <c:strCache>
                <c:ptCount val="1"/>
                <c:pt idx="0">
                  <c:v>Erlebte Generationenkonflikte</c:v>
                </c:pt>
              </c:strCache>
            </c:strRef>
          </c:cat>
          <c:val>
            <c:numRef>
              <c:f>BY!$C$37:$C$38</c:f>
              <c:numCache>
                <c:formatCode>0%</c:formatCode>
                <c:ptCount val="2"/>
                <c:pt idx="0">
                  <c:v>0.22</c:v>
                </c:pt>
                <c:pt idx="1">
                  <c:v>0.78</c:v>
                </c:pt>
              </c:numCache>
            </c:numRef>
          </c:val>
          <c:extLst>
            <c:ext xmlns:c16="http://schemas.microsoft.com/office/drawing/2014/chart" uri="{C3380CC4-5D6E-409C-BE32-E72D297353CC}">
              <c16:uniqueId val="{00000004-9027-481C-868D-CAA50C6E2AF2}"/>
            </c:ext>
          </c:extLst>
        </c:ser>
        <c:dLbls>
          <c:dLblPos val="bestFit"/>
          <c:showLegendKey val="0"/>
          <c:showVal val="1"/>
          <c:showCatName val="0"/>
          <c:showSerName val="0"/>
          <c:showPercent val="0"/>
          <c:showBubbleSize val="0"/>
          <c:showLeaderLines val="1"/>
        </c:dLbls>
        <c:firstSliceAng val="45"/>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title>
      <c:tx>
        <c:strRef>
          <c:f>BY!$A$49</c:f>
          <c:strCache>
            <c:ptCount val="1"/>
            <c:pt idx="0">
              <c:v>Belastung durch Generationenkonflikte bei der Arbeit</c:v>
            </c:pt>
          </c:strCache>
        </c:strRef>
      </c:tx>
      <c:layout>
        <c:manualLayout>
          <c:xMode val="edge"/>
          <c:yMode val="edge"/>
          <c:x val="0.14704762188475479"/>
          <c:y val="5.900828903839720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manualLayout>
          <c:layoutTarget val="inner"/>
          <c:xMode val="edge"/>
          <c:yMode val="edge"/>
          <c:x val="0.40010124437068684"/>
          <c:y val="0.29878684533323419"/>
          <c:w val="0.2181886525623784"/>
          <c:h val="0.49004339664721419"/>
        </c:manualLayout>
      </c:layout>
      <c:pieChart>
        <c:varyColors val="1"/>
        <c:ser>
          <c:idx val="0"/>
          <c:order val="0"/>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7ADA-4DA7-AD93-454180891DB9}"/>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7ADA-4DA7-AD93-454180891DB9}"/>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7ADA-4DA7-AD93-454180891DB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extLst>
                <c:ext xmlns:c16="http://schemas.microsoft.com/office/drawing/2014/chart" uri="{C3380CC4-5D6E-409C-BE32-E72D297353CC}">
                  <c16:uniqueId val="{00000001-7ADA-4DA7-AD93-454180891D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BY!$C$48:$E$48</c:f>
              <c:strCache>
                <c:ptCount val="3"/>
                <c:pt idx="0">
                  <c:v>stark/ sehr stark</c:v>
                </c:pt>
                <c:pt idx="1">
                  <c:v>weniger stark</c:v>
                </c:pt>
                <c:pt idx="2">
                  <c:v>garnicht</c:v>
                </c:pt>
              </c:strCache>
            </c:strRef>
          </c:cat>
          <c:val>
            <c:numRef>
              <c:f>BY!$C$49:$E$49</c:f>
              <c:numCache>
                <c:formatCode>0%</c:formatCode>
                <c:ptCount val="3"/>
                <c:pt idx="0">
                  <c:v>0.20882766879879644</c:v>
                </c:pt>
                <c:pt idx="1">
                  <c:v>0.58859790005291623</c:v>
                </c:pt>
                <c:pt idx="2">
                  <c:v>0.2025744311482863</c:v>
                </c:pt>
              </c:numCache>
            </c:numRef>
          </c:val>
          <c:extLst>
            <c:ext xmlns:c16="http://schemas.microsoft.com/office/drawing/2014/chart" uri="{C3380CC4-5D6E-409C-BE32-E72D297353CC}">
              <c16:uniqueId val="{00000006-7ADA-4DA7-AD93-454180891DB9}"/>
            </c:ext>
          </c:extLst>
        </c:ser>
        <c:dLbls>
          <c:showLegendKey val="0"/>
          <c:showVal val="0"/>
          <c:showCatName val="0"/>
          <c:showSerName val="0"/>
          <c:showPercent val="0"/>
          <c:showBubbleSize val="0"/>
          <c:showLeaderLines val="1"/>
        </c:dLbls>
        <c:firstSliceAng val="243"/>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BY!$B$101</c:f>
              <c:strCache>
                <c:ptCount val="1"/>
                <c:pt idx="0">
                  <c:v>der Arbeit insgesamt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7A-4671-AA49-E207CB166359}"/>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207A-4671-AA49-E207CB166359}"/>
              </c:ext>
            </c:extLst>
          </c:dPt>
          <c:dPt>
            <c:idx val="2"/>
            <c:bubble3D val="0"/>
            <c:spPr>
              <a:noFill/>
              <a:ln w="19050">
                <a:solidFill>
                  <a:schemeClr val="lt1"/>
                </a:solidFill>
              </a:ln>
              <a:effectLst/>
            </c:spPr>
            <c:extLst>
              <c:ext xmlns:c16="http://schemas.microsoft.com/office/drawing/2014/chart" uri="{C3380CC4-5D6E-409C-BE32-E72D297353CC}">
                <c16:uniqueId val="{00000005-207A-4671-AA49-E207CB166359}"/>
              </c:ext>
            </c:extLst>
          </c:dPt>
          <c:dLbls>
            <c:dLbl>
              <c:idx val="2"/>
              <c:delete val="1"/>
              <c:extLst>
                <c:ext xmlns:c15="http://schemas.microsoft.com/office/drawing/2012/chart" uri="{CE6537A1-D6FC-4f65-9D91-7224C49458BB}"/>
                <c:ext xmlns:c16="http://schemas.microsoft.com/office/drawing/2014/chart" uri="{C3380CC4-5D6E-409C-BE32-E72D297353CC}">
                  <c16:uniqueId val="{00000005-207A-4671-AA49-E207CB16635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BY!$C$94:$E$94</c:f>
              <c:strCache>
                <c:ptCount val="3"/>
                <c:pt idx="0">
                  <c:v>voll und ganz zufrieden</c:v>
                </c:pt>
                <c:pt idx="1">
                  <c:v>eher zufrieden</c:v>
                </c:pt>
                <c:pt idx="2">
                  <c:v>Rest</c:v>
                </c:pt>
              </c:strCache>
            </c:strRef>
          </c:cat>
          <c:val>
            <c:numRef>
              <c:f>BY!$C$101:$E$101</c:f>
              <c:numCache>
                <c:formatCode>0%</c:formatCode>
                <c:ptCount val="3"/>
                <c:pt idx="0">
                  <c:v>0.31405870650085715</c:v>
                </c:pt>
                <c:pt idx="1">
                  <c:v>0.59999999999999887</c:v>
                </c:pt>
                <c:pt idx="2">
                  <c:v>8.5941293499144034E-2</c:v>
                </c:pt>
              </c:numCache>
            </c:numRef>
          </c:val>
          <c:extLst>
            <c:ext xmlns:c16="http://schemas.microsoft.com/office/drawing/2014/chart" uri="{C3380CC4-5D6E-409C-BE32-E72D297353CC}">
              <c16:uniqueId val="{00000006-207A-4671-AA49-E207CB166359}"/>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B47935_64495909.xml><?xml version="1.0" encoding="utf-8"?>
<p188:cmLst xmlns:a="http://schemas.openxmlformats.org/drawingml/2006/main" xmlns:r="http://schemas.openxmlformats.org/officeDocument/2006/relationships" xmlns:p188="http://schemas.microsoft.com/office/powerpoint/2018/8/main">
  <p188:cm id="{B345A383-4AD2-474D-B25A-332FC3428DDE}" authorId="{2AF2D44E-A274-10F2-11AD-A81E0BB16391}" created="2025-08-08T07:55:24.951">
    <pc:sldMkLst xmlns:pc="http://schemas.microsoft.com/office/powerpoint/2013/main/command">
      <pc:docMk/>
      <pc:sldMk cId="3157005792" sldId="2142533820"/>
    </pc:sldMkLst>
    <p188:txBody>
      <a:bodyPr/>
      <a:lstStyle/>
      <a:p>
        <a:r>
          <a:rPr lang="de-DE"/>
          <a:t>Hier ist die Beschriftung beim untere Balken falsch. Das müsste eigentlich sein: der Arbeit insgesamt.</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7267-251C-4CB1-B491-8004CCB908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D624D95-9202-4522-86F4-1B6B15631622}">
      <dgm:prSet phldrT="[Text]" custT="1"/>
      <dgm:spPr>
        <a:ln>
          <a:solidFill>
            <a:schemeClr val="tx2">
              <a:lumMod val="20000"/>
              <a:lumOff val="80000"/>
            </a:schemeClr>
          </a:solidFill>
        </a:ln>
      </dgm:spPr>
      <dgm:t>
        <a:bodyPr/>
        <a:lstStyle/>
        <a:p>
          <a:r>
            <a:rPr lang="de-DE" sz="1800"/>
            <a:t>Prozessdaten der</a:t>
          </a:r>
          <a:br>
            <a:rPr lang="de-DE" sz="1800"/>
          </a:br>
          <a:r>
            <a:rPr lang="de-DE" sz="1800"/>
            <a:t>DAK-Gesundheit</a:t>
          </a:r>
        </a:p>
      </dgm:t>
    </dgm:pt>
    <dgm:pt modelId="{8213C508-C685-441F-8BE0-BD11EEBCA9F1}" type="parTrans" cxnId="{9EFAF513-6B1F-42BB-965C-B5C7A7B01B45}">
      <dgm:prSet/>
      <dgm:spPr/>
      <dgm:t>
        <a:bodyPr/>
        <a:lstStyle/>
        <a:p>
          <a:endParaRPr lang="de-DE"/>
        </a:p>
      </dgm:t>
    </dgm:pt>
    <dgm:pt modelId="{8B00EB55-022D-49B0-9A13-4B420F018016}" type="sibTrans" cxnId="{9EFAF513-6B1F-42BB-965C-B5C7A7B01B45}">
      <dgm:prSet/>
      <dgm:spPr/>
      <dgm:t>
        <a:bodyPr/>
        <a:lstStyle/>
        <a:p>
          <a:endParaRPr lang="de-DE"/>
        </a:p>
      </dgm:t>
    </dgm:pt>
    <dgm:pt modelId="{602B3AA1-3A6E-43F6-9849-15BB5D35C90F}">
      <dgm:prSet phldrT="[Text]"/>
      <dgm:spPr>
        <a:solidFill>
          <a:schemeClr val="tx2">
            <a:lumMod val="20000"/>
            <a:lumOff val="80000"/>
            <a:alpha val="90000"/>
          </a:schemeClr>
        </a:solidFill>
        <a:ln>
          <a:solidFill>
            <a:schemeClr val="tx2">
              <a:lumMod val="20000"/>
              <a:lumOff val="80000"/>
              <a:alpha val="90000"/>
            </a:schemeClr>
          </a:solidFill>
        </a:ln>
      </dgm:spPr>
      <dgm:t>
        <a:bodyPr lIns="180000"/>
        <a:lstStyle/>
        <a:p>
          <a:pPr>
            <a:buNone/>
          </a:pPr>
          <a:r>
            <a:rPr lang="de-DE" sz="1500" dirty="0"/>
            <a:t>Arbeitsunfähigkeitsdaten Versicherte der DAK-Gesundheit</a:t>
          </a:r>
        </a:p>
      </dgm:t>
    </dgm:pt>
    <dgm:pt modelId="{A31E0FCD-E41D-495E-BFF6-68A6F8C4F02C}" type="parTrans" cxnId="{E48BB708-20F9-404F-8269-2E04A479E05D}">
      <dgm:prSet/>
      <dgm:spPr/>
      <dgm:t>
        <a:bodyPr/>
        <a:lstStyle/>
        <a:p>
          <a:endParaRPr lang="de-DE"/>
        </a:p>
      </dgm:t>
    </dgm:pt>
    <dgm:pt modelId="{66B85B6B-2A6D-4EA6-B547-928B75C606B9}" type="sibTrans" cxnId="{E48BB708-20F9-404F-8269-2E04A479E05D}">
      <dgm:prSet/>
      <dgm:spPr/>
      <dgm:t>
        <a:bodyPr/>
        <a:lstStyle/>
        <a:p>
          <a:endParaRPr lang="de-DE"/>
        </a:p>
      </dgm:t>
    </dgm:pt>
    <dgm:pt modelId="{7629B90B-C316-4355-8529-3EB2E52F067D}">
      <dgm:prSet phldrT="[Text]" custT="1"/>
      <dgm:spPr>
        <a:solidFill>
          <a:schemeClr val="accent1"/>
        </a:solidFill>
        <a:ln>
          <a:solidFill>
            <a:schemeClr val="accent1">
              <a:lumMod val="20000"/>
              <a:lumOff val="80000"/>
            </a:schemeClr>
          </a:solidFill>
        </a:ln>
      </dgm:spPr>
      <dgm:t>
        <a:bodyPr/>
        <a:lstStyle/>
        <a:p>
          <a:r>
            <a:rPr lang="de-DE" sz="1800" dirty="0"/>
            <a:t>Online-Befragungen</a:t>
          </a:r>
          <a:br>
            <a:rPr lang="de-DE" sz="1800" dirty="0"/>
          </a:br>
          <a:r>
            <a:rPr lang="de-DE" sz="1800" dirty="0"/>
            <a:t>2024/ 2015</a:t>
          </a:r>
        </a:p>
      </dgm:t>
    </dgm:pt>
    <dgm:pt modelId="{036EBE32-2EBB-4368-A5E9-8CF9AB509D87}" type="parTrans" cxnId="{A21E0D8C-4161-4EF5-AE22-D6A523907301}">
      <dgm:prSet/>
      <dgm:spPr/>
      <dgm:t>
        <a:bodyPr/>
        <a:lstStyle/>
        <a:p>
          <a:endParaRPr lang="de-DE"/>
        </a:p>
      </dgm:t>
    </dgm:pt>
    <dgm:pt modelId="{D82CDD81-C86B-426B-B9EF-B5A9E1AEF09C}" type="sibTrans" cxnId="{A21E0D8C-4161-4EF5-AE22-D6A523907301}">
      <dgm:prSet/>
      <dgm:spPr/>
      <dgm:t>
        <a:bodyPr/>
        <a:lstStyle/>
        <a:p>
          <a:endParaRPr lang="de-DE"/>
        </a:p>
      </dgm:t>
    </dgm:pt>
    <dgm:pt modelId="{2ABE56EA-5E86-416F-94CF-8B38D8C054B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Bayern N=1.007 Befragte</a:t>
          </a:r>
          <a:endParaRPr lang="de-DE" sz="1200" kern="1200" dirty="0">
            <a:solidFill>
              <a:srgbClr val="000000">
                <a:hueOff val="0"/>
                <a:satOff val="0"/>
                <a:lumOff val="0"/>
                <a:alphaOff val="0"/>
              </a:srgbClr>
            </a:solidFill>
            <a:latin typeface="Arial Narrow"/>
            <a:ea typeface="+mn-ea"/>
            <a:cs typeface="+mn-cs"/>
          </a:endParaRPr>
        </a:p>
      </dgm:t>
    </dgm:pt>
    <dgm:pt modelId="{403F5948-2768-47B3-8B41-13A97436B097}" type="parTrans" cxnId="{D92C7960-F564-4519-978A-BF98B1EF96E0}">
      <dgm:prSet/>
      <dgm:spPr/>
      <dgm:t>
        <a:bodyPr/>
        <a:lstStyle/>
        <a:p>
          <a:endParaRPr lang="de-DE"/>
        </a:p>
      </dgm:t>
    </dgm:pt>
    <dgm:pt modelId="{5AC1211C-4260-432F-9753-6599B56E72F6}" type="sibTrans" cxnId="{D92C7960-F564-4519-978A-BF98B1EF96E0}">
      <dgm:prSet/>
      <dgm:spPr/>
      <dgm:t>
        <a:bodyPr/>
        <a:lstStyle/>
        <a:p>
          <a:endParaRPr lang="de-DE"/>
        </a:p>
      </dgm:t>
    </dgm:pt>
    <dgm:pt modelId="{D18B25A9-0CDE-4119-9A8A-75D49F388A3B}">
      <dgm:prSet phldrT="[Text]" custT="1"/>
      <dgm:spPr>
        <a:solidFill>
          <a:schemeClr val="accent2"/>
        </a:solidFill>
        <a:ln>
          <a:solidFill>
            <a:schemeClr val="accent2">
              <a:lumMod val="20000"/>
              <a:lumOff val="80000"/>
            </a:schemeClr>
          </a:solidFill>
        </a:ln>
      </dgm:spPr>
      <dgm:t>
        <a:bodyPr/>
        <a:lstStyle/>
        <a:p>
          <a:r>
            <a:rPr kumimoji="0" lang="de-DE" sz="1800" b="0" i="0" u="none" strike="noStrike" cap="none" spc="0" normalizeH="0" baseline="0" noProof="0">
              <a:ln>
                <a:noFill/>
              </a:ln>
              <a:solidFill>
                <a:schemeClr val="bg1"/>
              </a:solidFill>
              <a:effectLst/>
              <a:uLnTx/>
              <a:uFillTx/>
            </a:rPr>
            <a:t>Befragung von Expertinnen und Experten </a:t>
          </a:r>
          <a:endParaRPr lang="de-DE" sz="1800">
            <a:solidFill>
              <a:schemeClr val="bg1"/>
            </a:solidFill>
          </a:endParaRPr>
        </a:p>
      </dgm:t>
    </dgm:pt>
    <dgm:pt modelId="{6506A4A0-191A-4518-AD77-B52874FD0484}" type="parTrans" cxnId="{72797A9F-77A8-4478-8A27-8D56059F97F0}">
      <dgm:prSet/>
      <dgm:spPr/>
      <dgm:t>
        <a:bodyPr/>
        <a:lstStyle/>
        <a:p>
          <a:endParaRPr lang="de-DE"/>
        </a:p>
      </dgm:t>
    </dgm:pt>
    <dgm:pt modelId="{BA94E578-D0D0-43CC-9011-E3F8FFC61BE4}" type="sibTrans" cxnId="{72797A9F-77A8-4478-8A27-8D56059F97F0}">
      <dgm:prSet/>
      <dgm:spPr/>
      <dgm:t>
        <a:bodyPr/>
        <a:lstStyle/>
        <a:p>
          <a:endParaRPr lang="de-DE"/>
        </a:p>
      </dgm:t>
    </dgm:pt>
    <dgm:pt modelId="{E1F853FB-2C99-4A8F-BDE8-F08D9C9DF113}">
      <dgm:prSet phldrT="[Text]"/>
      <dgm:spPr>
        <a:solidFill>
          <a:schemeClr val="accent2">
            <a:lumMod val="20000"/>
            <a:lumOff val="80000"/>
            <a:alpha val="90000"/>
          </a:schemeClr>
        </a:solidFill>
        <a:ln>
          <a:solidFill>
            <a:schemeClr val="accent2">
              <a:lumMod val="20000"/>
              <a:lumOff val="80000"/>
              <a:alpha val="90000"/>
            </a:schemeClr>
          </a:solidFill>
        </a:ln>
      </dgm:spPr>
      <dgm:t>
        <a:bodyPr lIns="180000"/>
        <a:lstStyle/>
        <a:p>
          <a:pPr>
            <a:buNone/>
          </a:pPr>
          <a:r>
            <a:rPr lang="de-DE" sz="1500" dirty="0"/>
            <a:t>Halbstandardisierte Befragung von Expertinnen und Experten der  wissenschaftlichen Praxis und Fachleute aus Betrieben</a:t>
          </a:r>
        </a:p>
      </dgm:t>
    </dgm:pt>
    <dgm:pt modelId="{3E0993B3-DFE4-4A99-98C0-CF950CD4E9A7}" type="parTrans" cxnId="{D14C6D4A-E9C0-4578-BE92-E01335E4B19C}">
      <dgm:prSet/>
      <dgm:spPr/>
      <dgm:t>
        <a:bodyPr/>
        <a:lstStyle/>
        <a:p>
          <a:endParaRPr lang="de-DE"/>
        </a:p>
      </dgm:t>
    </dgm:pt>
    <dgm:pt modelId="{5BB5ADD3-625A-43D2-9390-0B428B2E299A}" type="sibTrans" cxnId="{D14C6D4A-E9C0-4578-BE92-E01335E4B19C}">
      <dgm:prSet/>
      <dgm:spPr/>
      <dgm:t>
        <a:bodyPr/>
        <a:lstStyle/>
        <a:p>
          <a:endParaRPr lang="de-DE"/>
        </a:p>
      </dgm:t>
    </dgm:pt>
    <dgm:pt modelId="{F59CC0D5-EA59-4144-9094-F180B7D84C05}">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Bund: 2,4 Mio. </a:t>
          </a:r>
        </a:p>
      </dgm:t>
    </dgm:pt>
    <dgm:pt modelId="{591336A4-4102-474B-A4D2-E6096CAD9D5C}" type="parTrans" cxnId="{EFD60B32-4DC2-41B6-8BA0-1E585B47C6EA}">
      <dgm:prSet/>
      <dgm:spPr/>
      <dgm:t>
        <a:bodyPr/>
        <a:lstStyle/>
        <a:p>
          <a:endParaRPr lang="de-DE"/>
        </a:p>
      </dgm:t>
    </dgm:pt>
    <dgm:pt modelId="{268492E1-7202-4510-9113-6E77B75DDFB0}" type="sibTrans" cxnId="{EFD60B32-4DC2-41B6-8BA0-1E585B47C6EA}">
      <dgm:prSet/>
      <dgm:spPr/>
      <dgm:t>
        <a:bodyPr/>
        <a:lstStyle/>
        <a:p>
          <a:endParaRPr lang="de-DE"/>
        </a:p>
      </dgm:t>
    </dgm:pt>
    <dgm:pt modelId="{B0919D7B-37B4-49FE-A399-8D7E093DF22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gm:t>
    </dgm:pt>
    <dgm:pt modelId="{7A4ADE45-3151-490D-B1BD-E4FAB042B639}" type="parTrans" cxnId="{01A8C578-B6CF-4123-A6A7-F532940710A4}">
      <dgm:prSet/>
      <dgm:spPr/>
      <dgm:t>
        <a:bodyPr/>
        <a:lstStyle/>
        <a:p>
          <a:endParaRPr lang="de-DE"/>
        </a:p>
      </dgm:t>
    </dgm:pt>
    <dgm:pt modelId="{8CA54BD1-BC9F-431E-9CE4-E0515CEC6232}" type="sibTrans" cxnId="{01A8C578-B6CF-4123-A6A7-F532940710A4}">
      <dgm:prSet/>
      <dgm:spPr/>
      <dgm:t>
        <a:bodyPr/>
        <a:lstStyle/>
        <a:p>
          <a:endParaRPr lang="de-DE"/>
        </a:p>
      </dgm:t>
    </dgm:pt>
    <dgm:pt modelId="{C55F3D42-B0A6-4E5B-A8D9-C376C11A0AE0}">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pPr>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dgm:t>
    </dgm:pt>
    <dgm:pt modelId="{BB237110-D751-4CF6-89FB-A617F775EBB5}" type="parTrans" cxnId="{80E86314-7DB7-4BD6-89AA-17CA30C4C4AE}">
      <dgm:prSet/>
      <dgm:spPr/>
      <dgm:t>
        <a:bodyPr/>
        <a:lstStyle/>
        <a:p>
          <a:endParaRPr lang="de-DE"/>
        </a:p>
      </dgm:t>
    </dgm:pt>
    <dgm:pt modelId="{D877B64D-D92C-4112-B2CA-080B0173D46D}" type="sibTrans" cxnId="{80E86314-7DB7-4BD6-89AA-17CA30C4C4AE}">
      <dgm:prSet/>
      <dgm:spPr/>
      <dgm:t>
        <a:bodyPr/>
        <a:lstStyle/>
        <a:p>
          <a:endParaRPr lang="de-DE"/>
        </a:p>
      </dgm:t>
    </dgm:pt>
    <dgm:pt modelId="{25C28AF9-EEBF-44E3-A4DD-2094502FED01}">
      <dgm:prSet phldrT="[Text]" custT="1"/>
      <dgm:spPr>
        <a:solidFill>
          <a:schemeClr val="accent2">
            <a:lumMod val="20000"/>
            <a:lumOff val="80000"/>
            <a:alpha val="90000"/>
          </a:schemeClr>
        </a:solidFill>
        <a:ln>
          <a:solidFill>
            <a:schemeClr val="accent2">
              <a:lumMod val="20000"/>
              <a:lumOff val="80000"/>
              <a:alpha val="90000"/>
            </a:schemeClr>
          </a:solidFill>
        </a:ln>
      </dgm:spPr>
      <dgm:t>
        <a:bodyPr lIns="180000"/>
        <a:lstStyle/>
        <a:p>
          <a:r>
            <a:rPr lang="de-DE" sz="1200" dirty="0"/>
            <a:t>N=6 Befragte</a:t>
          </a:r>
        </a:p>
      </dgm:t>
    </dgm:pt>
    <dgm:pt modelId="{63AA48C2-BDE2-4CEE-B93A-F540AA3427C9}" type="parTrans" cxnId="{F381C05A-1507-4FE7-AE8C-44B75B81606E}">
      <dgm:prSet/>
      <dgm:spPr/>
      <dgm:t>
        <a:bodyPr/>
        <a:lstStyle/>
        <a:p>
          <a:endParaRPr lang="de-DE"/>
        </a:p>
      </dgm:t>
    </dgm:pt>
    <dgm:pt modelId="{DBD9B83F-69FE-4A81-9EF8-399A9DFF3843}" type="sibTrans" cxnId="{F381C05A-1507-4FE7-AE8C-44B75B81606E}">
      <dgm:prSet/>
      <dgm:spPr/>
      <dgm:t>
        <a:bodyPr/>
        <a:lstStyle/>
        <a:p>
          <a:endParaRPr lang="de-DE"/>
        </a:p>
      </dgm:t>
    </dgm:pt>
    <dgm:pt modelId="{E070AB22-3E14-4EC7-B893-2A306E940AEC}">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Bayern: 341 Tausend</a:t>
          </a:r>
        </a:p>
      </dgm:t>
    </dgm:pt>
    <dgm:pt modelId="{710D313A-45BD-4B5D-AF60-66A31BA10D5D}" type="parTrans" cxnId="{44EC475C-ECD7-4A73-A44E-0D10E341F97D}">
      <dgm:prSet/>
      <dgm:spPr/>
      <dgm:t>
        <a:bodyPr/>
        <a:lstStyle/>
        <a:p>
          <a:endParaRPr lang="de-DE"/>
        </a:p>
      </dgm:t>
    </dgm:pt>
    <dgm:pt modelId="{0D80D914-4B35-40E4-BA57-C0E0C46AEEEA}" type="sibTrans" cxnId="{44EC475C-ECD7-4A73-A44E-0D10E341F97D}">
      <dgm:prSet/>
      <dgm:spPr/>
      <dgm:t>
        <a:bodyPr/>
        <a:lstStyle/>
        <a:p>
          <a:endParaRPr lang="de-DE"/>
        </a:p>
      </dgm:t>
    </dgm:pt>
    <dgm:pt modelId="{F4ACD98B-9F09-4A2E-BF6F-00B9162526CF}" type="pres">
      <dgm:prSet presAssocID="{0DFC7267-251C-4CB1-B491-8004CCB90831}" presName="Name0" presStyleCnt="0">
        <dgm:presLayoutVars>
          <dgm:dir/>
          <dgm:animLvl val="lvl"/>
          <dgm:resizeHandles val="exact"/>
        </dgm:presLayoutVars>
      </dgm:prSet>
      <dgm:spPr/>
    </dgm:pt>
    <dgm:pt modelId="{00BE6B94-998E-40DA-AB49-61C53638EEFA}" type="pres">
      <dgm:prSet presAssocID="{2D624D95-9202-4522-86F4-1B6B15631622}" presName="linNode" presStyleCnt="0"/>
      <dgm:spPr/>
    </dgm:pt>
    <dgm:pt modelId="{EEA06621-15CB-4B65-914E-BD69EB7402F2}" type="pres">
      <dgm:prSet presAssocID="{2D624D95-9202-4522-86F4-1B6B15631622}" presName="parentText" presStyleLbl="node1" presStyleIdx="0" presStyleCnt="3" custScaleX="79356">
        <dgm:presLayoutVars>
          <dgm:chMax val="1"/>
          <dgm:bulletEnabled val="1"/>
        </dgm:presLayoutVars>
      </dgm:prSet>
      <dgm:spPr/>
    </dgm:pt>
    <dgm:pt modelId="{6A01D0A6-0EF7-4C73-BAC8-F95D321E471F}" type="pres">
      <dgm:prSet presAssocID="{2D624D95-9202-4522-86F4-1B6B15631622}" presName="descendantText" presStyleLbl="alignAccFollowNode1" presStyleIdx="0" presStyleCnt="3" custScaleX="109668" custScaleY="119455" custLinFactNeighborX="-1290">
        <dgm:presLayoutVars>
          <dgm:bulletEnabled val="1"/>
        </dgm:presLayoutVars>
      </dgm:prSet>
      <dgm:spPr/>
    </dgm:pt>
    <dgm:pt modelId="{24028445-BD3B-4256-A2CB-7AF017029B32}" type="pres">
      <dgm:prSet presAssocID="{8B00EB55-022D-49B0-9A13-4B420F018016}" presName="sp" presStyleCnt="0"/>
      <dgm:spPr/>
    </dgm:pt>
    <dgm:pt modelId="{ED497895-C763-40B8-9DA5-0756C6349D2E}" type="pres">
      <dgm:prSet presAssocID="{7629B90B-C316-4355-8529-3EB2E52F067D}" presName="linNode" presStyleCnt="0"/>
      <dgm:spPr/>
    </dgm:pt>
    <dgm:pt modelId="{8C20B284-91A5-47D3-BE47-1F0F256B9C11}" type="pres">
      <dgm:prSet presAssocID="{7629B90B-C316-4355-8529-3EB2E52F067D}" presName="parentText" presStyleLbl="node1" presStyleIdx="1" presStyleCnt="3" custScaleX="79356">
        <dgm:presLayoutVars>
          <dgm:chMax val="1"/>
          <dgm:bulletEnabled val="1"/>
        </dgm:presLayoutVars>
      </dgm:prSet>
      <dgm:spPr/>
    </dgm:pt>
    <dgm:pt modelId="{E98F794B-8F02-4705-8901-DC8ECD47715C}" type="pres">
      <dgm:prSet presAssocID="{7629B90B-C316-4355-8529-3EB2E52F067D}" presName="descendantText" presStyleLbl="alignAccFollowNode1" presStyleIdx="1" presStyleCnt="3" custScaleX="109668" custScaleY="119455" custLinFactNeighborX="-1290">
        <dgm:presLayoutVars>
          <dgm:bulletEnabled val="1"/>
        </dgm:presLayoutVars>
      </dgm:prSet>
      <dgm:spPr/>
    </dgm:pt>
    <dgm:pt modelId="{8E0CB2FF-0F0D-44CE-8B5C-3788D3956371}" type="pres">
      <dgm:prSet presAssocID="{D82CDD81-C86B-426B-B9EF-B5A9E1AEF09C}" presName="sp" presStyleCnt="0"/>
      <dgm:spPr/>
    </dgm:pt>
    <dgm:pt modelId="{98C8C6EE-DBBB-4B0A-A7DE-DE85F504596C}" type="pres">
      <dgm:prSet presAssocID="{D18B25A9-0CDE-4119-9A8A-75D49F388A3B}" presName="linNode" presStyleCnt="0"/>
      <dgm:spPr/>
    </dgm:pt>
    <dgm:pt modelId="{38F6B6B6-FF55-4A11-9140-538DB9EC2513}" type="pres">
      <dgm:prSet presAssocID="{D18B25A9-0CDE-4119-9A8A-75D49F388A3B}" presName="parentText" presStyleLbl="node1" presStyleIdx="2" presStyleCnt="3" custScaleX="79356">
        <dgm:presLayoutVars>
          <dgm:chMax val="1"/>
          <dgm:bulletEnabled val="1"/>
        </dgm:presLayoutVars>
      </dgm:prSet>
      <dgm:spPr/>
    </dgm:pt>
    <dgm:pt modelId="{000B40C2-DD45-4DF8-8B93-9AB40542A777}" type="pres">
      <dgm:prSet presAssocID="{D18B25A9-0CDE-4119-9A8A-75D49F388A3B}" presName="descendantText" presStyleLbl="alignAccFollowNode1" presStyleIdx="2" presStyleCnt="3" custScaleX="109668" custScaleY="119455" custLinFactNeighborX="-1290">
        <dgm:presLayoutVars>
          <dgm:bulletEnabled val="1"/>
        </dgm:presLayoutVars>
      </dgm:prSet>
      <dgm:spPr/>
    </dgm:pt>
  </dgm:ptLst>
  <dgm:cxnLst>
    <dgm:cxn modelId="{97451E08-238B-4602-985E-26A2F8EDCF9B}" type="presOf" srcId="{2D624D95-9202-4522-86F4-1B6B15631622}" destId="{EEA06621-15CB-4B65-914E-BD69EB7402F2}" srcOrd="0" destOrd="0" presId="urn:microsoft.com/office/officeart/2005/8/layout/vList5"/>
    <dgm:cxn modelId="{E48BB708-20F9-404F-8269-2E04A479E05D}" srcId="{2D624D95-9202-4522-86F4-1B6B15631622}" destId="{602B3AA1-3A6E-43F6-9849-15BB5D35C90F}" srcOrd="0" destOrd="0" parTransId="{A31E0FCD-E41D-495E-BFF6-68A6F8C4F02C}" sibTransId="{66B85B6B-2A6D-4EA6-B547-928B75C606B9}"/>
    <dgm:cxn modelId="{9EFAF513-6B1F-42BB-965C-B5C7A7B01B45}" srcId="{0DFC7267-251C-4CB1-B491-8004CCB90831}" destId="{2D624D95-9202-4522-86F4-1B6B15631622}" srcOrd="0" destOrd="0" parTransId="{8213C508-C685-441F-8BE0-BD11EEBCA9F1}" sibTransId="{8B00EB55-022D-49B0-9A13-4B420F018016}"/>
    <dgm:cxn modelId="{80E86314-7DB7-4BD6-89AA-17CA30C4C4AE}" srcId="{7629B90B-C316-4355-8529-3EB2E52F067D}" destId="{C55F3D42-B0A6-4E5B-A8D9-C376C11A0AE0}" srcOrd="0" destOrd="0" parTransId="{BB237110-D751-4CF6-89FB-A617F775EBB5}" sibTransId="{D877B64D-D92C-4112-B2CA-080B0173D46D}"/>
    <dgm:cxn modelId="{0669302A-72DB-44C6-9C6A-ABD6BC48DD3D}" type="presOf" srcId="{D18B25A9-0CDE-4119-9A8A-75D49F388A3B}" destId="{38F6B6B6-FF55-4A11-9140-538DB9EC2513}" srcOrd="0" destOrd="0" presId="urn:microsoft.com/office/officeart/2005/8/layout/vList5"/>
    <dgm:cxn modelId="{65E1742A-C443-430E-B897-0CF9DA28206E}" type="presOf" srcId="{B0919D7B-37B4-49FE-A399-8D7E093DF22B}" destId="{E98F794B-8F02-4705-8901-DC8ECD47715C}" srcOrd="0" destOrd="2" presId="urn:microsoft.com/office/officeart/2005/8/layout/vList5"/>
    <dgm:cxn modelId="{EFD60B32-4DC2-41B6-8BA0-1E585B47C6EA}" srcId="{2D624D95-9202-4522-86F4-1B6B15631622}" destId="{F59CC0D5-EA59-4144-9094-F180B7D84C05}" srcOrd="1" destOrd="0" parTransId="{591336A4-4102-474B-A4D2-E6096CAD9D5C}" sibTransId="{268492E1-7202-4510-9113-6E77B75DDFB0}"/>
    <dgm:cxn modelId="{44EC475C-ECD7-4A73-A44E-0D10E341F97D}" srcId="{2D624D95-9202-4522-86F4-1B6B15631622}" destId="{E070AB22-3E14-4EC7-B893-2A306E940AEC}" srcOrd="2" destOrd="0" parTransId="{710D313A-45BD-4B5D-AF60-66A31BA10D5D}" sibTransId="{0D80D914-4B35-40E4-BA57-C0E0C46AEEEA}"/>
    <dgm:cxn modelId="{D92C7960-F564-4519-978A-BF98B1EF96E0}" srcId="{7629B90B-C316-4355-8529-3EB2E52F067D}" destId="{2ABE56EA-5E86-416F-94CF-8B38D8C054BB}" srcOrd="1" destOrd="0" parTransId="{403F5948-2768-47B3-8B41-13A97436B097}" sibTransId="{5AC1211C-4260-432F-9753-6599B56E72F6}"/>
    <dgm:cxn modelId="{D14C6D4A-E9C0-4578-BE92-E01335E4B19C}" srcId="{D18B25A9-0CDE-4119-9A8A-75D49F388A3B}" destId="{E1F853FB-2C99-4A8F-BDE8-F08D9C9DF113}" srcOrd="0" destOrd="0" parTransId="{3E0993B3-DFE4-4A99-98C0-CF950CD4E9A7}" sibTransId="{5BB5ADD3-625A-43D2-9390-0B428B2E299A}"/>
    <dgm:cxn modelId="{E8267B6C-43FA-476C-94E3-B45B5FB61C34}" type="presOf" srcId="{7629B90B-C316-4355-8529-3EB2E52F067D}" destId="{8C20B284-91A5-47D3-BE47-1F0F256B9C11}" srcOrd="0" destOrd="0" presId="urn:microsoft.com/office/officeart/2005/8/layout/vList5"/>
    <dgm:cxn modelId="{E9194671-4841-4A68-BCD5-0C1DBB666630}" type="presOf" srcId="{E070AB22-3E14-4EC7-B893-2A306E940AEC}" destId="{6A01D0A6-0EF7-4C73-BAC8-F95D321E471F}" srcOrd="0" destOrd="2" presId="urn:microsoft.com/office/officeart/2005/8/layout/vList5"/>
    <dgm:cxn modelId="{01A8C578-B6CF-4123-A6A7-F532940710A4}" srcId="{7629B90B-C316-4355-8529-3EB2E52F067D}" destId="{B0919D7B-37B4-49FE-A399-8D7E093DF22B}" srcOrd="2" destOrd="0" parTransId="{7A4ADE45-3151-490D-B1BD-E4FAB042B639}" sibTransId="{8CA54BD1-BC9F-431E-9CE4-E0515CEC6232}"/>
    <dgm:cxn modelId="{F381C05A-1507-4FE7-AE8C-44B75B81606E}" srcId="{D18B25A9-0CDE-4119-9A8A-75D49F388A3B}" destId="{25C28AF9-EEBF-44E3-A4DD-2094502FED01}" srcOrd="1" destOrd="0" parTransId="{63AA48C2-BDE2-4CEE-B93A-F540AA3427C9}" sibTransId="{DBD9B83F-69FE-4A81-9EF8-399A9DFF3843}"/>
    <dgm:cxn modelId="{A21E0D8C-4161-4EF5-AE22-D6A523907301}" srcId="{0DFC7267-251C-4CB1-B491-8004CCB90831}" destId="{7629B90B-C316-4355-8529-3EB2E52F067D}" srcOrd="1" destOrd="0" parTransId="{036EBE32-2EBB-4368-A5E9-8CF9AB509D87}" sibTransId="{D82CDD81-C86B-426B-B9EF-B5A9E1AEF09C}"/>
    <dgm:cxn modelId="{DBA2938D-D9E4-4CBA-B0F6-6408C520A4B7}" type="presOf" srcId="{C55F3D42-B0A6-4E5B-A8D9-C376C11A0AE0}" destId="{E98F794B-8F02-4705-8901-DC8ECD47715C}" srcOrd="0" destOrd="0" presId="urn:microsoft.com/office/officeart/2005/8/layout/vList5"/>
    <dgm:cxn modelId="{72797A9F-77A8-4478-8A27-8D56059F97F0}" srcId="{0DFC7267-251C-4CB1-B491-8004CCB90831}" destId="{D18B25A9-0CDE-4119-9A8A-75D49F388A3B}" srcOrd="2" destOrd="0" parTransId="{6506A4A0-191A-4518-AD77-B52874FD0484}" sibTransId="{BA94E578-D0D0-43CC-9011-E3F8FFC61BE4}"/>
    <dgm:cxn modelId="{D08BB1AF-B613-4610-B591-4BE0C48BE506}" type="presOf" srcId="{E1F853FB-2C99-4A8F-BDE8-F08D9C9DF113}" destId="{000B40C2-DD45-4DF8-8B93-9AB40542A777}" srcOrd="0" destOrd="0" presId="urn:microsoft.com/office/officeart/2005/8/layout/vList5"/>
    <dgm:cxn modelId="{53CD57BF-8D49-462E-8F43-745973A8C281}" type="presOf" srcId="{25C28AF9-EEBF-44E3-A4DD-2094502FED01}" destId="{000B40C2-DD45-4DF8-8B93-9AB40542A777}" srcOrd="0" destOrd="1" presId="urn:microsoft.com/office/officeart/2005/8/layout/vList5"/>
    <dgm:cxn modelId="{EDBD5DCF-7672-414C-A238-1CC039C45B29}" type="presOf" srcId="{2ABE56EA-5E86-416F-94CF-8B38D8C054BB}" destId="{E98F794B-8F02-4705-8901-DC8ECD47715C}" srcOrd="0" destOrd="1" presId="urn:microsoft.com/office/officeart/2005/8/layout/vList5"/>
    <dgm:cxn modelId="{959A1AD6-437B-49FB-B108-3E548B99D9C3}" type="presOf" srcId="{F59CC0D5-EA59-4144-9094-F180B7D84C05}" destId="{6A01D0A6-0EF7-4C73-BAC8-F95D321E471F}" srcOrd="0" destOrd="1" presId="urn:microsoft.com/office/officeart/2005/8/layout/vList5"/>
    <dgm:cxn modelId="{F72FBCEA-8BD6-4A5C-9BE8-595748D21E42}" type="presOf" srcId="{602B3AA1-3A6E-43F6-9849-15BB5D35C90F}" destId="{6A01D0A6-0EF7-4C73-BAC8-F95D321E471F}" srcOrd="0" destOrd="0" presId="urn:microsoft.com/office/officeart/2005/8/layout/vList5"/>
    <dgm:cxn modelId="{79B0CDF2-9CD7-4D36-8730-4BF2EE2F80C7}" type="presOf" srcId="{0DFC7267-251C-4CB1-B491-8004CCB90831}" destId="{F4ACD98B-9F09-4A2E-BF6F-00B9162526CF}" srcOrd="0" destOrd="0" presId="urn:microsoft.com/office/officeart/2005/8/layout/vList5"/>
    <dgm:cxn modelId="{C0D36E69-F4CE-409F-B6EA-3634207CB421}" type="presParOf" srcId="{F4ACD98B-9F09-4A2E-BF6F-00B9162526CF}" destId="{00BE6B94-998E-40DA-AB49-61C53638EEFA}" srcOrd="0" destOrd="0" presId="urn:microsoft.com/office/officeart/2005/8/layout/vList5"/>
    <dgm:cxn modelId="{81B97851-84D5-460F-9B7A-B2D30DE22EB1}" type="presParOf" srcId="{00BE6B94-998E-40DA-AB49-61C53638EEFA}" destId="{EEA06621-15CB-4B65-914E-BD69EB7402F2}" srcOrd="0" destOrd="0" presId="urn:microsoft.com/office/officeart/2005/8/layout/vList5"/>
    <dgm:cxn modelId="{F2F939BC-4558-4202-A820-4AAD3C72562A}" type="presParOf" srcId="{00BE6B94-998E-40DA-AB49-61C53638EEFA}" destId="{6A01D0A6-0EF7-4C73-BAC8-F95D321E471F}" srcOrd="1" destOrd="0" presId="urn:microsoft.com/office/officeart/2005/8/layout/vList5"/>
    <dgm:cxn modelId="{7EFA6145-49CA-4483-B9A5-9041A47A71CD}" type="presParOf" srcId="{F4ACD98B-9F09-4A2E-BF6F-00B9162526CF}" destId="{24028445-BD3B-4256-A2CB-7AF017029B32}" srcOrd="1" destOrd="0" presId="urn:microsoft.com/office/officeart/2005/8/layout/vList5"/>
    <dgm:cxn modelId="{4E2CB823-ACA9-48C9-B967-7C9231FD9B66}" type="presParOf" srcId="{F4ACD98B-9F09-4A2E-BF6F-00B9162526CF}" destId="{ED497895-C763-40B8-9DA5-0756C6349D2E}" srcOrd="2" destOrd="0" presId="urn:microsoft.com/office/officeart/2005/8/layout/vList5"/>
    <dgm:cxn modelId="{8232E553-3489-44CB-BE29-985D72A1BFAB}" type="presParOf" srcId="{ED497895-C763-40B8-9DA5-0756C6349D2E}" destId="{8C20B284-91A5-47D3-BE47-1F0F256B9C11}" srcOrd="0" destOrd="0" presId="urn:microsoft.com/office/officeart/2005/8/layout/vList5"/>
    <dgm:cxn modelId="{4D118967-8BC7-4AC5-868F-801B66606395}" type="presParOf" srcId="{ED497895-C763-40B8-9DA5-0756C6349D2E}" destId="{E98F794B-8F02-4705-8901-DC8ECD47715C}" srcOrd="1" destOrd="0" presId="urn:microsoft.com/office/officeart/2005/8/layout/vList5"/>
    <dgm:cxn modelId="{D468BBCA-9F27-42B3-89F1-EF672D8F18B1}" type="presParOf" srcId="{F4ACD98B-9F09-4A2E-BF6F-00B9162526CF}" destId="{8E0CB2FF-0F0D-44CE-8B5C-3788D3956371}" srcOrd="3" destOrd="0" presId="urn:microsoft.com/office/officeart/2005/8/layout/vList5"/>
    <dgm:cxn modelId="{A83CD1F9-9ED1-41AF-8DB9-8CE31F8830B7}" type="presParOf" srcId="{F4ACD98B-9F09-4A2E-BF6F-00B9162526CF}" destId="{98C8C6EE-DBBB-4B0A-A7DE-DE85F504596C}" srcOrd="4" destOrd="0" presId="urn:microsoft.com/office/officeart/2005/8/layout/vList5"/>
    <dgm:cxn modelId="{E3BFF336-CB2A-4C35-824B-4D32377A5E7D}" type="presParOf" srcId="{98C8C6EE-DBBB-4B0A-A7DE-DE85F504596C}" destId="{38F6B6B6-FF55-4A11-9140-538DB9EC2513}" srcOrd="0" destOrd="0" presId="urn:microsoft.com/office/officeart/2005/8/layout/vList5"/>
    <dgm:cxn modelId="{F67F7E09-EA0E-4AB4-80E9-9D666F086352}" type="presParOf" srcId="{98C8C6EE-DBBB-4B0A-A7DE-DE85F504596C}" destId="{000B40C2-DD45-4DF8-8B93-9AB40542A777}"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5E9ED-F63D-42F5-AAFB-C3CEABAEB00D}" type="doc">
      <dgm:prSet loTypeId="urn:microsoft.com/office/officeart/2005/8/layout/process1" loCatId="process" qsTypeId="urn:microsoft.com/office/officeart/2005/8/quickstyle/simple1" qsCatId="simple" csTypeId="urn:microsoft.com/office/officeart/2005/8/colors/colorful1#1" csCatId="colorful" phldr="1"/>
      <dgm:spPr/>
    </dgm:pt>
    <dgm:pt modelId="{EA381D61-782A-4719-8959-75410C79E054}">
      <dgm:prSet phldrT="[Text]" custT="1"/>
      <dgm:spPr>
        <a:solidFill>
          <a:schemeClr val="accent4"/>
        </a:solidFill>
      </dgm:spPr>
      <dgm:t>
        <a:bodyPr/>
        <a:lstStyle/>
        <a:p>
          <a:r>
            <a:rPr lang="de-DE" sz="1400"/>
            <a:t>Generation Y</a:t>
          </a:r>
          <a:br>
            <a:rPr lang="de-DE" sz="1400"/>
          </a:br>
          <a:endParaRPr lang="de-DE" sz="1400"/>
        </a:p>
        <a:p>
          <a:r>
            <a:rPr lang="de-DE" sz="1400"/>
            <a:t>1980-1994</a:t>
          </a:r>
        </a:p>
      </dgm:t>
    </dgm:pt>
    <dgm:pt modelId="{BCE71B29-8B36-45DF-A1D6-C05C2A8BFE27}" type="parTrans" cxnId="{647FB256-2A3C-4595-8EA6-B4B34E3587A8}">
      <dgm:prSet/>
      <dgm:spPr/>
      <dgm:t>
        <a:bodyPr/>
        <a:lstStyle/>
        <a:p>
          <a:endParaRPr lang="de-DE"/>
        </a:p>
      </dgm:t>
    </dgm:pt>
    <dgm:pt modelId="{ADC4CB4F-1E1A-4391-9AA8-BF145A0705E5}" type="sibTrans" cxnId="{647FB256-2A3C-4595-8EA6-B4B34E3587A8}">
      <dgm:prSet/>
      <dgm:spPr>
        <a:solidFill>
          <a:schemeClr val="bg1">
            <a:lumMod val="50000"/>
          </a:schemeClr>
        </a:solidFill>
      </dgm:spPr>
      <dgm:t>
        <a:bodyPr/>
        <a:lstStyle/>
        <a:p>
          <a:endParaRPr lang="de-DE"/>
        </a:p>
      </dgm:t>
    </dgm:pt>
    <dgm:pt modelId="{1C49A9BB-98AC-42F4-8DCC-A8684CF80704}">
      <dgm:prSet phldrT="[Text]" custT="1"/>
      <dgm:spPr>
        <a:solidFill>
          <a:schemeClr val="bg2">
            <a:lumMod val="40000"/>
            <a:lumOff val="60000"/>
          </a:schemeClr>
        </a:solidFill>
      </dgm:spPr>
      <dgm:t>
        <a:bodyPr/>
        <a:lstStyle/>
        <a:p>
          <a:r>
            <a:rPr lang="de-DE" sz="1400"/>
            <a:t>Generation Alpha</a:t>
          </a:r>
          <a:br>
            <a:rPr lang="de-DE" sz="1400"/>
          </a:br>
          <a:endParaRPr lang="de-DE" sz="1400"/>
        </a:p>
        <a:p>
          <a:r>
            <a:rPr lang="de-DE" sz="1400"/>
            <a:t>2011-2024</a:t>
          </a:r>
        </a:p>
      </dgm:t>
    </dgm:pt>
    <dgm:pt modelId="{02A44CF0-B91B-42AA-97B3-5ADA918AD7EE}" type="parTrans" cxnId="{B8D0DCCF-0EF9-4356-A0D4-849AA8336D95}">
      <dgm:prSet/>
      <dgm:spPr/>
      <dgm:t>
        <a:bodyPr/>
        <a:lstStyle/>
        <a:p>
          <a:endParaRPr lang="de-DE"/>
        </a:p>
      </dgm:t>
    </dgm:pt>
    <dgm:pt modelId="{E55D5E54-5C91-46C0-9283-CF875E124AD5}" type="sibTrans" cxnId="{B8D0DCCF-0EF9-4356-A0D4-849AA8336D95}">
      <dgm:prSet/>
      <dgm:spPr/>
      <dgm:t>
        <a:bodyPr/>
        <a:lstStyle/>
        <a:p>
          <a:endParaRPr lang="de-DE"/>
        </a:p>
      </dgm:t>
    </dgm:pt>
    <dgm:pt modelId="{CFDAD3A9-96B4-4D10-9721-D32799B809BD}">
      <dgm:prSet phldrT="[Text]" custT="1"/>
      <dgm:spPr>
        <a:solidFill>
          <a:schemeClr val="accent1"/>
        </a:solidFill>
      </dgm:spPr>
      <dgm:t>
        <a:bodyPr/>
        <a:lstStyle/>
        <a:p>
          <a:r>
            <a:rPr lang="de-DE" sz="1400"/>
            <a:t>Generation Z</a:t>
          </a:r>
          <a:br>
            <a:rPr lang="de-DE" sz="1400"/>
          </a:br>
          <a:endParaRPr lang="de-DE" sz="1400"/>
        </a:p>
        <a:p>
          <a:r>
            <a:rPr lang="de-DE" sz="1400"/>
            <a:t>1995-2010</a:t>
          </a:r>
        </a:p>
      </dgm:t>
    </dgm:pt>
    <dgm:pt modelId="{ECC2495D-D46A-489D-B0C4-4B6F8DF12292}" type="parTrans" cxnId="{0A9A19BA-3022-4F7B-A3B4-4A05CADA8271}">
      <dgm:prSet/>
      <dgm:spPr/>
      <dgm:t>
        <a:bodyPr/>
        <a:lstStyle/>
        <a:p>
          <a:endParaRPr lang="de-DE"/>
        </a:p>
      </dgm:t>
    </dgm:pt>
    <dgm:pt modelId="{B2410B8D-25B1-4580-B341-412C01F3E48B}" type="sibTrans" cxnId="{0A9A19BA-3022-4F7B-A3B4-4A05CADA8271}">
      <dgm:prSet/>
      <dgm:spPr>
        <a:solidFill>
          <a:schemeClr val="bg1">
            <a:lumMod val="50000"/>
          </a:schemeClr>
        </a:solidFill>
      </dgm:spPr>
      <dgm:t>
        <a:bodyPr/>
        <a:lstStyle/>
        <a:p>
          <a:endParaRPr lang="de-DE"/>
        </a:p>
      </dgm:t>
    </dgm:pt>
    <dgm:pt modelId="{BABE4656-B5AB-4589-8117-803B3898662A}" type="pres">
      <dgm:prSet presAssocID="{3C75E9ED-F63D-42F5-AAFB-C3CEABAEB00D}" presName="Name0" presStyleCnt="0">
        <dgm:presLayoutVars>
          <dgm:dir/>
          <dgm:resizeHandles val="exact"/>
        </dgm:presLayoutVars>
      </dgm:prSet>
      <dgm:spPr/>
    </dgm:pt>
    <dgm:pt modelId="{C28C1B2E-1D01-4FBD-B9E3-7DFF02D98C4B}" type="pres">
      <dgm:prSet presAssocID="{EA381D61-782A-4719-8959-75410C79E054}" presName="node" presStyleLbl="node1" presStyleIdx="0" presStyleCnt="3" custLinFactNeighborX="16550">
        <dgm:presLayoutVars>
          <dgm:bulletEnabled val="1"/>
        </dgm:presLayoutVars>
      </dgm:prSet>
      <dgm:spPr/>
    </dgm:pt>
    <dgm:pt modelId="{DEAECF20-4C2F-4937-A6AE-C32DE9F13219}" type="pres">
      <dgm:prSet presAssocID="{ADC4CB4F-1E1A-4391-9AA8-BF145A0705E5}" presName="sibTrans" presStyleLbl="sibTrans2D1" presStyleIdx="0" presStyleCnt="2"/>
      <dgm:spPr/>
    </dgm:pt>
    <dgm:pt modelId="{F57F2088-9EE5-44E4-8E86-B51B00FAB84D}" type="pres">
      <dgm:prSet presAssocID="{ADC4CB4F-1E1A-4391-9AA8-BF145A0705E5}" presName="connectorText" presStyleLbl="sibTrans2D1" presStyleIdx="0" presStyleCnt="2"/>
      <dgm:spPr/>
    </dgm:pt>
    <dgm:pt modelId="{7AA436A1-5195-4DB8-B845-9CDF8798999A}" type="pres">
      <dgm:prSet presAssocID="{CFDAD3A9-96B4-4D10-9721-D32799B809BD}" presName="node" presStyleLbl="node1" presStyleIdx="1" presStyleCnt="3">
        <dgm:presLayoutVars>
          <dgm:bulletEnabled val="1"/>
        </dgm:presLayoutVars>
      </dgm:prSet>
      <dgm:spPr/>
    </dgm:pt>
    <dgm:pt modelId="{7013A6BA-7F97-492D-B3AD-8B1B87B81E9E}" type="pres">
      <dgm:prSet presAssocID="{B2410B8D-25B1-4580-B341-412C01F3E48B}" presName="sibTrans" presStyleLbl="sibTrans2D1" presStyleIdx="1" presStyleCnt="2"/>
      <dgm:spPr/>
    </dgm:pt>
    <dgm:pt modelId="{20541E12-448B-4033-A491-6E39801402D8}" type="pres">
      <dgm:prSet presAssocID="{B2410B8D-25B1-4580-B341-412C01F3E48B}" presName="connectorText" presStyleLbl="sibTrans2D1" presStyleIdx="1" presStyleCnt="2"/>
      <dgm:spPr/>
    </dgm:pt>
    <dgm:pt modelId="{23ECD961-C9EB-4532-9DD1-3C354B497C61}" type="pres">
      <dgm:prSet presAssocID="{1C49A9BB-98AC-42F4-8DCC-A8684CF80704}" presName="node" presStyleLbl="node1" presStyleIdx="2" presStyleCnt="3" custLinFactNeighborX="7456">
        <dgm:presLayoutVars>
          <dgm:bulletEnabled val="1"/>
        </dgm:presLayoutVars>
      </dgm:prSet>
      <dgm:spPr/>
    </dgm:pt>
  </dgm:ptLst>
  <dgm:cxnLst>
    <dgm:cxn modelId="{EDBAAB14-E616-4A85-8944-A1D35DA4BC44}" type="presOf" srcId="{ADC4CB4F-1E1A-4391-9AA8-BF145A0705E5}" destId="{F57F2088-9EE5-44E4-8E86-B51B00FAB84D}" srcOrd="1" destOrd="0" presId="urn:microsoft.com/office/officeart/2005/8/layout/process1"/>
    <dgm:cxn modelId="{4DED9D21-21A6-4B84-8D73-AF1252309DF4}" type="presOf" srcId="{EA381D61-782A-4719-8959-75410C79E054}" destId="{C28C1B2E-1D01-4FBD-B9E3-7DFF02D98C4B}" srcOrd="0" destOrd="0" presId="urn:microsoft.com/office/officeart/2005/8/layout/process1"/>
    <dgm:cxn modelId="{F10B4240-16AA-44AF-9F9A-7CFE753CFB6D}" type="presOf" srcId="{B2410B8D-25B1-4580-B341-412C01F3E48B}" destId="{20541E12-448B-4033-A491-6E39801402D8}" srcOrd="1" destOrd="0" presId="urn:microsoft.com/office/officeart/2005/8/layout/process1"/>
    <dgm:cxn modelId="{AEB9E644-CDEC-4C63-A733-779887A05769}" type="presOf" srcId="{CFDAD3A9-96B4-4D10-9721-D32799B809BD}" destId="{7AA436A1-5195-4DB8-B845-9CDF8798999A}" srcOrd="0" destOrd="0" presId="urn:microsoft.com/office/officeart/2005/8/layout/process1"/>
    <dgm:cxn modelId="{6D20BD71-A35A-452D-BDE3-DEA007ACBEC8}" type="presOf" srcId="{B2410B8D-25B1-4580-B341-412C01F3E48B}" destId="{7013A6BA-7F97-492D-B3AD-8B1B87B81E9E}" srcOrd="0" destOrd="0" presId="urn:microsoft.com/office/officeart/2005/8/layout/process1"/>
    <dgm:cxn modelId="{647FB256-2A3C-4595-8EA6-B4B34E3587A8}" srcId="{3C75E9ED-F63D-42F5-AAFB-C3CEABAEB00D}" destId="{EA381D61-782A-4719-8959-75410C79E054}" srcOrd="0" destOrd="0" parTransId="{BCE71B29-8B36-45DF-A1D6-C05C2A8BFE27}" sibTransId="{ADC4CB4F-1E1A-4391-9AA8-BF145A0705E5}"/>
    <dgm:cxn modelId="{33E4E959-8F7D-4CED-B308-B31BAE34356D}" type="presOf" srcId="{3C75E9ED-F63D-42F5-AAFB-C3CEABAEB00D}" destId="{BABE4656-B5AB-4589-8117-803B3898662A}" srcOrd="0" destOrd="0" presId="urn:microsoft.com/office/officeart/2005/8/layout/process1"/>
    <dgm:cxn modelId="{0A9A19BA-3022-4F7B-A3B4-4A05CADA8271}" srcId="{3C75E9ED-F63D-42F5-AAFB-C3CEABAEB00D}" destId="{CFDAD3A9-96B4-4D10-9721-D32799B809BD}" srcOrd="1" destOrd="0" parTransId="{ECC2495D-D46A-489D-B0C4-4B6F8DF12292}" sibTransId="{B2410B8D-25B1-4580-B341-412C01F3E48B}"/>
    <dgm:cxn modelId="{74E12ECC-329E-4187-AA91-E4C0EB591006}" type="presOf" srcId="{1C49A9BB-98AC-42F4-8DCC-A8684CF80704}" destId="{23ECD961-C9EB-4532-9DD1-3C354B497C61}" srcOrd="0" destOrd="0" presId="urn:microsoft.com/office/officeart/2005/8/layout/process1"/>
    <dgm:cxn modelId="{B8D0DCCF-0EF9-4356-A0D4-849AA8336D95}" srcId="{3C75E9ED-F63D-42F5-AAFB-C3CEABAEB00D}" destId="{1C49A9BB-98AC-42F4-8DCC-A8684CF80704}" srcOrd="2" destOrd="0" parTransId="{02A44CF0-B91B-42AA-97B3-5ADA918AD7EE}" sibTransId="{E55D5E54-5C91-46C0-9283-CF875E124AD5}"/>
    <dgm:cxn modelId="{EB0790ED-C17E-4ECB-8B76-2F4E84570925}" type="presOf" srcId="{ADC4CB4F-1E1A-4391-9AA8-BF145A0705E5}" destId="{DEAECF20-4C2F-4937-A6AE-C32DE9F13219}" srcOrd="0" destOrd="0" presId="urn:microsoft.com/office/officeart/2005/8/layout/process1"/>
    <dgm:cxn modelId="{1220CBCA-1B14-412E-8E7E-DF0DD4DDE959}" type="presParOf" srcId="{BABE4656-B5AB-4589-8117-803B3898662A}" destId="{C28C1B2E-1D01-4FBD-B9E3-7DFF02D98C4B}" srcOrd="0" destOrd="0" presId="urn:microsoft.com/office/officeart/2005/8/layout/process1"/>
    <dgm:cxn modelId="{C471219B-99EA-4A0F-BD4C-872549BA2C6E}" type="presParOf" srcId="{BABE4656-B5AB-4589-8117-803B3898662A}" destId="{DEAECF20-4C2F-4937-A6AE-C32DE9F13219}" srcOrd="1" destOrd="0" presId="urn:microsoft.com/office/officeart/2005/8/layout/process1"/>
    <dgm:cxn modelId="{0E7D9DB4-C626-416E-A9CF-E047DB3916E0}" type="presParOf" srcId="{DEAECF20-4C2F-4937-A6AE-C32DE9F13219}" destId="{F57F2088-9EE5-44E4-8E86-B51B00FAB84D}" srcOrd="0" destOrd="0" presId="urn:microsoft.com/office/officeart/2005/8/layout/process1"/>
    <dgm:cxn modelId="{C1C25B21-834E-4541-A805-FFD8C43A186D}" type="presParOf" srcId="{BABE4656-B5AB-4589-8117-803B3898662A}" destId="{7AA436A1-5195-4DB8-B845-9CDF8798999A}" srcOrd="2" destOrd="0" presId="urn:microsoft.com/office/officeart/2005/8/layout/process1"/>
    <dgm:cxn modelId="{29A76FB0-699F-4282-A998-034EBF0D189F}" type="presParOf" srcId="{BABE4656-B5AB-4589-8117-803B3898662A}" destId="{7013A6BA-7F97-492D-B3AD-8B1B87B81E9E}" srcOrd="3" destOrd="0" presId="urn:microsoft.com/office/officeart/2005/8/layout/process1"/>
    <dgm:cxn modelId="{9B044F7A-62D0-480D-859E-BED0A6220D52}" type="presParOf" srcId="{7013A6BA-7F97-492D-B3AD-8B1B87B81E9E}" destId="{20541E12-448B-4033-A491-6E39801402D8}" srcOrd="0" destOrd="0" presId="urn:microsoft.com/office/officeart/2005/8/layout/process1"/>
    <dgm:cxn modelId="{13E7E701-8272-4462-ADB1-B9B570749464}" type="presParOf" srcId="{BABE4656-B5AB-4589-8117-803B3898662A}" destId="{23ECD961-C9EB-4532-9DD1-3C354B497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D0A6-0EF7-4C73-BAC8-F95D321E471F}">
      <dsp:nvSpPr>
        <dsp:cNvPr id="0" name=""/>
        <dsp:cNvSpPr/>
      </dsp:nvSpPr>
      <dsp:spPr>
        <a:xfrm rot="5400000">
          <a:off x="4227748" y="-2066127"/>
          <a:ext cx="1035285" cy="5218880"/>
        </a:xfrm>
        <a:prstGeom prst="round2SameRect">
          <a:avLst/>
        </a:prstGeom>
        <a:solidFill>
          <a:schemeClr val="tx2">
            <a:lumMod val="20000"/>
            <a:lumOff val="80000"/>
            <a:alpha val="90000"/>
          </a:schemeClr>
        </a:solidFill>
        <a:ln w="2540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Arbeitsunfähigkeitsdaten Versicherte der DAK-Gesundheit</a:t>
          </a:r>
        </a:p>
        <a:p>
          <a:pPr marL="114300" lvl="1" indent="-114300" algn="l" defTabSz="533400">
            <a:lnSpc>
              <a:spcPct val="90000"/>
            </a:lnSpc>
            <a:spcBef>
              <a:spcPct val="0"/>
            </a:spcBef>
            <a:spcAft>
              <a:spcPct val="15000"/>
            </a:spcAft>
            <a:buChar char="•"/>
          </a:pPr>
          <a:r>
            <a:rPr lang="de-DE" sz="1200" kern="1200" dirty="0"/>
            <a:t>Datenbasis Bund: 2,4 Mio. </a:t>
          </a:r>
        </a:p>
        <a:p>
          <a:pPr marL="114300" lvl="1" indent="-114300" algn="l" defTabSz="533400">
            <a:lnSpc>
              <a:spcPct val="90000"/>
            </a:lnSpc>
            <a:spcBef>
              <a:spcPct val="0"/>
            </a:spcBef>
            <a:spcAft>
              <a:spcPct val="15000"/>
            </a:spcAft>
            <a:buChar char="•"/>
          </a:pPr>
          <a:r>
            <a:rPr lang="de-DE" sz="1200" kern="1200" dirty="0"/>
            <a:t>Datenbasis Bayern: 341 Tausend</a:t>
          </a:r>
        </a:p>
      </dsp:txBody>
      <dsp:txXfrm rot="-5400000">
        <a:off x="2135951" y="76208"/>
        <a:ext cx="5168342" cy="934209"/>
      </dsp:txXfrm>
    </dsp:sp>
    <dsp:sp modelId="{EEA06621-15CB-4B65-914E-BD69EB7402F2}">
      <dsp:nvSpPr>
        <dsp:cNvPr id="0" name=""/>
        <dsp:cNvSpPr/>
      </dsp:nvSpPr>
      <dsp:spPr>
        <a:xfrm>
          <a:off x="46261" y="1641"/>
          <a:ext cx="2124220" cy="1083342"/>
        </a:xfrm>
        <a:prstGeom prst="roundRect">
          <a:avLst/>
        </a:prstGeom>
        <a:solidFill>
          <a:schemeClr val="dk2">
            <a:hueOff val="0"/>
            <a:satOff val="0"/>
            <a:lumOff val="0"/>
            <a:alphaOff val="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a:t>Prozessdaten der</a:t>
          </a:r>
          <a:br>
            <a:rPr lang="de-DE" sz="1800" kern="1200"/>
          </a:br>
          <a:r>
            <a:rPr lang="de-DE" sz="1800" kern="1200"/>
            <a:t>DAK-Gesundheit</a:t>
          </a:r>
        </a:p>
      </dsp:txBody>
      <dsp:txXfrm>
        <a:off x="99145" y="54525"/>
        <a:ext cx="2018452" cy="977574"/>
      </dsp:txXfrm>
    </dsp:sp>
    <dsp:sp modelId="{E98F794B-8F02-4705-8901-DC8ECD47715C}">
      <dsp:nvSpPr>
        <dsp:cNvPr id="0" name=""/>
        <dsp:cNvSpPr/>
      </dsp:nvSpPr>
      <dsp:spPr>
        <a:xfrm rot="5400000">
          <a:off x="4227748" y="-928618"/>
          <a:ext cx="1035285" cy="5218880"/>
        </a:xfrm>
        <a:prstGeom prst="round2Same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a:p>
          <a:pPr marL="114300" lvl="1" indent="-114300" algn="l" defTabSz="533400">
            <a:lnSpc>
              <a:spcPct val="90000"/>
            </a:lnSpc>
            <a:spcBef>
              <a:spcPct val="0"/>
            </a:spcBef>
            <a:spcAft>
              <a:spcPct val="15000"/>
            </a:spcAft>
            <a:buChar char="•"/>
          </a:pPr>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Bayern N=1.007 Befragte</a:t>
          </a:r>
          <a:endParaRPr lang="de-DE" sz="1200" kern="1200" dirty="0">
            <a:solidFill>
              <a:srgbClr val="000000">
                <a:hueOff val="0"/>
                <a:satOff val="0"/>
                <a:lumOff val="0"/>
                <a:alphaOff val="0"/>
              </a:srgbClr>
            </a:solidFill>
            <a:latin typeface="Arial Narrow"/>
            <a:ea typeface="+mn-ea"/>
            <a:cs typeface="+mn-cs"/>
          </a:endParaRPr>
        </a:p>
        <a:p>
          <a:pPr marL="114300" lvl="1" indent="-114300" algn="l" defTabSz="533400">
            <a:lnSpc>
              <a:spcPct val="90000"/>
            </a:lnSpc>
            <a:spcBef>
              <a:spcPct val="0"/>
            </a:spcBef>
            <a:spcAft>
              <a:spcPct val="15000"/>
            </a:spcAft>
            <a:buChar char="•"/>
          </a:pPr>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sp:txBody>
      <dsp:txXfrm rot="-5400000">
        <a:off x="2135951" y="1213717"/>
        <a:ext cx="5168342" cy="934209"/>
      </dsp:txXfrm>
    </dsp:sp>
    <dsp:sp modelId="{8C20B284-91A5-47D3-BE47-1F0F256B9C11}">
      <dsp:nvSpPr>
        <dsp:cNvPr id="0" name=""/>
        <dsp:cNvSpPr/>
      </dsp:nvSpPr>
      <dsp:spPr>
        <a:xfrm>
          <a:off x="46261" y="1139150"/>
          <a:ext cx="2124220" cy="1083342"/>
        </a:xfrm>
        <a:prstGeom prst="roundRect">
          <a:avLst/>
        </a:prstGeom>
        <a:solidFill>
          <a:schemeClr val="accent1"/>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Online-Befragungen</a:t>
          </a:r>
          <a:br>
            <a:rPr lang="de-DE" sz="1800" kern="1200" dirty="0"/>
          </a:br>
          <a:r>
            <a:rPr lang="de-DE" sz="1800" kern="1200" dirty="0"/>
            <a:t>2024/ 2015</a:t>
          </a:r>
        </a:p>
      </dsp:txBody>
      <dsp:txXfrm>
        <a:off x="99145" y="1192034"/>
        <a:ext cx="2018452" cy="977574"/>
      </dsp:txXfrm>
    </dsp:sp>
    <dsp:sp modelId="{000B40C2-DD45-4DF8-8B93-9AB40542A777}">
      <dsp:nvSpPr>
        <dsp:cNvPr id="0" name=""/>
        <dsp:cNvSpPr/>
      </dsp:nvSpPr>
      <dsp:spPr>
        <a:xfrm rot="5400000">
          <a:off x="4227748" y="208891"/>
          <a:ext cx="1035285" cy="5218880"/>
        </a:xfrm>
        <a:prstGeom prst="round2Same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Halbstandardisierte Befragung von Expertinnen und Experten der  wissenschaftlichen Praxis und Fachleute aus Betrieben</a:t>
          </a:r>
        </a:p>
        <a:p>
          <a:pPr marL="114300" lvl="1" indent="-114300" algn="l" defTabSz="533400">
            <a:lnSpc>
              <a:spcPct val="90000"/>
            </a:lnSpc>
            <a:spcBef>
              <a:spcPct val="0"/>
            </a:spcBef>
            <a:spcAft>
              <a:spcPct val="15000"/>
            </a:spcAft>
            <a:buChar char="•"/>
          </a:pPr>
          <a:r>
            <a:rPr lang="de-DE" sz="1200" kern="1200" dirty="0"/>
            <a:t>N=6 Befragte</a:t>
          </a:r>
        </a:p>
      </dsp:txBody>
      <dsp:txXfrm rot="-5400000">
        <a:off x="2135951" y="2351226"/>
        <a:ext cx="5168342" cy="934209"/>
      </dsp:txXfrm>
    </dsp:sp>
    <dsp:sp modelId="{38F6B6B6-FF55-4A11-9140-538DB9EC2513}">
      <dsp:nvSpPr>
        <dsp:cNvPr id="0" name=""/>
        <dsp:cNvSpPr/>
      </dsp:nvSpPr>
      <dsp:spPr>
        <a:xfrm>
          <a:off x="46261" y="2276660"/>
          <a:ext cx="2124220" cy="1083342"/>
        </a:xfrm>
        <a:prstGeom prst="roundRect">
          <a:avLst/>
        </a:prstGeom>
        <a:solidFill>
          <a:schemeClr val="accent2"/>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de-DE" sz="1800" b="0" i="0" u="none" strike="noStrike" kern="1200" cap="none" spc="0" normalizeH="0" baseline="0" noProof="0">
              <a:ln>
                <a:noFill/>
              </a:ln>
              <a:solidFill>
                <a:schemeClr val="bg1"/>
              </a:solidFill>
              <a:effectLst/>
              <a:uLnTx/>
              <a:uFillTx/>
            </a:rPr>
            <a:t>Befragung von Expertinnen und Experten </a:t>
          </a:r>
          <a:endParaRPr lang="de-DE" sz="1800" kern="1200">
            <a:solidFill>
              <a:schemeClr val="bg1"/>
            </a:solidFill>
          </a:endParaRPr>
        </a:p>
      </dsp:txBody>
      <dsp:txXfrm>
        <a:off x="99145" y="2329544"/>
        <a:ext cx="2018452" cy="97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1B2E-1D01-4FBD-B9E3-7DFF02D98C4B}">
      <dsp:nvSpPr>
        <dsp:cNvPr id="0" name=""/>
        <dsp:cNvSpPr/>
      </dsp:nvSpPr>
      <dsp:spPr>
        <a:xfrm>
          <a:off x="117317" y="902659"/>
          <a:ext cx="1686912" cy="101214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Y</a:t>
          </a:r>
          <a:br>
            <a:rPr lang="de-DE" sz="1400" kern="1200"/>
          </a:br>
          <a:endParaRPr lang="de-DE" sz="1400" kern="1200"/>
        </a:p>
        <a:p>
          <a:pPr marL="0" lvl="0" indent="0" algn="ctr" defTabSz="622300">
            <a:lnSpc>
              <a:spcPct val="90000"/>
            </a:lnSpc>
            <a:spcBef>
              <a:spcPct val="0"/>
            </a:spcBef>
            <a:spcAft>
              <a:spcPct val="35000"/>
            </a:spcAft>
            <a:buNone/>
          </a:pPr>
          <a:r>
            <a:rPr lang="de-DE" sz="1400" kern="1200"/>
            <a:t>1980-1994</a:t>
          </a:r>
        </a:p>
      </dsp:txBody>
      <dsp:txXfrm>
        <a:off x="146962" y="932304"/>
        <a:ext cx="1627622" cy="952857"/>
      </dsp:txXfrm>
    </dsp:sp>
    <dsp:sp modelId="{DEAECF20-4C2F-4937-A6AE-C32DE9F13219}">
      <dsp:nvSpPr>
        <dsp:cNvPr id="0" name=""/>
        <dsp:cNvSpPr/>
      </dsp:nvSpPr>
      <dsp:spPr>
        <a:xfrm>
          <a:off x="1945003" y="1199555"/>
          <a:ext cx="298438"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945003" y="1283226"/>
        <a:ext cx="208907" cy="251012"/>
      </dsp:txXfrm>
    </dsp:sp>
    <dsp:sp modelId="{7AA436A1-5195-4DB8-B845-9CDF8798999A}">
      <dsp:nvSpPr>
        <dsp:cNvPr id="0" name=""/>
        <dsp:cNvSpPr/>
      </dsp:nvSpPr>
      <dsp:spPr>
        <a:xfrm>
          <a:off x="2367322" y="902659"/>
          <a:ext cx="1686912" cy="10121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Z</a:t>
          </a:r>
          <a:br>
            <a:rPr lang="de-DE" sz="1400" kern="1200"/>
          </a:br>
          <a:endParaRPr lang="de-DE" sz="1400" kern="1200"/>
        </a:p>
        <a:p>
          <a:pPr marL="0" lvl="0" indent="0" algn="ctr" defTabSz="622300">
            <a:lnSpc>
              <a:spcPct val="90000"/>
            </a:lnSpc>
            <a:spcBef>
              <a:spcPct val="0"/>
            </a:spcBef>
            <a:spcAft>
              <a:spcPct val="35000"/>
            </a:spcAft>
            <a:buNone/>
          </a:pPr>
          <a:r>
            <a:rPr lang="de-DE" sz="1400" kern="1200"/>
            <a:t>1995-2010</a:t>
          </a:r>
        </a:p>
      </dsp:txBody>
      <dsp:txXfrm>
        <a:off x="2396967" y="932304"/>
        <a:ext cx="1627622" cy="952857"/>
      </dsp:txXfrm>
    </dsp:sp>
    <dsp:sp modelId="{7013A6BA-7F97-492D-B3AD-8B1B87B81E9E}">
      <dsp:nvSpPr>
        <dsp:cNvPr id="0" name=""/>
        <dsp:cNvSpPr/>
      </dsp:nvSpPr>
      <dsp:spPr>
        <a:xfrm>
          <a:off x="4224337" y="1199555"/>
          <a:ext cx="360616"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4224337" y="1283226"/>
        <a:ext cx="252431" cy="251012"/>
      </dsp:txXfrm>
    </dsp:sp>
    <dsp:sp modelId="{23ECD961-C9EB-4532-9DD1-3C354B497C61}">
      <dsp:nvSpPr>
        <dsp:cNvPr id="0" name=""/>
        <dsp:cNvSpPr/>
      </dsp:nvSpPr>
      <dsp:spPr>
        <a:xfrm>
          <a:off x="4734644" y="902659"/>
          <a:ext cx="1686912" cy="1012147"/>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Alpha</a:t>
          </a:r>
          <a:br>
            <a:rPr lang="de-DE" sz="1400" kern="1200"/>
          </a:br>
          <a:endParaRPr lang="de-DE" sz="1400" kern="1200"/>
        </a:p>
        <a:p>
          <a:pPr marL="0" lvl="0" indent="0" algn="ctr" defTabSz="622300">
            <a:lnSpc>
              <a:spcPct val="90000"/>
            </a:lnSpc>
            <a:spcBef>
              <a:spcPct val="0"/>
            </a:spcBef>
            <a:spcAft>
              <a:spcPct val="35000"/>
            </a:spcAft>
            <a:buNone/>
          </a:pPr>
          <a:r>
            <a:rPr lang="de-DE" sz="1400" kern="1200"/>
            <a:t>2011-2024</a:t>
          </a:r>
        </a:p>
      </dsp:txBody>
      <dsp:txXfrm>
        <a:off x="4764289" y="932304"/>
        <a:ext cx="1627622" cy="952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Überschriftenplatzhalter 1">
            <a:extLst>
              <a:ext uri="{FF2B5EF4-FFF2-40B4-BE49-F238E27FC236}">
                <a16:creationId xmlns:a16="http://schemas.microsoft.com/office/drawing/2014/main" id="{882F6131-E0A5-A64B-98B1-4D79850F2C47}"/>
              </a:ext>
            </a:extLst>
          </p:cNvPr>
          <p:cNvSpPr>
            <a:spLocks noGrp="1"/>
          </p:cNvSpPr>
          <p:nvPr>
            <p:ph type="hdr" sz="quarter"/>
          </p:nvPr>
        </p:nvSpPr>
        <p:spPr>
          <a:xfrm>
            <a:off x="483961" y="192722"/>
            <a:ext cx="3243311" cy="493633"/>
          </a:xfrm>
          <a:prstGeom prst="rect">
            <a:avLst/>
          </a:prstGeom>
        </p:spPr>
        <p:txBody>
          <a:bodyPr vert="horz" lIns="92677" tIns="46338" rIns="92677" bIns="46338" rtlCol="0"/>
          <a:lstStyle>
            <a:lvl1pPr algn="l">
              <a:defRPr sz="1000" b="0" i="0" spc="300">
                <a:latin typeface="Arial Narrow" panose="020B0604020202020204" pitchFamily="34" charset="0"/>
                <a:cs typeface="Arial Narrow" panose="020B0604020202020204" pitchFamily="34" charset="0"/>
              </a:defRPr>
            </a:lvl1pPr>
          </a:lstStyle>
          <a:p>
            <a:r>
              <a:rPr lang="de-DE">
                <a:solidFill>
                  <a:srgbClr val="EC7D2F"/>
                </a:solidFill>
              </a:rPr>
              <a:t>HIER STEHT Z.B. DER TITEL / IHR NAME / IHRE ABTEILUNG </a:t>
            </a:r>
          </a:p>
        </p:txBody>
      </p:sp>
      <p:sp>
        <p:nvSpPr>
          <p:cNvPr id="7" name="Datumsplatzhalter 2">
            <a:extLst>
              <a:ext uri="{FF2B5EF4-FFF2-40B4-BE49-F238E27FC236}">
                <a16:creationId xmlns:a16="http://schemas.microsoft.com/office/drawing/2014/main" id="{F461D869-EFDC-4E42-9675-0F32E18EAF42}"/>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latin typeface="Arial Narrow" panose="020B0604020202020204" pitchFamily="34" charset="0"/>
                <a:cs typeface="Arial Narrow" panose="020B0604020202020204" pitchFamily="34" charset="0"/>
              </a:defRPr>
            </a:lvl1pPr>
          </a:lstStyle>
          <a:p>
            <a:fld id="{B547F44C-0096-4FD0-9EBF-53160334E444}" type="datetime1">
              <a:rPr lang="de-DE" smtClean="0">
                <a:solidFill>
                  <a:srgbClr val="EC7D2F"/>
                </a:solidFill>
              </a:rPr>
              <a:pPr/>
              <a:t>27.08.2025</a:t>
            </a:fld>
            <a:endParaRPr lang="de-DE">
              <a:solidFill>
                <a:srgbClr val="EC7D2F"/>
              </a:solidFill>
            </a:endParaRPr>
          </a:p>
        </p:txBody>
      </p:sp>
      <p:sp>
        <p:nvSpPr>
          <p:cNvPr id="16" name="Foliennummernplatzhalter 4">
            <a:extLst>
              <a:ext uri="{FF2B5EF4-FFF2-40B4-BE49-F238E27FC236}">
                <a16:creationId xmlns:a16="http://schemas.microsoft.com/office/drawing/2014/main" id="{2D5511AD-39A5-9C46-9B92-8447590AAC11}"/>
              </a:ext>
            </a:extLst>
          </p:cNvPr>
          <p:cNvSpPr>
            <a:spLocks noGrp="1"/>
          </p:cNvSpPr>
          <p:nvPr>
            <p:ph type="sldNum" sz="quarter" idx="3"/>
          </p:nvPr>
        </p:nvSpPr>
        <p:spPr>
          <a:xfrm>
            <a:off x="483961" y="9400929"/>
            <a:ext cx="842861" cy="279013"/>
          </a:xfrm>
          <a:prstGeom prst="rect">
            <a:avLst/>
          </a:prstGeom>
        </p:spPr>
        <p:txBody>
          <a:bodyPr/>
          <a:lstStyle/>
          <a:p>
            <a:fld id="{21AF4490-7836-2547-A624-193D2C709D4D}" type="slidenum">
              <a:rPr lang="de-DE" sz="1000" spc="300" smtClean="0">
                <a:solidFill>
                  <a:srgbClr val="EC7D2F"/>
                </a:solidFill>
                <a:latin typeface="Arial" panose="020B0604020202020204" pitchFamily="34" charset="0"/>
                <a:cs typeface="Arial" panose="020B0604020202020204" pitchFamily="34" charset="0"/>
              </a:rPr>
              <a:pPr/>
              <a:t>‹Nr.›</a:t>
            </a:fld>
            <a:endParaRPr lang="de-DE" sz="1000" spc="300">
              <a:solidFill>
                <a:srgbClr val="EC7D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337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98475" y="1055688"/>
            <a:ext cx="5800725" cy="3262312"/>
          </a:xfrm>
          <a:prstGeom prst="rect">
            <a:avLst/>
          </a:prstGeom>
          <a:noFill/>
          <a:ln w="12700">
            <a:solidFill>
              <a:prstClr val="black"/>
            </a:solidFill>
          </a:ln>
        </p:spPr>
        <p:txBody>
          <a:bodyPr vert="horz" lIns="92677" tIns="46338" rIns="92677" bIns="46338" rtlCol="0" anchor="ctr"/>
          <a:lstStyle/>
          <a:p>
            <a:endParaRPr lang="de-DE"/>
          </a:p>
        </p:txBody>
      </p:sp>
      <p:sp>
        <p:nvSpPr>
          <p:cNvPr id="5" name="Notizenplatzhalter 4"/>
          <p:cNvSpPr>
            <a:spLocks noGrp="1"/>
          </p:cNvSpPr>
          <p:nvPr>
            <p:ph type="body" sz="quarter" idx="3"/>
          </p:nvPr>
        </p:nvSpPr>
        <p:spPr>
          <a:xfrm>
            <a:off x="483961" y="4689518"/>
            <a:ext cx="5829757" cy="4442698"/>
          </a:xfrm>
          <a:prstGeom prst="rect">
            <a:avLst/>
          </a:prstGeom>
        </p:spPr>
        <p:txBody>
          <a:bodyPr vert="horz" lIns="92677" tIns="46338" rIns="92677" bIns="463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F4FA9166-3F6F-674A-9EEF-D6F2DCF3FFE8}"/>
              </a:ext>
            </a:extLst>
          </p:cNvPr>
          <p:cNvSpPr txBox="1"/>
          <p:nvPr/>
        </p:nvSpPr>
        <p:spPr>
          <a:xfrm>
            <a:off x="3594102" y="5595509"/>
            <a:ext cx="188293" cy="367324"/>
          </a:xfrm>
          <a:prstGeom prst="rect">
            <a:avLst/>
          </a:prstGeom>
          <a:noFill/>
        </p:spPr>
        <p:txBody>
          <a:bodyPr wrap="none" rtlCol="0">
            <a:spAutoFit/>
          </a:bodyPr>
          <a:lstStyle/>
          <a:p>
            <a:endParaRPr lang="de-DE"/>
          </a:p>
        </p:txBody>
      </p:sp>
      <p:sp>
        <p:nvSpPr>
          <p:cNvPr id="10" name="Foliennummernplatzhalter 4">
            <a:extLst>
              <a:ext uri="{FF2B5EF4-FFF2-40B4-BE49-F238E27FC236}">
                <a16:creationId xmlns:a16="http://schemas.microsoft.com/office/drawing/2014/main" id="{5DE1619B-C57E-6646-B4CB-7B966409F35D}"/>
              </a:ext>
            </a:extLst>
          </p:cNvPr>
          <p:cNvSpPr>
            <a:spLocks noGrp="1"/>
          </p:cNvSpPr>
          <p:nvPr>
            <p:ph type="sldNum" sz="quarter" idx="5"/>
          </p:nvPr>
        </p:nvSpPr>
        <p:spPr>
          <a:xfrm>
            <a:off x="483961" y="9400929"/>
            <a:ext cx="842861" cy="279013"/>
          </a:xfrm>
          <a:prstGeom prst="rect">
            <a:avLst/>
          </a:prstGeom>
        </p:spPr>
        <p:txBody>
          <a:bodyPr/>
          <a:lstStyle>
            <a:lvl1pPr>
              <a:defRPr>
                <a:solidFill>
                  <a:srgbClr val="EC7D2F"/>
                </a:solidFill>
              </a:defRPr>
            </a:lvl1pPr>
          </a:lstStyle>
          <a:p>
            <a:fld id="{21AF4490-7836-2547-A624-193D2C709D4D}" type="slidenum">
              <a:rPr lang="de-DE" sz="1000" spc="300" smtClean="0">
                <a:latin typeface="Arial" panose="020B0604020202020204" pitchFamily="34" charset="0"/>
                <a:cs typeface="Arial" panose="020B0604020202020204" pitchFamily="34" charset="0"/>
              </a:rPr>
              <a:pPr/>
              <a:t>‹Nr.›</a:t>
            </a:fld>
            <a:endParaRPr lang="de-DE" sz="1000" spc="300">
              <a:latin typeface="Arial" panose="020B0604020202020204" pitchFamily="34" charset="0"/>
              <a:cs typeface="Arial" panose="020B0604020202020204" pitchFamily="34" charset="0"/>
            </a:endParaRPr>
          </a:p>
        </p:txBody>
      </p:sp>
      <p:sp>
        <p:nvSpPr>
          <p:cNvPr id="11" name="Überschriftenplatzhalter 1">
            <a:extLst>
              <a:ext uri="{FF2B5EF4-FFF2-40B4-BE49-F238E27FC236}">
                <a16:creationId xmlns:a16="http://schemas.microsoft.com/office/drawing/2014/main" id="{B15F2B27-4005-8846-AF2F-90DB1530D267}"/>
              </a:ext>
            </a:extLst>
          </p:cNvPr>
          <p:cNvSpPr>
            <a:spLocks noGrp="1"/>
          </p:cNvSpPr>
          <p:nvPr>
            <p:ph type="hdr" sz="quarter"/>
          </p:nvPr>
        </p:nvSpPr>
        <p:spPr>
          <a:xfrm>
            <a:off x="483960" y="192722"/>
            <a:ext cx="3243311" cy="493633"/>
          </a:xfrm>
          <a:prstGeom prst="rect">
            <a:avLst/>
          </a:prstGeom>
        </p:spPr>
        <p:txBody>
          <a:bodyPr vert="horz" lIns="92677" tIns="46338" rIns="92677" bIns="46338" rtlCol="0"/>
          <a:lstStyle>
            <a:lvl1pPr algn="l">
              <a:defRPr sz="1000" b="0" i="0" spc="300">
                <a:solidFill>
                  <a:srgbClr val="EC7D2F"/>
                </a:solidFill>
                <a:latin typeface="Arial Narrow" panose="020B0604020202020204" pitchFamily="34" charset="0"/>
                <a:cs typeface="Arial Narrow" panose="020B0604020202020204" pitchFamily="34" charset="0"/>
              </a:defRPr>
            </a:lvl1pPr>
          </a:lstStyle>
          <a:p>
            <a:r>
              <a:rPr lang="de-DE"/>
              <a:t>HIER STEHT Z.B. DER TITEL / IHR NAME / IHRE ABTEILUNG </a:t>
            </a:r>
          </a:p>
        </p:txBody>
      </p:sp>
      <p:sp>
        <p:nvSpPr>
          <p:cNvPr id="12" name="Datumsplatzhalter 2">
            <a:extLst>
              <a:ext uri="{FF2B5EF4-FFF2-40B4-BE49-F238E27FC236}">
                <a16:creationId xmlns:a16="http://schemas.microsoft.com/office/drawing/2014/main" id="{09DFC48A-6C29-6E42-9A7C-D1AC22399D61}"/>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solidFill>
                  <a:srgbClr val="EC7D2F"/>
                </a:solidFill>
                <a:latin typeface="Arial Narrow" panose="020B0604020202020204" pitchFamily="34" charset="0"/>
                <a:cs typeface="Arial Narrow" panose="020B0604020202020204" pitchFamily="34" charset="0"/>
              </a:defRPr>
            </a:lvl1pPr>
          </a:lstStyle>
          <a:p>
            <a:fld id="{103BC17C-C953-408E-9582-06814B20C50B}" type="datetime1">
              <a:rPr lang="de-DE" smtClean="0"/>
              <a:pPr/>
              <a:t>27.08.2025</a:t>
            </a:fld>
            <a:endParaRPr lang="de-DE"/>
          </a:p>
        </p:txBody>
      </p:sp>
    </p:spTree>
    <p:extLst>
      <p:ext uri="{BB962C8B-B14F-4D97-AF65-F5344CB8AC3E}">
        <p14:creationId xmlns:p14="http://schemas.microsoft.com/office/powerpoint/2010/main" val="248941564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2</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27.08.2025</a:t>
            </a:fld>
            <a:endParaRPr lang="de-DE"/>
          </a:p>
        </p:txBody>
      </p:sp>
    </p:spTree>
    <p:extLst>
      <p:ext uri="{BB962C8B-B14F-4D97-AF65-F5344CB8AC3E}">
        <p14:creationId xmlns:p14="http://schemas.microsoft.com/office/powerpoint/2010/main" val="212768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95857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7</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27.08.2025</a:t>
            </a:fld>
            <a:endParaRPr lang="de-DE"/>
          </a:p>
        </p:txBody>
      </p:sp>
    </p:spTree>
    <p:extLst>
      <p:ext uri="{BB962C8B-B14F-4D97-AF65-F5344CB8AC3E}">
        <p14:creationId xmlns:p14="http://schemas.microsoft.com/office/powerpoint/2010/main" val="2119482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24088-D502-DDF2-AF4A-10BC32D8EB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95C22B0-FD6E-29DD-3721-97AD5766334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BA87EC-5082-294E-8956-6B467A9228E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89AA66F-C043-D0BA-C607-5B79E065D2A8}"/>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35D80272-8D22-9177-7169-ED8673DA6015}"/>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A7ACBB2B-5D45-07EB-A0C1-CAADE07A9251}"/>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65020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FDB6-3E3E-2D06-DD0D-FDA252336A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053DCE8-64AA-9FB9-35DE-847736910E1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9AAE8DB-6081-2B83-5775-F9E5DA1FB31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DBF540F-B533-3952-BD4C-3713FCDAFB1B}"/>
              </a:ext>
            </a:extLst>
          </p:cNvPr>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10</a:t>
            </a:fld>
            <a:endParaRPr lang="de-DE" sz="1000" spc="300">
              <a:latin typeface="Arial" panose="020B0604020202020204" pitchFamily="34" charset="0"/>
              <a:cs typeface="Arial" panose="020B0604020202020204" pitchFamily="34" charset="0"/>
            </a:endParaRPr>
          </a:p>
        </p:txBody>
      </p:sp>
      <p:sp>
        <p:nvSpPr>
          <p:cNvPr id="5" name="Kopfzeilenplatzhalter 4">
            <a:extLst>
              <a:ext uri="{FF2B5EF4-FFF2-40B4-BE49-F238E27FC236}">
                <a16:creationId xmlns:a16="http://schemas.microsoft.com/office/drawing/2014/main" id="{0D4EEB1D-66E4-CD84-FA94-25900A4E413D}"/>
              </a:ext>
            </a:extLst>
          </p:cNvPr>
          <p:cNvSpPr>
            <a:spLocks noGrp="1"/>
          </p:cNvSpPr>
          <p:nvPr>
            <p:ph type="hdr" sz="quarter"/>
          </p:nvPr>
        </p:nvSpPr>
        <p:spPr/>
        <p:txBody>
          <a:bodyPr/>
          <a:lstStyle/>
          <a:p>
            <a:r>
              <a:rPr lang="de-DE"/>
              <a:t>HIER STEHT Z.B. DER TITEL / IHR NAME / IHRE ABTEILUNG </a:t>
            </a:r>
          </a:p>
        </p:txBody>
      </p:sp>
      <p:sp>
        <p:nvSpPr>
          <p:cNvPr id="6" name="Datumsplatzhalter 5">
            <a:extLst>
              <a:ext uri="{FF2B5EF4-FFF2-40B4-BE49-F238E27FC236}">
                <a16:creationId xmlns:a16="http://schemas.microsoft.com/office/drawing/2014/main" id="{31AB588C-C5F0-2092-BCAE-2EE44665A975}"/>
              </a:ext>
            </a:extLst>
          </p:cNvPr>
          <p:cNvSpPr>
            <a:spLocks noGrp="1"/>
          </p:cNvSpPr>
          <p:nvPr>
            <p:ph type="dt" idx="1"/>
          </p:nvPr>
        </p:nvSpPr>
        <p:spPr/>
        <p:txBody>
          <a:bodyPr/>
          <a:lstStyle/>
          <a:p>
            <a:fld id="{103BC17C-C953-408E-9582-06814B20C50B}" type="datetime1">
              <a:rPr lang="de-DE" smtClean="0"/>
              <a:pPr/>
              <a:t>27.08.2025</a:t>
            </a:fld>
            <a:endParaRPr lang="de-DE"/>
          </a:p>
        </p:txBody>
      </p:sp>
    </p:spTree>
    <p:extLst>
      <p:ext uri="{BB962C8B-B14F-4D97-AF65-F5344CB8AC3E}">
        <p14:creationId xmlns:p14="http://schemas.microsoft.com/office/powerpoint/2010/main" val="97884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B3705-C604-51C2-3C95-BB839BE7FF9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071058-D133-31AD-452D-ADE83D4763D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C9F35D-4D7E-6089-E224-697463F8813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D29823F-91E4-8297-3CC2-9FE1789803CD}"/>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32856810-54A0-A3F7-DEC9-240563E7ABF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76AA56D2-7134-58AE-87CF-4606D8C6AB16}"/>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6460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D555-E2BC-5994-4F0B-DEF68999E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13766-C552-1A76-EB5A-177B960EF1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1D49D-FA53-5FB0-AC82-692D8A3A4EF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3A3374-62C6-82A9-3DF6-E3DC813695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B61BC2D4-E185-0A40-82FC-6E467A3843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166E31E0-50BC-4804-2E8F-E494DC7531B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71508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4188" y="1062038"/>
            <a:ext cx="5829300" cy="32797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de-DE" sz="1000" b="0" i="0" u="none" strike="noStrike" kern="1200" cap="none" spc="300" normalizeH="0" baseline="0" noProof="0" dirty="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233732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E7829-1D36-12B2-C6FE-2BEC1703205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A697EFE-1FBA-9DCD-12D6-CA2396C68D1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D4A3CB6-922D-A8DE-785E-8719D05CD38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2AD1359-0AE5-1A98-B1A6-274CE7CEFF36}"/>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E56716DB-1321-6191-6083-A6D90DC3A838}"/>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CC0D7D1A-AB01-DF21-1087-7E99A90ED68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57412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7.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3.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138.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1.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2.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4177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008285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A9E64082-B4C1-A077-ED19-C9D875A87001}"/>
              </a:ext>
            </a:extLst>
          </p:cNvPr>
          <p:cNvSpPr/>
          <p:nvPr userDrawn="1"/>
        </p:nvSpPr>
        <p:spPr>
          <a:xfrm>
            <a:off x="0" y="0"/>
            <a:ext cx="9143999" cy="5157249"/>
          </a:xfrm>
          <a:prstGeom prst="rect">
            <a:avLst/>
          </a:prstGeom>
          <a:gradFill>
            <a:gsLst>
              <a:gs pos="24000">
                <a:schemeClr val="tx1">
                  <a:alpha val="43000"/>
                </a:schemeClr>
              </a:gs>
              <a:gs pos="85000">
                <a:schemeClr val="tx1">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00783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30137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27.08.2025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35977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20768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783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54800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7365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8255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48107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6964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77160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1627006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955096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81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70919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98914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856323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537818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279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248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412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64895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533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815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73514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85996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085188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3915583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2822454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53464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2666638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4390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94801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3272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5574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23130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9125987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94968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480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95418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52076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83464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819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262536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41311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955918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elfolie - Bild 1">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p:cNvSpPr>
            <a:spLocks noGrp="1"/>
          </p:cNvSpPr>
          <p:nvPr>
            <p:ph type="body" sz="quarter" idx="13" hasCustomPrompt="1"/>
          </p:nvPr>
        </p:nvSpPr>
        <p:spPr>
          <a:xfrm>
            <a:off x="469901" y="1947078"/>
            <a:ext cx="8254999" cy="655619"/>
          </a:xfrm>
          <a:prstGeom prst="rect">
            <a:avLst/>
          </a:prstGeom>
        </p:spPr>
        <p:txBody>
          <a:bodyPr lIns="108000"/>
          <a:lstStyle>
            <a:lvl1pPr marL="0" indent="0" algn="ctr">
              <a:spcBef>
                <a:spcPts val="768"/>
              </a:spcBef>
              <a:buNone/>
              <a:defRPr sz="3200" b="1" spc="600">
                <a:solidFill>
                  <a:schemeClr val="bg1"/>
                </a:solidFill>
                <a:latin typeface="Arial Narrow"/>
                <a:cs typeface="Arial Narrow"/>
              </a:defRPr>
            </a:lvl1pPr>
          </a:lstStyle>
          <a:p>
            <a:r>
              <a:rPr lang="de-DE"/>
              <a:t>NEUES KAPITEL / ZWISCHENFOLIE</a:t>
            </a:r>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Fußzeilenplatzhalter 4"/>
          <p:cNvSpPr>
            <a:spLocks noGrp="1"/>
          </p:cNvSpPr>
          <p:nvPr>
            <p:ph type="ftr" sz="quarter" idx="3"/>
          </p:nvPr>
        </p:nvSpPr>
        <p:spPr>
          <a:xfrm>
            <a:off x="3124200" y="4860877"/>
            <a:ext cx="2895600" cy="273844"/>
          </a:xfrm>
          <a:prstGeom prst="rect">
            <a:avLst/>
          </a:prstGeom>
        </p:spPr>
        <p:txBody>
          <a:bodyPr vert="horz" lIns="91440" tIns="45720" rIns="91440" bIns="45720" rtlCol="0" anchor="ctr"/>
          <a:lstStyle>
            <a:lvl1pPr algn="ctr">
              <a:defRPr sz="1000" spc="600">
                <a:solidFill>
                  <a:srgbClr val="EC7D2F"/>
                </a:solidFill>
                <a:latin typeface="Arial Narrow"/>
                <a:cs typeface="Arial Narrow"/>
              </a:defRPr>
            </a:lvl1pPr>
          </a:lstStyle>
          <a:p>
            <a:endParaRPr lang="de-DE"/>
          </a:p>
        </p:txBody>
      </p:sp>
      <p:sp>
        <p:nvSpPr>
          <p:cNvPr id="20" name="Foliennummernplatzhalter 5"/>
          <p:cNvSpPr>
            <a:spLocks noGrp="1"/>
          </p:cNvSpPr>
          <p:nvPr>
            <p:ph type="sldNum" sz="quarter" idx="4"/>
          </p:nvPr>
        </p:nvSpPr>
        <p:spPr>
          <a:xfrm>
            <a:off x="377820" y="4854183"/>
            <a:ext cx="2133600" cy="273844"/>
          </a:xfrm>
          <a:prstGeom prst="rect">
            <a:avLst/>
          </a:prstGeom>
        </p:spPr>
        <p:txBody>
          <a:bodyPr vert="horz" lIns="91440" tIns="45720" rIns="91440" bIns="45720" rtlCol="0" anchor="ctr"/>
          <a:lstStyle>
            <a:lvl1pPr algn="l">
              <a:defRPr sz="1000" spc="600">
                <a:solidFill>
                  <a:srgbClr val="EC7D2F"/>
                </a:solidFill>
                <a:latin typeface="Arial Narrow"/>
                <a:cs typeface="Arial Narrow"/>
              </a:defRPr>
            </a:lvl1pPr>
          </a:lstStyle>
          <a:p>
            <a:fld id="{21AF4490-7836-2547-A624-193D2C709D4D}" type="slidenum">
              <a:rPr lang="de-DE" smtClean="0"/>
              <a:pPr/>
              <a:t>‹Nr.›</a:t>
            </a:fld>
            <a:endParaRPr lang="de-DE"/>
          </a:p>
        </p:txBody>
      </p:sp>
    </p:spTree>
    <p:extLst>
      <p:ext uri="{BB962C8B-B14F-4D97-AF65-F5344CB8AC3E}">
        <p14:creationId xmlns:p14="http://schemas.microsoft.com/office/powerpoint/2010/main" val="2305844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rennfolie – 1-zeilig | Wild Berry Dark">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a:extLst>
              <a:ext uri="{FF2B5EF4-FFF2-40B4-BE49-F238E27FC236}">
                <a16:creationId xmlns:a16="http://schemas.microsoft.com/office/drawing/2014/main" id="{6C04EED0-B347-FE4F-837F-5575C3E54C89}"/>
              </a:ext>
            </a:extLst>
          </p:cNvPr>
          <p:cNvSpPr>
            <a:spLocks noGrp="1"/>
          </p:cNvSpPr>
          <p:nvPr>
            <p:ph type="dt" sz="half" idx="14"/>
          </p:nvPr>
        </p:nvSpPr>
        <p:spPr/>
        <p:txBody>
          <a:bodyPr/>
          <a:lstStyle/>
          <a:p>
            <a:endParaRPr lang="de-DE"/>
          </a:p>
        </p:txBody>
      </p:sp>
      <p:sp>
        <p:nvSpPr>
          <p:cNvPr id="5" name="Foliennummernplatzhalter 4">
            <a:extLst>
              <a:ext uri="{FF2B5EF4-FFF2-40B4-BE49-F238E27FC236}">
                <a16:creationId xmlns:a16="http://schemas.microsoft.com/office/drawing/2014/main" id="{1D3F9CC6-EA10-DA45-BB4D-44E8F967FACC}"/>
              </a:ext>
            </a:extLst>
          </p:cNvPr>
          <p:cNvSpPr>
            <a:spLocks noGrp="1"/>
          </p:cNvSpPr>
          <p:nvPr>
            <p:ph type="sldNum" sz="quarter" idx="16"/>
          </p:nvPr>
        </p:nvSpPr>
        <p:spPr/>
        <p:txBody>
          <a:bodyPr/>
          <a:lstStyle/>
          <a:p>
            <a:fld id="{21AF4490-7836-2547-A624-193D2C709D4D}" type="slidenum">
              <a:rPr lang="de-DE" smtClean="0"/>
              <a:pPr/>
              <a:t>‹Nr.›</a:t>
            </a:fld>
            <a:endParaRPr lang="de-DE"/>
          </a:p>
        </p:txBody>
      </p:sp>
      <p:sp>
        <p:nvSpPr>
          <p:cNvPr id="15" name="Textplatzhalter 10">
            <a:extLst>
              <a:ext uri="{FF2B5EF4-FFF2-40B4-BE49-F238E27FC236}">
                <a16:creationId xmlns:a16="http://schemas.microsoft.com/office/drawing/2014/main" id="{80758E81-6733-D446-AAA0-1A39F6992FBE}"/>
              </a:ext>
            </a:extLst>
          </p:cNvPr>
          <p:cNvSpPr>
            <a:spLocks noGrp="1"/>
          </p:cNvSpPr>
          <p:nvPr>
            <p:ph type="body" sz="quarter" idx="13" hasCustomPrompt="1"/>
          </p:nvPr>
        </p:nvSpPr>
        <p:spPr>
          <a:xfrm>
            <a:off x="432506" y="1947078"/>
            <a:ext cx="8278988" cy="655619"/>
          </a:xfrm>
          <a:prstGeom prst="rect">
            <a:avLst/>
          </a:prstGeom>
        </p:spPr>
        <p:txBody>
          <a:bodyPr lIns="108000"/>
          <a:lstStyle>
            <a:lvl1pPr marL="0" marR="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sz="3200" b="1" cap="none" spc="600" baseline="0">
                <a:solidFill>
                  <a:schemeClr val="bg1"/>
                </a:solidFill>
                <a:latin typeface="Arial Narrow"/>
                <a:cs typeface="Arial Narrow"/>
              </a:defRPr>
            </a:lvl1pPr>
          </a:lstStyle>
          <a:p>
            <a:pPr marL="0" marR="0" lvl="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a:pPr>
            <a:r>
              <a:rPr lang="de-DE"/>
              <a:t>TRENNFOLIE | 32P./ARIAL NARROW</a:t>
            </a:r>
          </a:p>
        </p:txBody>
      </p:sp>
      <p:sp>
        <p:nvSpPr>
          <p:cNvPr id="4" name="Fußzeilenplatzhalter 3">
            <a:extLst>
              <a:ext uri="{FF2B5EF4-FFF2-40B4-BE49-F238E27FC236}">
                <a16:creationId xmlns:a16="http://schemas.microsoft.com/office/drawing/2014/main" id="{217269FF-AA5E-A649-8C49-57A4D46B8D35}"/>
              </a:ext>
            </a:extLst>
          </p:cNvPr>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954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6138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03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19561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3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96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7230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040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56167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7491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89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611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14476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2430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5190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7020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2927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9152991"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40876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680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16595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1369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2422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164520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9601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9793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2362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4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3841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16083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685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94079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4338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6439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0041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46260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55638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5275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410115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335551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3033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0160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9863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2003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4948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27.08.2025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1892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39910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9749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5511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3135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849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27.08.2025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72137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51011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9449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411785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30593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0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93899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85398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11513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82359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14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3106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199223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25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004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195902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75236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38727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7444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09161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8423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7084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456044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9304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603841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4217414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180014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27495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67176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8775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1395911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0129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81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902048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163656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015109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4232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5653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86660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50779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26221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977980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5F5A4F19-6C7F-71F1-E287-3A70669C74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53337" y="729752"/>
            <a:ext cx="495300" cy="495300"/>
          </a:xfrm>
          <a:prstGeom prst="rect">
            <a:avLst/>
          </a:prstGeom>
        </p:spPr>
      </p:pic>
      <p:pic>
        <p:nvPicPr>
          <p:cNvPr id="8" name="Grafik 7">
            <a:extLst>
              <a:ext uri="{FF2B5EF4-FFF2-40B4-BE49-F238E27FC236}">
                <a16:creationId xmlns:a16="http://schemas.microsoft.com/office/drawing/2014/main" id="{1E523B3B-C17D-1192-870C-83B4DD8CAB2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58531" y="928893"/>
            <a:ext cx="381000" cy="393700"/>
          </a:xfrm>
          <a:prstGeom prst="rect">
            <a:avLst/>
          </a:prstGeom>
        </p:spPr>
      </p:pic>
      <p:sp>
        <p:nvSpPr>
          <p:cNvPr id="9" name="Datumsplatzhalter 8">
            <a:extLst>
              <a:ext uri="{FF2B5EF4-FFF2-40B4-BE49-F238E27FC236}">
                <a16:creationId xmlns:a16="http://schemas.microsoft.com/office/drawing/2014/main" id="{8764882D-492D-4163-DC94-0A0615ADC7DB}"/>
              </a:ext>
            </a:extLst>
          </p:cNvPr>
          <p:cNvSpPr txBox="1">
            <a:spLocks/>
          </p:cNvSpPr>
          <p:nvPr userDrawn="1"/>
        </p:nvSpPr>
        <p:spPr>
          <a:xfrm>
            <a:off x="6290225" y="371195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254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a:srcRect/>
          <a:stretch/>
        </p:blipFill>
        <p:spPr>
          <a:xfrm>
            <a:off x="0" y="-479127"/>
            <a:ext cx="9143999" cy="6101753"/>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985663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1.pn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image" Target="../media/image2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theme" Target="../theme/theme3.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14191287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803356131"/>
      </p:ext>
    </p:extLst>
  </p:cSld>
  <p:clrMap bg1="lt1" tx1="dk1" bg2="lt2" tx2="dk2" accent1="accent1" accent2="accent2" accent3="accent3" accent4="accent4" accent5="accent5" accent6="accent6" hlink="hlink" folHlink="folHlink"/>
  <p:sldLayoutIdLst>
    <p:sldLayoutId id="2147483648" r:id="rId1"/>
    <p:sldLayoutId id="2147483701" r:id="rId2"/>
    <p:sldLayoutId id="2147483649"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50"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703" r:id="rId26"/>
    <p:sldLayoutId id="2147483702" r:id="rId27"/>
    <p:sldLayoutId id="2147483677" r:id="rId28"/>
    <p:sldLayoutId id="2147483678" r:id="rId29"/>
    <p:sldLayoutId id="2147483679" r:id="rId30"/>
    <p:sldLayoutId id="2147483680" r:id="rId31"/>
    <p:sldLayoutId id="2147483681" r:id="rId32"/>
    <p:sldLayoutId id="2147483682" r:id="rId33"/>
    <p:sldLayoutId id="2147483651" r:id="rId34"/>
    <p:sldLayoutId id="2147483683" r:id="rId35"/>
    <p:sldLayoutId id="2147483684" r:id="rId36"/>
    <p:sldLayoutId id="2147483685" r:id="rId37"/>
    <p:sldLayoutId id="2147483686" r:id="rId38"/>
    <p:sldLayoutId id="2147483694" r:id="rId39"/>
    <p:sldLayoutId id="2147483687" r:id="rId40"/>
    <p:sldLayoutId id="2147483692" r:id="rId41"/>
    <p:sldLayoutId id="2147483693" r:id="rId42"/>
    <p:sldLayoutId id="2147483669" r:id="rId43"/>
    <p:sldLayoutId id="2147483688" r:id="rId44"/>
    <p:sldLayoutId id="2147483689" r:id="rId45"/>
    <p:sldLayoutId id="2147483690" r:id="rId46"/>
    <p:sldLayoutId id="2147483691" r:id="rId47"/>
    <p:sldLayoutId id="2147483695"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38917712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30.png"/><Relationship Id="rId7"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65.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5.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5.xml"/><Relationship Id="rId5" Type="http://schemas.openxmlformats.org/officeDocument/2006/relationships/chart" Target="../charts/chart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5.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20.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5.xml"/><Relationship Id="rId4" Type="http://schemas.openxmlformats.org/officeDocument/2006/relationships/chart" Target="../charts/chart21.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7FB47935_64495909.xml"/><Relationship Id="rId1" Type="http://schemas.openxmlformats.org/officeDocument/2006/relationships/slideLayout" Target="../slideLayouts/slideLayout65.xml"/><Relationship Id="rId5" Type="http://schemas.openxmlformats.org/officeDocument/2006/relationships/chart" Target="../charts/chart2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5.xml"/><Relationship Id="rId5" Type="http://schemas.openxmlformats.org/officeDocument/2006/relationships/chart" Target="../charts/chart2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9.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2.xml"/><Relationship Id="rId16"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2.xml"/><Relationship Id="rId11" Type="http://schemas.openxmlformats.org/officeDocument/2006/relationships/image" Target="../media/image39.svg"/><Relationship Id="rId5" Type="http://schemas.openxmlformats.org/officeDocument/2006/relationships/diagramQuickStyle" Target="../diagrams/quickStyle2.xm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sv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4EC98A-3724-A227-4BC2-3E4444CAB57A}"/>
              </a:ext>
            </a:extLst>
          </p:cNvPr>
          <p:cNvSpPr>
            <a:spLocks noGrp="1"/>
          </p:cNvSpPr>
          <p:nvPr>
            <p:ph type="body" sz="quarter" idx="14"/>
          </p:nvPr>
        </p:nvSpPr>
        <p:spPr/>
        <p:txBody>
          <a:bodyPr/>
          <a:lstStyle/>
          <a:p>
            <a:r>
              <a:rPr lang="de-DE" dirty="0"/>
              <a:t>Generation Z in der Arbeitswelt</a:t>
            </a:r>
          </a:p>
        </p:txBody>
      </p:sp>
      <p:sp>
        <p:nvSpPr>
          <p:cNvPr id="3" name="Textplatzhalter 2">
            <a:extLst>
              <a:ext uri="{FF2B5EF4-FFF2-40B4-BE49-F238E27FC236}">
                <a16:creationId xmlns:a16="http://schemas.microsoft.com/office/drawing/2014/main" id="{8B63EF86-5B68-A9C2-678C-F68CEF737CC7}"/>
              </a:ext>
            </a:extLst>
          </p:cNvPr>
          <p:cNvSpPr>
            <a:spLocks noGrp="1"/>
          </p:cNvSpPr>
          <p:nvPr>
            <p:ph type="body" sz="quarter" idx="16"/>
          </p:nvPr>
        </p:nvSpPr>
        <p:spPr>
          <a:xfrm>
            <a:off x="5097601" y="1211250"/>
            <a:ext cx="3310904" cy="1360499"/>
          </a:xfrm>
        </p:spPr>
        <p:txBody>
          <a:bodyPr/>
          <a:lstStyle/>
          <a:p>
            <a:r>
              <a:rPr lang="de-DE" dirty="0"/>
              <a:t>DAK-Gesundheits-report 2025</a:t>
            </a:r>
            <a:br>
              <a:rPr lang="de-DE" dirty="0"/>
            </a:br>
            <a:endParaRPr lang="de-DE" sz="1800" dirty="0"/>
          </a:p>
        </p:txBody>
      </p:sp>
      <p:pic>
        <p:nvPicPr>
          <p:cNvPr id="5" name="Bild 14" descr="IGES_RGB.png">
            <a:extLst>
              <a:ext uri="{FF2B5EF4-FFF2-40B4-BE49-F238E27FC236}">
                <a16:creationId xmlns:a16="http://schemas.microsoft.com/office/drawing/2014/main" id="{6998D6E6-43AE-A4BF-06BD-9680575ADE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7" name="Gruppieren 6">
            <a:extLst>
              <a:ext uri="{FF2B5EF4-FFF2-40B4-BE49-F238E27FC236}">
                <a16:creationId xmlns:a16="http://schemas.microsoft.com/office/drawing/2014/main" id="{D732919F-C43D-29F6-114A-178B3BE86425}"/>
              </a:ext>
            </a:extLst>
          </p:cNvPr>
          <p:cNvGrpSpPr/>
          <p:nvPr/>
        </p:nvGrpSpPr>
        <p:grpSpPr>
          <a:xfrm>
            <a:off x="4766085" y="3252401"/>
            <a:ext cx="1440160" cy="1152128"/>
            <a:chOff x="4766085" y="3252401"/>
            <a:chExt cx="1440160" cy="1152128"/>
          </a:xfrm>
        </p:grpSpPr>
        <p:sp>
          <p:nvSpPr>
            <p:cNvPr id="6" name="Ovale Legende 7">
              <a:extLst>
                <a:ext uri="{FF2B5EF4-FFF2-40B4-BE49-F238E27FC236}">
                  <a16:creationId xmlns:a16="http://schemas.microsoft.com/office/drawing/2014/main" id="{10395F0E-F668-54E4-A281-A50D615888F5}"/>
                </a:ext>
              </a:extLst>
            </p:cNvPr>
            <p:cNvSpPr/>
            <p:nvPr/>
          </p:nvSpPr>
          <p:spPr>
            <a:xfrm>
              <a:off x="4766085" y="3252401"/>
              <a:ext cx="1440160" cy="1152128"/>
            </a:xfrm>
            <a:prstGeom prst="wedgeEllipseCallout">
              <a:avLst>
                <a:gd name="adj1" fmla="val 60763"/>
                <a:gd name="adj2" fmla="val -3885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 name="Die prägnante  Botschaft  zu dem Inhalt">
              <a:extLst>
                <a:ext uri="{FF2B5EF4-FFF2-40B4-BE49-F238E27FC236}">
                  <a16:creationId xmlns:a16="http://schemas.microsoft.com/office/drawing/2014/main" id="{0574E7C4-6DC4-4A75-AAC1-0143477B4A3E}"/>
                </a:ext>
              </a:extLst>
            </p:cNvPr>
            <p:cNvSpPr txBox="1"/>
            <p:nvPr/>
          </p:nvSpPr>
          <p:spPr>
            <a:xfrm>
              <a:off x="4887868" y="3641333"/>
              <a:ext cx="1196594"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400" dirty="0"/>
                <a:t>Bayern</a:t>
              </a:r>
              <a:endParaRPr sz="1400" dirty="0"/>
            </a:p>
          </p:txBody>
        </p:sp>
      </p:grpSp>
    </p:spTree>
    <p:extLst>
      <p:ext uri="{BB962C8B-B14F-4D97-AF65-F5344CB8AC3E}">
        <p14:creationId xmlns:p14="http://schemas.microsoft.com/office/powerpoint/2010/main" val="23030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9F0FA-232C-018E-F79C-E17E63D3EE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733CA2-0A7D-5C3F-79E7-786B48C3D5EC}"/>
              </a:ext>
            </a:extLst>
          </p:cNvPr>
          <p:cNvSpPr>
            <a:spLocks noGrp="1"/>
          </p:cNvSpPr>
          <p:nvPr>
            <p:ph type="title"/>
          </p:nvPr>
        </p:nvSpPr>
        <p:spPr/>
        <p:txBody>
          <a:bodyPr/>
          <a:lstStyle/>
          <a:p>
            <a:r>
              <a:rPr lang="de-DE" dirty="0"/>
              <a:t>Generationenkonflikte Belasten Betroffene</a:t>
            </a:r>
          </a:p>
        </p:txBody>
      </p:sp>
      <p:sp>
        <p:nvSpPr>
          <p:cNvPr id="3" name="Foliennummernplatzhalter 2">
            <a:extLst>
              <a:ext uri="{FF2B5EF4-FFF2-40B4-BE49-F238E27FC236}">
                <a16:creationId xmlns:a16="http://schemas.microsoft.com/office/drawing/2014/main" id="{1F5B29FD-67D5-1D07-1A60-385487EB4BC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9F5C2EFD-569A-AE73-BE0F-3793BAC386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EB91812D-C65A-4C5A-74AA-998D9B9115CE}"/>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Generationenkonflikte stellen für Beschäftigte eine Belastung bei der täglichen Arbeit dar. Insgesamt 21 Prozent der Beschäftigten, die diese in der Zusammenarbeit erleben, sind dadurch bei ihrer täglichen Arbeit stark oder sehr stark belastet.</a:t>
            </a:r>
          </a:p>
        </p:txBody>
      </p:sp>
      <p:sp>
        <p:nvSpPr>
          <p:cNvPr id="25" name="Textfeld 24">
            <a:extLst>
              <a:ext uri="{FF2B5EF4-FFF2-40B4-BE49-F238E27FC236}">
                <a16:creationId xmlns:a16="http://schemas.microsoft.com/office/drawing/2014/main" id="{16EFCC2B-CC1E-7CA6-354B-3CEE360E90DF}"/>
              </a:ext>
            </a:extLst>
          </p:cNvPr>
          <p:cNvSpPr txBox="1"/>
          <p:nvPr/>
        </p:nvSpPr>
        <p:spPr>
          <a:xfrm>
            <a:off x="1306515" y="4854514"/>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Bayern, N = 1.007; erlebte Generationenkonflikte N = 217</a:t>
            </a:r>
          </a:p>
        </p:txBody>
      </p:sp>
      <p:sp>
        <p:nvSpPr>
          <p:cNvPr id="10" name="Textfeld 9">
            <a:extLst>
              <a:ext uri="{FF2B5EF4-FFF2-40B4-BE49-F238E27FC236}">
                <a16:creationId xmlns:a16="http://schemas.microsoft.com/office/drawing/2014/main" id="{236C309F-CE8B-6A3E-735C-2FA150DE4B78}"/>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249D41C6-FF10-0E0B-A787-D5B771C99730}"/>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3" name="Grafik 12" descr="Ein Bild, das Screenshot, Reihe, Grafiken, Electric Blue (Farbe) enthält.&#10;&#10;Automatisch generierte Beschreibung">
            <a:extLst>
              <a:ext uri="{FF2B5EF4-FFF2-40B4-BE49-F238E27FC236}">
                <a16:creationId xmlns:a16="http://schemas.microsoft.com/office/drawing/2014/main" id="{B8043265-9041-9CBE-6E30-647BBBB5EE9D}"/>
              </a:ext>
            </a:extLst>
          </p:cNvPr>
          <p:cNvPicPr>
            <a:picLocks noChangeAspect="1"/>
          </p:cNvPicPr>
          <p:nvPr/>
        </p:nvPicPr>
        <p:blipFill>
          <a:blip r:embed="rId4"/>
          <a:stretch>
            <a:fillRect/>
          </a:stretch>
        </p:blipFill>
        <p:spPr>
          <a:xfrm>
            <a:off x="213409" y="16731"/>
            <a:ext cx="254287" cy="341946"/>
          </a:xfrm>
          <a:prstGeom prst="rect">
            <a:avLst/>
          </a:prstGeom>
        </p:spPr>
      </p:pic>
      <p:graphicFrame>
        <p:nvGraphicFramePr>
          <p:cNvPr id="16" name="Diagramm 15">
            <a:extLst>
              <a:ext uri="{FF2B5EF4-FFF2-40B4-BE49-F238E27FC236}">
                <a16:creationId xmlns:a16="http://schemas.microsoft.com/office/drawing/2014/main" id="{6E984928-23F3-495D-AD30-E560CA622E97}"/>
              </a:ext>
            </a:extLst>
          </p:cNvPr>
          <p:cNvGraphicFramePr>
            <a:graphicFrameLocks/>
          </p:cNvGraphicFramePr>
          <p:nvPr>
            <p:extLst>
              <p:ext uri="{D42A27DB-BD31-4B8C-83A1-F6EECF244321}">
                <p14:modId xmlns:p14="http://schemas.microsoft.com/office/powerpoint/2010/main" val="2354883652"/>
              </p:ext>
            </p:extLst>
          </p:nvPr>
        </p:nvGraphicFramePr>
        <p:xfrm>
          <a:off x="-475510" y="1158697"/>
          <a:ext cx="5642263" cy="27297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Diagramm 16">
            <a:extLst>
              <a:ext uri="{FF2B5EF4-FFF2-40B4-BE49-F238E27FC236}">
                <a16:creationId xmlns:a16="http://schemas.microsoft.com/office/drawing/2014/main" id="{1FE58987-5AEB-45C7-AD06-DE9CA8DAAF0F}"/>
              </a:ext>
            </a:extLst>
          </p:cNvPr>
          <p:cNvGraphicFramePr>
            <a:graphicFrameLocks/>
          </p:cNvGraphicFramePr>
          <p:nvPr>
            <p:extLst>
              <p:ext uri="{D42A27DB-BD31-4B8C-83A1-F6EECF244321}">
                <p14:modId xmlns:p14="http://schemas.microsoft.com/office/powerpoint/2010/main" val="762374834"/>
              </p:ext>
            </p:extLst>
          </p:nvPr>
        </p:nvGraphicFramePr>
        <p:xfrm>
          <a:off x="3952667" y="1478372"/>
          <a:ext cx="4833849" cy="2152240"/>
        </p:xfrm>
        <a:graphic>
          <a:graphicData uri="http://schemas.openxmlformats.org/drawingml/2006/chart">
            <c:chart xmlns:c="http://schemas.openxmlformats.org/drawingml/2006/chart" xmlns:r="http://schemas.openxmlformats.org/officeDocument/2006/relationships" r:id="rId6"/>
          </a:graphicData>
        </a:graphic>
      </p:graphicFrame>
      <p:cxnSp>
        <p:nvCxnSpPr>
          <p:cNvPr id="8" name="Gerader Verbinder 7">
            <a:extLst>
              <a:ext uri="{FF2B5EF4-FFF2-40B4-BE49-F238E27FC236}">
                <a16:creationId xmlns:a16="http://schemas.microsoft.com/office/drawing/2014/main" id="{EE4E6138-B420-FAC9-061D-D90368F659F3}"/>
              </a:ext>
            </a:extLst>
          </p:cNvPr>
          <p:cNvCxnSpPr>
            <a:cxnSpLocks/>
          </p:cNvCxnSpPr>
          <p:nvPr/>
        </p:nvCxnSpPr>
        <p:spPr>
          <a:xfrm>
            <a:off x="3144253" y="2035146"/>
            <a:ext cx="2750704" cy="240597"/>
          </a:xfrm>
          <a:prstGeom prst="line">
            <a:avLst/>
          </a:prstGeom>
          <a:ln w="12700">
            <a:solidFill>
              <a:schemeClr val="accent2">
                <a:lumMod val="60000"/>
                <a:lumOff val="40000"/>
              </a:schemeClr>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Gerader Verbinder 8">
            <a:extLst>
              <a:ext uri="{FF2B5EF4-FFF2-40B4-BE49-F238E27FC236}">
                <a16:creationId xmlns:a16="http://schemas.microsoft.com/office/drawing/2014/main" id="{6AEA31D3-CC34-5774-09DC-2A0AA0F13495}"/>
              </a:ext>
            </a:extLst>
          </p:cNvPr>
          <p:cNvCxnSpPr>
            <a:cxnSpLocks/>
          </p:cNvCxnSpPr>
          <p:nvPr/>
        </p:nvCxnSpPr>
        <p:spPr>
          <a:xfrm flipV="1">
            <a:off x="3224463" y="2905140"/>
            <a:ext cx="2670494" cy="263498"/>
          </a:xfrm>
          <a:prstGeom prst="line">
            <a:avLst/>
          </a:prstGeom>
          <a:ln w="12700">
            <a:solidFill>
              <a:schemeClr val="accent2">
                <a:lumMod val="60000"/>
                <a:lumOff val="40000"/>
              </a:schemeClr>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862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983-E0B3-7678-055D-7CFC08E29EA7}"/>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0DD4DB5B-1DFE-B74E-55A8-E6EBB44F767A}"/>
              </a:ext>
            </a:extLst>
          </p:cNvPr>
          <p:cNvSpPr>
            <a:spLocks noGrp="1"/>
          </p:cNvSpPr>
          <p:nvPr>
            <p:ph type="body" sz="quarter" idx="19"/>
          </p:nvPr>
        </p:nvSpPr>
        <p:spPr/>
        <p:txBody>
          <a:bodyPr>
            <a:normAutofit fontScale="77500" lnSpcReduction="20000"/>
          </a:bodyPr>
          <a:lstStyle/>
          <a:p>
            <a:endParaRPr lang="de-DE" dirty="0"/>
          </a:p>
          <a:p>
            <a:pPr>
              <a:lnSpc>
                <a:spcPct val="110000"/>
              </a:lnSpc>
            </a:pPr>
            <a:r>
              <a:rPr lang="de-DE" dirty="0"/>
              <a:t>Arbeits-zufriedenheit und Präferenzen</a:t>
            </a:r>
          </a:p>
        </p:txBody>
      </p:sp>
      <p:sp>
        <p:nvSpPr>
          <p:cNvPr id="5" name="Textplatzhalter 4">
            <a:extLst>
              <a:ext uri="{FF2B5EF4-FFF2-40B4-BE49-F238E27FC236}">
                <a16:creationId xmlns:a16="http://schemas.microsoft.com/office/drawing/2014/main" id="{DAC1F229-2D12-8419-0585-FD013E249261}"/>
              </a:ext>
            </a:extLst>
          </p:cNvPr>
          <p:cNvSpPr>
            <a:spLocks noGrp="1"/>
          </p:cNvSpPr>
          <p:nvPr>
            <p:ph type="body" sz="quarter" idx="18"/>
          </p:nvPr>
        </p:nvSpPr>
        <p:spPr/>
        <p:txBody>
          <a:bodyPr/>
          <a:lstStyle/>
          <a:p>
            <a:r>
              <a:rPr lang="de-DE" dirty="0"/>
              <a:t>GEN Z versus gesamt</a:t>
            </a:r>
          </a:p>
        </p:txBody>
      </p:sp>
      <p:sp>
        <p:nvSpPr>
          <p:cNvPr id="4" name="Foliennummernplatzhalter 3">
            <a:extLst>
              <a:ext uri="{FF2B5EF4-FFF2-40B4-BE49-F238E27FC236}">
                <a16:creationId xmlns:a16="http://schemas.microsoft.com/office/drawing/2014/main" id="{DF1CA9AC-FAD1-DDF4-A634-C5C7C27BF466}"/>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BB833E4C-2B9B-11B4-1182-F6056E7B05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91854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228C0-0CA4-0DE7-9F47-D0237760B13E}"/>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9684AE6-50A6-5FFD-9880-D1CB3583D34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Titel 7">
            <a:extLst>
              <a:ext uri="{FF2B5EF4-FFF2-40B4-BE49-F238E27FC236}">
                <a16:creationId xmlns:a16="http://schemas.microsoft.com/office/drawing/2014/main" id="{65BF3AD6-6043-1522-B4A0-D9B6BD11B0D1}"/>
              </a:ext>
            </a:extLst>
          </p:cNvPr>
          <p:cNvSpPr>
            <a:spLocks noGrp="1"/>
          </p:cNvSpPr>
          <p:nvPr>
            <p:ph type="title"/>
          </p:nvPr>
        </p:nvSpPr>
        <p:spPr/>
        <p:txBody>
          <a:bodyPr/>
          <a:lstStyle/>
          <a:p>
            <a:r>
              <a:rPr lang="de-DE" dirty="0"/>
              <a:t>Zufriedenheit im Job bei der Mehrheit vorhanden</a:t>
            </a:r>
          </a:p>
        </p:txBody>
      </p:sp>
      <p:graphicFrame>
        <p:nvGraphicFramePr>
          <p:cNvPr id="13" name="Tabelle 12">
            <a:extLst>
              <a:ext uri="{FF2B5EF4-FFF2-40B4-BE49-F238E27FC236}">
                <a16:creationId xmlns:a16="http://schemas.microsoft.com/office/drawing/2014/main" id="{EA875D4D-A5F6-1806-1909-67602617B588}"/>
              </a:ext>
            </a:extLst>
          </p:cNvPr>
          <p:cNvGraphicFramePr>
            <a:graphicFrameLocks noGrp="1"/>
          </p:cNvGraphicFramePr>
          <p:nvPr>
            <p:extLst>
              <p:ext uri="{D42A27DB-BD31-4B8C-83A1-F6EECF244321}">
                <p14:modId xmlns:p14="http://schemas.microsoft.com/office/powerpoint/2010/main" val="4236321871"/>
              </p:ext>
            </p:extLst>
          </p:nvPr>
        </p:nvGraphicFramePr>
        <p:xfrm>
          <a:off x="123904" y="1632126"/>
          <a:ext cx="3452171" cy="2626961"/>
        </p:xfrm>
        <a:graphic>
          <a:graphicData uri="http://schemas.openxmlformats.org/drawingml/2006/table">
            <a:tbl>
              <a:tblPr firstRow="1" bandRow="1">
                <a:tableStyleId>{2D5ABB26-0587-4C30-8999-92F81FD0307C}</a:tableStyleId>
              </a:tblPr>
              <a:tblGrid>
                <a:gridCol w="3452171">
                  <a:extLst>
                    <a:ext uri="{9D8B030D-6E8A-4147-A177-3AD203B41FA5}">
                      <a16:colId xmlns:a16="http://schemas.microsoft.com/office/drawing/2014/main" val="788457430"/>
                    </a:ext>
                  </a:extLst>
                </a:gridCol>
              </a:tblGrid>
              <a:tr h="682568">
                <a:tc>
                  <a:txBody>
                    <a:bodyPr/>
                    <a:lstStyle/>
                    <a:p>
                      <a:endParaRPr lang="de-DE" sz="1400" b="1" i="1" u="none" dirty="0"/>
                    </a:p>
                  </a:txBody>
                  <a:tcPr/>
                </a:tc>
                <a:extLst>
                  <a:ext uri="{0D108BD9-81ED-4DB2-BD59-A6C34878D82A}">
                    <a16:rowId xmlns:a16="http://schemas.microsoft.com/office/drawing/2014/main" val="2549420243"/>
                  </a:ext>
                </a:extLst>
              </a:tr>
              <a:tr h="999513">
                <a:tc>
                  <a:txBody>
                    <a:bodyPr/>
                    <a:lstStyle/>
                    <a:p>
                      <a:pPr algn="r"/>
                      <a:r>
                        <a:rPr lang="de-DE" sz="1400" b="1" dirty="0"/>
                        <a:t>Zufriedenheit </a:t>
                      </a:r>
                      <a:br>
                        <a:rPr lang="de-DE" sz="1400" b="1" dirty="0"/>
                      </a:br>
                      <a:r>
                        <a:rPr lang="de-DE" sz="1400" b="1" dirty="0"/>
                        <a:t>mit der Arbeit insgesamt:</a:t>
                      </a:r>
                    </a:p>
                  </a:txBody>
                  <a:tcPr/>
                </a:tc>
                <a:extLst>
                  <a:ext uri="{0D108BD9-81ED-4DB2-BD59-A6C34878D82A}">
                    <a16:rowId xmlns:a16="http://schemas.microsoft.com/office/drawing/2014/main" val="2948536330"/>
                  </a:ext>
                </a:extLst>
              </a:tr>
              <a:tr h="483486">
                <a:tc>
                  <a:txBody>
                    <a:bodyPr/>
                    <a:lstStyle/>
                    <a:p>
                      <a:pPr algn="r"/>
                      <a:r>
                        <a:rPr lang="de-DE" sz="1400" b="1" dirty="0"/>
                        <a:t>Zufriedenheit </a:t>
                      </a:r>
                      <a:br>
                        <a:rPr lang="de-DE" sz="1400" b="1" dirty="0"/>
                      </a:br>
                      <a:r>
                        <a:rPr lang="de-DE" sz="1400" b="1" dirty="0"/>
                        <a:t>mit dem Arbeitsklima, </a:t>
                      </a:r>
                      <a:br>
                        <a:rPr lang="de-DE" sz="1400" b="1" dirty="0"/>
                      </a:br>
                      <a:r>
                        <a:rPr lang="de-DE" sz="1400" dirty="0"/>
                        <a:t>d.h. dem Verhältnis zu anderen Kolleginnen und Kollegen:</a:t>
                      </a:r>
                    </a:p>
                  </a:txBody>
                  <a:tcPr/>
                </a:tc>
                <a:extLst>
                  <a:ext uri="{0D108BD9-81ED-4DB2-BD59-A6C34878D82A}">
                    <a16:rowId xmlns:a16="http://schemas.microsoft.com/office/drawing/2014/main" val="1586153916"/>
                  </a:ext>
                </a:extLst>
              </a:tr>
            </a:tbl>
          </a:graphicData>
        </a:graphic>
      </p:graphicFrame>
      <p:sp>
        <p:nvSpPr>
          <p:cNvPr id="21" name="Textfeld 20">
            <a:extLst>
              <a:ext uri="{FF2B5EF4-FFF2-40B4-BE49-F238E27FC236}">
                <a16:creationId xmlns:a16="http://schemas.microsoft.com/office/drawing/2014/main" id="{B0EF9EFA-871A-8150-B3DB-D8C45F97F75D}"/>
              </a:ext>
            </a:extLst>
          </p:cNvPr>
          <p:cNvSpPr txBox="1"/>
          <p:nvPr/>
        </p:nvSpPr>
        <p:spPr>
          <a:xfrm>
            <a:off x="4161274" y="1307422"/>
            <a:ext cx="2142699" cy="2599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Narrow"/>
                <a:ea typeface="+mn-ea"/>
                <a:cs typeface="+mn-cs"/>
              </a:rPr>
              <a:t>unter 30-jährige Beschäftigte</a:t>
            </a:r>
          </a:p>
        </p:txBody>
      </p:sp>
      <p:sp>
        <p:nvSpPr>
          <p:cNvPr id="22" name="Textfeld 21">
            <a:extLst>
              <a:ext uri="{FF2B5EF4-FFF2-40B4-BE49-F238E27FC236}">
                <a16:creationId xmlns:a16="http://schemas.microsoft.com/office/drawing/2014/main" id="{4CE9DB7C-B705-F17A-F581-46A9A26F53FD}"/>
              </a:ext>
            </a:extLst>
          </p:cNvPr>
          <p:cNvSpPr txBox="1"/>
          <p:nvPr/>
        </p:nvSpPr>
        <p:spPr>
          <a:xfrm>
            <a:off x="6636430" y="1305951"/>
            <a:ext cx="2142699" cy="2599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alle Beschäftigte</a:t>
            </a:r>
          </a:p>
        </p:txBody>
      </p:sp>
      <p:cxnSp>
        <p:nvCxnSpPr>
          <p:cNvPr id="23" name="Gerader Verbinder 22">
            <a:extLst>
              <a:ext uri="{FF2B5EF4-FFF2-40B4-BE49-F238E27FC236}">
                <a16:creationId xmlns:a16="http://schemas.microsoft.com/office/drawing/2014/main" id="{3417BC60-618A-6801-2128-5B1D5D932F0F}"/>
              </a:ext>
            </a:extLst>
          </p:cNvPr>
          <p:cNvCxnSpPr>
            <a:cxnSpLocks/>
          </p:cNvCxnSpPr>
          <p:nvPr/>
        </p:nvCxnSpPr>
        <p:spPr>
          <a:xfrm>
            <a:off x="1305130" y="3140955"/>
            <a:ext cx="7197503" cy="0"/>
          </a:xfrm>
          <a:prstGeom prst="line">
            <a:avLst/>
          </a:prstGeom>
          <a:ln w="15875">
            <a:solidFill>
              <a:schemeClr val="bg1">
                <a:lumMod val="85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E9C8A2A3-430E-6E0E-9450-C03DC7044E57}"/>
              </a:ext>
            </a:extLst>
          </p:cNvPr>
          <p:cNvSpPr txBox="1"/>
          <p:nvPr/>
        </p:nvSpPr>
        <p:spPr>
          <a:xfrm>
            <a:off x="7707780" y="1680765"/>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
        <p:nvSpPr>
          <p:cNvPr id="28" name="Textfeld 27">
            <a:extLst>
              <a:ext uri="{FF2B5EF4-FFF2-40B4-BE49-F238E27FC236}">
                <a16:creationId xmlns:a16="http://schemas.microsoft.com/office/drawing/2014/main" id="{F6AC58B7-4F96-9C72-4F90-2A77678D1DEC}"/>
              </a:ext>
            </a:extLst>
          </p:cNvPr>
          <p:cNvSpPr txBox="1"/>
          <p:nvPr/>
        </p:nvSpPr>
        <p:spPr>
          <a:xfrm>
            <a:off x="6352233" y="2830170"/>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sp>
        <p:nvSpPr>
          <p:cNvPr id="29" name="Textfeld 28">
            <a:extLst>
              <a:ext uri="{FF2B5EF4-FFF2-40B4-BE49-F238E27FC236}">
                <a16:creationId xmlns:a16="http://schemas.microsoft.com/office/drawing/2014/main" id="{5E12B1BC-835D-9C38-932C-BC4AB50AB1E8}"/>
              </a:ext>
            </a:extLst>
          </p:cNvPr>
          <p:cNvSpPr txBox="1"/>
          <p:nvPr/>
        </p:nvSpPr>
        <p:spPr>
          <a:xfrm>
            <a:off x="5420472" y="1695428"/>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
        <p:nvSpPr>
          <p:cNvPr id="30" name="Textfeld 29">
            <a:extLst>
              <a:ext uri="{FF2B5EF4-FFF2-40B4-BE49-F238E27FC236}">
                <a16:creationId xmlns:a16="http://schemas.microsoft.com/office/drawing/2014/main" id="{4BB8CE18-1CD1-14A4-0E04-72BA202D4865}"/>
              </a:ext>
            </a:extLst>
          </p:cNvPr>
          <p:cNvSpPr txBox="1"/>
          <p:nvPr/>
        </p:nvSpPr>
        <p:spPr>
          <a:xfrm>
            <a:off x="3895769" y="2801486"/>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pic>
        <p:nvPicPr>
          <p:cNvPr id="3" name="Bild 14" descr="IGES_RGB.png">
            <a:extLst>
              <a:ext uri="{FF2B5EF4-FFF2-40B4-BE49-F238E27FC236}">
                <a16:creationId xmlns:a16="http://schemas.microsoft.com/office/drawing/2014/main" id="{8287FAB3-7038-50C3-0246-72D988E5D1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2" name="Textfeld 1">
            <a:extLst>
              <a:ext uri="{FF2B5EF4-FFF2-40B4-BE49-F238E27FC236}">
                <a16:creationId xmlns:a16="http://schemas.microsoft.com/office/drawing/2014/main" id="{C07C66E7-EC67-01C8-047F-03A8ECCF322A}"/>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50000"/>
                  </a:srgbClr>
                </a:solidFill>
                <a:effectLst/>
                <a:uLnTx/>
                <a:uFillTx/>
                <a:latin typeface="Arial Narrow"/>
                <a:ea typeface="+mn-ea"/>
                <a:cs typeface="+mn-cs"/>
              </a:rPr>
              <a:t>Quelle: Beschäftigtenbefragung in Bayern, Gesamt N = 1.007; 18-29 Jahre N = 121</a:t>
            </a:r>
          </a:p>
        </p:txBody>
      </p:sp>
      <p:sp>
        <p:nvSpPr>
          <p:cNvPr id="14" name="Textfeld 13">
            <a:extLst>
              <a:ext uri="{FF2B5EF4-FFF2-40B4-BE49-F238E27FC236}">
                <a16:creationId xmlns:a16="http://schemas.microsoft.com/office/drawing/2014/main" id="{A98DABFC-55E7-D7A3-74EC-807B38AB0336}"/>
              </a:ext>
            </a:extLst>
          </p:cNvPr>
          <p:cNvSpPr txBox="1"/>
          <p:nvPr/>
        </p:nvSpPr>
        <p:spPr>
          <a:xfrm>
            <a:off x="3895769" y="4340311"/>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sp>
        <p:nvSpPr>
          <p:cNvPr id="15" name="Textfeld 14">
            <a:extLst>
              <a:ext uri="{FF2B5EF4-FFF2-40B4-BE49-F238E27FC236}">
                <a16:creationId xmlns:a16="http://schemas.microsoft.com/office/drawing/2014/main" id="{DD24EAAE-1BD9-BBE4-9119-E9CFC8E9BD5A}"/>
              </a:ext>
            </a:extLst>
          </p:cNvPr>
          <p:cNvSpPr txBox="1"/>
          <p:nvPr/>
        </p:nvSpPr>
        <p:spPr>
          <a:xfrm>
            <a:off x="6373055" y="4340311"/>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sp>
        <p:nvSpPr>
          <p:cNvPr id="24" name="Textfeld 23">
            <a:extLst>
              <a:ext uri="{FF2B5EF4-FFF2-40B4-BE49-F238E27FC236}">
                <a16:creationId xmlns:a16="http://schemas.microsoft.com/office/drawing/2014/main" id="{A964D276-A356-8538-2754-349C00C1927C}"/>
              </a:ext>
            </a:extLst>
          </p:cNvPr>
          <p:cNvSpPr txBox="1"/>
          <p:nvPr/>
        </p:nvSpPr>
        <p:spPr>
          <a:xfrm>
            <a:off x="5420472" y="3148056"/>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
        <p:nvSpPr>
          <p:cNvPr id="25" name="Textfeld 24">
            <a:extLst>
              <a:ext uri="{FF2B5EF4-FFF2-40B4-BE49-F238E27FC236}">
                <a16:creationId xmlns:a16="http://schemas.microsoft.com/office/drawing/2014/main" id="{8530DDE2-FFE0-7105-584F-23F806067D89}"/>
              </a:ext>
            </a:extLst>
          </p:cNvPr>
          <p:cNvSpPr txBox="1"/>
          <p:nvPr/>
        </p:nvSpPr>
        <p:spPr>
          <a:xfrm>
            <a:off x="7681796" y="3130756"/>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
        <p:nvSpPr>
          <p:cNvPr id="11" name="Textfeld 10">
            <a:extLst>
              <a:ext uri="{FF2B5EF4-FFF2-40B4-BE49-F238E27FC236}">
                <a16:creationId xmlns:a16="http://schemas.microsoft.com/office/drawing/2014/main" id="{9BE97132-4E27-3249-A80C-5F2B12212B3C}"/>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3DDCDF9E-BE93-37C7-5B82-5D9AD49A86E7}"/>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9" name="Grafik 18" descr="Ein Bild, das Screenshot, Reihe, Grafiken, Electric Blue (Farbe) enthält.&#10;&#10;Automatisch generierte Beschreibung">
            <a:extLst>
              <a:ext uri="{FF2B5EF4-FFF2-40B4-BE49-F238E27FC236}">
                <a16:creationId xmlns:a16="http://schemas.microsoft.com/office/drawing/2014/main" id="{C5B26C6A-7C64-AC67-59F5-E64E6D2C5C3C}"/>
              </a:ext>
            </a:extLst>
          </p:cNvPr>
          <p:cNvPicPr>
            <a:picLocks noChangeAspect="1"/>
          </p:cNvPicPr>
          <p:nvPr/>
        </p:nvPicPr>
        <p:blipFill>
          <a:blip r:embed="rId4"/>
          <a:stretch>
            <a:fillRect/>
          </a:stretch>
        </p:blipFill>
        <p:spPr>
          <a:xfrm>
            <a:off x="213409" y="16731"/>
            <a:ext cx="254287" cy="341946"/>
          </a:xfrm>
          <a:prstGeom prst="rect">
            <a:avLst/>
          </a:prstGeom>
        </p:spPr>
      </p:pic>
      <p:grpSp>
        <p:nvGrpSpPr>
          <p:cNvPr id="26" name="Gruppieren 25">
            <a:extLst>
              <a:ext uri="{FF2B5EF4-FFF2-40B4-BE49-F238E27FC236}">
                <a16:creationId xmlns:a16="http://schemas.microsoft.com/office/drawing/2014/main" id="{BEC61490-7641-4922-AC6D-3F675695EDCC}"/>
              </a:ext>
            </a:extLst>
          </p:cNvPr>
          <p:cNvGrpSpPr/>
          <p:nvPr/>
        </p:nvGrpSpPr>
        <p:grpSpPr>
          <a:xfrm>
            <a:off x="3892573" y="1550159"/>
            <a:ext cx="4936041" cy="3187024"/>
            <a:chOff x="28575" y="-952"/>
            <a:chExt cx="5899581" cy="3605830"/>
          </a:xfrm>
        </p:grpSpPr>
        <p:graphicFrame>
          <p:nvGraphicFramePr>
            <p:cNvPr id="35" name="Diagramm 34">
              <a:extLst>
                <a:ext uri="{FF2B5EF4-FFF2-40B4-BE49-F238E27FC236}">
                  <a16:creationId xmlns:a16="http://schemas.microsoft.com/office/drawing/2014/main" id="{3C08FE24-AA6F-2984-9D51-DF0977B49035}"/>
                </a:ext>
              </a:extLst>
            </p:cNvPr>
            <p:cNvGraphicFramePr>
              <a:graphicFrameLocks/>
            </p:cNvGraphicFramePr>
            <p:nvPr>
              <p:extLst>
                <p:ext uri="{D42A27DB-BD31-4B8C-83A1-F6EECF244321}">
                  <p14:modId xmlns:p14="http://schemas.microsoft.com/office/powerpoint/2010/main" val="3507334757"/>
                </p:ext>
              </p:extLst>
            </p:nvPr>
          </p:nvGraphicFramePr>
          <p:xfrm>
            <a:off x="28575" y="42863"/>
            <a:ext cx="3133724" cy="18859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Diagramm 35">
              <a:extLst>
                <a:ext uri="{FF2B5EF4-FFF2-40B4-BE49-F238E27FC236}">
                  <a16:creationId xmlns:a16="http://schemas.microsoft.com/office/drawing/2014/main" id="{2B7A51B6-7D65-0A1C-CF45-41635EA5C7F3}"/>
                </a:ext>
              </a:extLst>
            </p:cNvPr>
            <p:cNvGraphicFramePr/>
            <p:nvPr>
              <p:extLst>
                <p:ext uri="{D42A27DB-BD31-4B8C-83A1-F6EECF244321}">
                  <p14:modId xmlns:p14="http://schemas.microsoft.com/office/powerpoint/2010/main" val="2304868986"/>
                </p:ext>
              </p:extLst>
            </p:nvPr>
          </p:nvGraphicFramePr>
          <p:xfrm>
            <a:off x="2794432" y="-952"/>
            <a:ext cx="3133724" cy="18859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Diagramm 36">
              <a:extLst>
                <a:ext uri="{FF2B5EF4-FFF2-40B4-BE49-F238E27FC236}">
                  <a16:creationId xmlns:a16="http://schemas.microsoft.com/office/drawing/2014/main" id="{CD9A76C1-397A-6336-A110-A2C0CCF3D929}"/>
                </a:ext>
              </a:extLst>
            </p:cNvPr>
            <p:cNvGraphicFramePr>
              <a:graphicFrameLocks/>
            </p:cNvGraphicFramePr>
            <p:nvPr>
              <p:extLst>
                <p:ext uri="{D42A27DB-BD31-4B8C-83A1-F6EECF244321}">
                  <p14:modId xmlns:p14="http://schemas.microsoft.com/office/powerpoint/2010/main" val="3146895090"/>
                </p:ext>
              </p:extLst>
            </p:nvPr>
          </p:nvGraphicFramePr>
          <p:xfrm>
            <a:off x="39909" y="1704028"/>
            <a:ext cx="3133724" cy="18859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Diagramm 37">
              <a:extLst>
                <a:ext uri="{FF2B5EF4-FFF2-40B4-BE49-F238E27FC236}">
                  <a16:creationId xmlns:a16="http://schemas.microsoft.com/office/drawing/2014/main" id="{464B2B20-5943-9FE8-5E03-8D4249C36C0A}"/>
                </a:ext>
              </a:extLst>
            </p:cNvPr>
            <p:cNvGraphicFramePr>
              <a:graphicFrameLocks/>
            </p:cNvGraphicFramePr>
            <p:nvPr>
              <p:extLst>
                <p:ext uri="{D42A27DB-BD31-4B8C-83A1-F6EECF244321}">
                  <p14:modId xmlns:p14="http://schemas.microsoft.com/office/powerpoint/2010/main" val="3827889419"/>
                </p:ext>
              </p:extLst>
            </p:nvPr>
          </p:nvGraphicFramePr>
          <p:xfrm>
            <a:off x="2794431" y="1718929"/>
            <a:ext cx="3133724" cy="1885949"/>
          </p:xfrm>
          <a:graphic>
            <a:graphicData uri="http://schemas.openxmlformats.org/drawingml/2006/chart">
              <c:chart xmlns:c="http://schemas.openxmlformats.org/drawingml/2006/chart" xmlns:r="http://schemas.openxmlformats.org/officeDocument/2006/relationships" r:id="rId8"/>
            </a:graphicData>
          </a:graphic>
        </p:graphicFrame>
      </p:grpSp>
      <p:sp>
        <p:nvSpPr>
          <p:cNvPr id="31" name="Textfeld 30">
            <a:extLst>
              <a:ext uri="{FF2B5EF4-FFF2-40B4-BE49-F238E27FC236}">
                <a16:creationId xmlns:a16="http://schemas.microsoft.com/office/drawing/2014/main" id="{4ED3E193-135D-65C1-C667-3DE53B975905}"/>
              </a:ext>
            </a:extLst>
          </p:cNvPr>
          <p:cNvSpPr txBox="1"/>
          <p:nvPr/>
        </p:nvSpPr>
        <p:spPr>
          <a:xfrm>
            <a:off x="7381384" y="2298222"/>
            <a:ext cx="300412"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Narrow"/>
                <a:ea typeface="+mn-ea"/>
                <a:cs typeface="+mn-cs"/>
              </a:rPr>
              <a:t>87%</a:t>
            </a:r>
          </a:p>
        </p:txBody>
      </p:sp>
      <p:sp>
        <p:nvSpPr>
          <p:cNvPr id="32" name="Textfeld 31">
            <a:extLst>
              <a:ext uri="{FF2B5EF4-FFF2-40B4-BE49-F238E27FC236}">
                <a16:creationId xmlns:a16="http://schemas.microsoft.com/office/drawing/2014/main" id="{AEE50C18-5416-ADA1-2CCF-9BC238125F4B}"/>
              </a:ext>
            </a:extLst>
          </p:cNvPr>
          <p:cNvSpPr txBox="1"/>
          <p:nvPr/>
        </p:nvSpPr>
        <p:spPr>
          <a:xfrm>
            <a:off x="5039919" y="2316565"/>
            <a:ext cx="300412"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900" b="1" dirty="0">
                <a:solidFill>
                  <a:srgbClr val="000000"/>
                </a:solidFill>
                <a:latin typeface="Arial Narrow"/>
              </a:rPr>
              <a:t>91</a:t>
            </a:r>
            <a:r>
              <a:rPr kumimoji="0" lang="de-DE" sz="900" b="1" i="0" u="none" strike="noStrike" kern="1200" cap="none" spc="0" normalizeH="0" baseline="0" noProof="0" dirty="0">
                <a:ln>
                  <a:noFill/>
                </a:ln>
                <a:solidFill>
                  <a:srgbClr val="000000"/>
                </a:solidFill>
                <a:effectLst/>
                <a:uLnTx/>
                <a:uFillTx/>
                <a:latin typeface="Arial Narrow"/>
                <a:ea typeface="+mn-ea"/>
                <a:cs typeface="+mn-cs"/>
              </a:rPr>
              <a:t>%</a:t>
            </a:r>
          </a:p>
        </p:txBody>
      </p:sp>
      <p:sp>
        <p:nvSpPr>
          <p:cNvPr id="33" name="Textfeld 32">
            <a:extLst>
              <a:ext uri="{FF2B5EF4-FFF2-40B4-BE49-F238E27FC236}">
                <a16:creationId xmlns:a16="http://schemas.microsoft.com/office/drawing/2014/main" id="{1A7DDD08-8DE8-C59F-A414-D84D3A5BC347}"/>
              </a:ext>
            </a:extLst>
          </p:cNvPr>
          <p:cNvSpPr txBox="1"/>
          <p:nvPr/>
        </p:nvSpPr>
        <p:spPr>
          <a:xfrm>
            <a:off x="5048873" y="3809743"/>
            <a:ext cx="300412"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900" b="1" dirty="0">
                <a:solidFill>
                  <a:srgbClr val="000000"/>
                </a:solidFill>
                <a:latin typeface="Arial Narrow"/>
              </a:rPr>
              <a:t>90</a:t>
            </a:r>
            <a:r>
              <a:rPr kumimoji="0" lang="de-DE" sz="900" b="1" i="0" u="none" strike="noStrike" kern="1200" cap="none" spc="0" normalizeH="0" baseline="0" noProof="0" dirty="0">
                <a:ln>
                  <a:noFill/>
                </a:ln>
                <a:solidFill>
                  <a:srgbClr val="000000"/>
                </a:solidFill>
                <a:effectLst/>
                <a:uLnTx/>
                <a:uFillTx/>
                <a:latin typeface="Arial Narrow"/>
                <a:ea typeface="+mn-ea"/>
                <a:cs typeface="+mn-cs"/>
              </a:rPr>
              <a:t>%</a:t>
            </a:r>
          </a:p>
        </p:txBody>
      </p:sp>
      <p:sp>
        <p:nvSpPr>
          <p:cNvPr id="34" name="Textfeld 33">
            <a:extLst>
              <a:ext uri="{FF2B5EF4-FFF2-40B4-BE49-F238E27FC236}">
                <a16:creationId xmlns:a16="http://schemas.microsoft.com/office/drawing/2014/main" id="{F474246F-4C0F-EE83-6CCF-07427E7B5D25}"/>
              </a:ext>
            </a:extLst>
          </p:cNvPr>
          <p:cNvSpPr txBox="1"/>
          <p:nvPr/>
        </p:nvSpPr>
        <p:spPr>
          <a:xfrm>
            <a:off x="7379141" y="3789945"/>
            <a:ext cx="300412"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Narrow"/>
                <a:ea typeface="+mn-ea"/>
                <a:cs typeface="+mn-cs"/>
              </a:rPr>
              <a:t>89%</a:t>
            </a:r>
          </a:p>
        </p:txBody>
      </p:sp>
    </p:spTree>
    <p:extLst>
      <p:ext uri="{BB962C8B-B14F-4D97-AF65-F5344CB8AC3E}">
        <p14:creationId xmlns:p14="http://schemas.microsoft.com/office/powerpoint/2010/main" val="274601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4D636-C535-3E43-19DF-AC9D68DC1C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D7F6FA-E0D6-7E2E-3072-BD98076F6B42}"/>
              </a:ext>
            </a:extLst>
          </p:cNvPr>
          <p:cNvSpPr>
            <a:spLocks noGrp="1"/>
          </p:cNvSpPr>
          <p:nvPr>
            <p:ph type="title"/>
          </p:nvPr>
        </p:nvSpPr>
        <p:spPr>
          <a:xfrm>
            <a:off x="628650" y="274638"/>
            <a:ext cx="8722740" cy="993775"/>
          </a:xfrm>
        </p:spPr>
        <p:txBody>
          <a:bodyPr/>
          <a:lstStyle/>
          <a:p>
            <a:r>
              <a:rPr lang="de-DE" dirty="0"/>
              <a:t>Aspekte mit </a:t>
            </a:r>
            <a:r>
              <a:rPr lang="de-DE"/>
              <a:t>starker Zufriedenheit bei der Gen Z </a:t>
            </a:r>
            <a:endParaRPr lang="de-DE" dirty="0"/>
          </a:p>
        </p:txBody>
      </p:sp>
      <p:sp>
        <p:nvSpPr>
          <p:cNvPr id="3" name="Textplatzhalter 2">
            <a:extLst>
              <a:ext uri="{FF2B5EF4-FFF2-40B4-BE49-F238E27FC236}">
                <a16:creationId xmlns:a16="http://schemas.microsoft.com/office/drawing/2014/main" id="{950D3439-31B3-BA18-1DA5-51EAA4566A96}"/>
              </a:ext>
            </a:extLst>
          </p:cNvPr>
          <p:cNvSpPr>
            <a:spLocks noGrp="1"/>
          </p:cNvSpPr>
          <p:nvPr>
            <p:ph type="body" sz="quarter" idx="15"/>
          </p:nvPr>
        </p:nvSpPr>
        <p:spPr>
          <a:xfrm>
            <a:off x="5830159" y="1613578"/>
            <a:ext cx="2774569" cy="2599647"/>
          </a:xfrm>
        </p:spPr>
        <p:txBody>
          <a:bodyPr/>
          <a:lstStyle/>
          <a:p>
            <a:r>
              <a:rPr lang="de-DE" dirty="0"/>
              <a:t>Am stärksten zufrieden sind Beschäftigte der Gen Z mit dem Arbeitsklima, 50 Prozent sind damit „voll und ganz“ zufrieden.</a:t>
            </a:r>
          </a:p>
          <a:p>
            <a:endParaRPr lang="de-DE" dirty="0"/>
          </a:p>
          <a:p>
            <a:r>
              <a:rPr lang="de-DE" dirty="0"/>
              <a:t>Mit der Arbeit insgesamt „voll und ganz zufrieden“ sind in der GEN Z knapp ein Drittel (31 Prozent). </a:t>
            </a:r>
          </a:p>
          <a:p>
            <a:endParaRPr lang="de-DE" dirty="0"/>
          </a:p>
          <a:p>
            <a:endParaRPr lang="de-DE" dirty="0"/>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endParaRPr lang="de-DE" dirty="0"/>
          </a:p>
        </p:txBody>
      </p:sp>
      <p:sp>
        <p:nvSpPr>
          <p:cNvPr id="4" name="Foliennummernplatzhalter 3">
            <a:extLst>
              <a:ext uri="{FF2B5EF4-FFF2-40B4-BE49-F238E27FC236}">
                <a16:creationId xmlns:a16="http://schemas.microsoft.com/office/drawing/2014/main" id="{A6FA34D7-A6DF-76BA-1922-8C59AB63F9C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7" name="Bild 14" descr="IGES_RGB.png">
            <a:extLst>
              <a:ext uri="{FF2B5EF4-FFF2-40B4-BE49-F238E27FC236}">
                <a16:creationId xmlns:a16="http://schemas.microsoft.com/office/drawing/2014/main" id="{A234F7DE-907A-050D-FE0D-F13C4E8FAF9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8" name="Textfeld 7">
            <a:extLst>
              <a:ext uri="{FF2B5EF4-FFF2-40B4-BE49-F238E27FC236}">
                <a16:creationId xmlns:a16="http://schemas.microsoft.com/office/drawing/2014/main" id="{EFCBE17F-B56C-0273-84F4-BEF166B85CB3}"/>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2F5BAC7B-EEED-2EF2-6295-8E645A15A6C0}"/>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3" name="Grafik 12" descr="Ein Bild, das Screenshot, Reihe, Grafiken, Electric Blue (Farbe) enthält.&#10;&#10;Automatisch generierte Beschreibung">
            <a:extLst>
              <a:ext uri="{FF2B5EF4-FFF2-40B4-BE49-F238E27FC236}">
                <a16:creationId xmlns:a16="http://schemas.microsoft.com/office/drawing/2014/main" id="{1FD1198B-6FB4-3925-099A-C719EA18E3CA}"/>
              </a:ext>
            </a:extLst>
          </p:cNvPr>
          <p:cNvPicPr>
            <a:picLocks noChangeAspect="1"/>
          </p:cNvPicPr>
          <p:nvPr/>
        </p:nvPicPr>
        <p:blipFill>
          <a:blip r:embed="rId3"/>
          <a:stretch>
            <a:fillRect/>
          </a:stretch>
        </p:blipFill>
        <p:spPr>
          <a:xfrm>
            <a:off x="213409" y="16731"/>
            <a:ext cx="254287" cy="341946"/>
          </a:xfrm>
          <a:prstGeom prst="rect">
            <a:avLst/>
          </a:prstGeom>
        </p:spPr>
      </p:pic>
      <p:sp>
        <p:nvSpPr>
          <p:cNvPr id="5" name="Textfeld 4">
            <a:extLst>
              <a:ext uri="{FF2B5EF4-FFF2-40B4-BE49-F238E27FC236}">
                <a16:creationId xmlns:a16="http://schemas.microsoft.com/office/drawing/2014/main" id="{D3ABE919-75C9-CD1B-ADDE-8685119E1CF3}"/>
              </a:ext>
            </a:extLst>
          </p:cNvPr>
          <p:cNvSpPr txBox="1"/>
          <p:nvPr/>
        </p:nvSpPr>
        <p:spPr>
          <a:xfrm>
            <a:off x="1306514" y="4854514"/>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rgbClr val="7F7F7F"/>
                </a:solidFill>
              </a:rPr>
              <a:t>Quelle: Beschäftigtenbefragung in Bayern, Gesamt N = 1.007; 18-29 Jahre N = 121</a:t>
            </a:r>
          </a:p>
        </p:txBody>
      </p:sp>
      <p:graphicFrame>
        <p:nvGraphicFramePr>
          <p:cNvPr id="6" name="Diagramm 5">
            <a:extLst>
              <a:ext uri="{FF2B5EF4-FFF2-40B4-BE49-F238E27FC236}">
                <a16:creationId xmlns:a16="http://schemas.microsoft.com/office/drawing/2014/main" id="{75AB3E51-2C9C-4585-9E03-30A06119E00D}"/>
              </a:ext>
            </a:extLst>
          </p:cNvPr>
          <p:cNvGraphicFramePr>
            <a:graphicFrameLocks/>
          </p:cNvGraphicFramePr>
          <p:nvPr>
            <p:extLst>
              <p:ext uri="{D42A27DB-BD31-4B8C-83A1-F6EECF244321}">
                <p14:modId xmlns:p14="http://schemas.microsoft.com/office/powerpoint/2010/main" val="3223464371"/>
              </p:ext>
            </p:extLst>
          </p:nvPr>
        </p:nvGraphicFramePr>
        <p:xfrm>
          <a:off x="539272" y="1455738"/>
          <a:ext cx="5062458" cy="32730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700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22A8-F371-CA9E-ED39-A5B6F7F6A56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B090BF-5347-B095-1661-EF3DCC7C00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542B88-EE95-A6E0-7FEB-A4E8E6C8E021}"/>
              </a:ext>
            </a:extLst>
          </p:cNvPr>
          <p:cNvSpPr>
            <a:spLocks noGrp="1"/>
          </p:cNvSpPr>
          <p:nvPr>
            <p:ph type="body" sz="quarter" idx="15"/>
          </p:nvPr>
        </p:nvSpPr>
        <p:spPr>
          <a:xfrm>
            <a:off x="4920020" y="1090739"/>
            <a:ext cx="3647715" cy="3660821"/>
          </a:xfrm>
        </p:spPr>
        <p:txBody>
          <a:bodyPr/>
          <a:lstStyle/>
          <a:p>
            <a:r>
              <a:rPr lang="de-DE" b="1" u="sng" dirty="0"/>
              <a:t>Sehr wichtige</a:t>
            </a:r>
            <a:r>
              <a:rPr lang="de-DE" b="1" dirty="0"/>
              <a:t> Aspekte bei der Arbeit allgemein:</a:t>
            </a:r>
          </a:p>
          <a:p>
            <a:endParaRPr lang="de-DE" dirty="0"/>
          </a:p>
          <a:p>
            <a:r>
              <a:rPr lang="de-DE" dirty="0"/>
              <a:t>Für die GEN Z ist die Sicherheit des Arbeitsplatzes besonders wichtig. </a:t>
            </a:r>
          </a:p>
          <a:p>
            <a:r>
              <a:rPr lang="de-DE" dirty="0"/>
              <a:t>Ebenfalls sehr wichtig ist den 18- bis 29-jährigen eine gute Vereinbarkeit von Beruf und Privatleben sowie ein gutes Verhältnis zu Kolleginnen und Kollegen.</a:t>
            </a:r>
          </a:p>
          <a:p>
            <a:endParaRPr lang="de-DE" dirty="0"/>
          </a:p>
          <a:p>
            <a:r>
              <a:rPr lang="de-DE" dirty="0"/>
              <a:t>Diese Aspekte werden aber auch von allen Beschäftigten zu hohen Anteilen als sehr wichtig eingestuft.</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Zuschreibungen, dass jüngere Beschäftigte besonders anspruchsvoll sind. Tatsächlich sind die Prioritäten der Gen Z ähnlich wie bei allen anderen Beschäftigten. </a:t>
            </a:r>
          </a:p>
        </p:txBody>
      </p:sp>
      <p:sp>
        <p:nvSpPr>
          <p:cNvPr id="9" name="Titel 1">
            <a:extLst>
              <a:ext uri="{FF2B5EF4-FFF2-40B4-BE49-F238E27FC236}">
                <a16:creationId xmlns:a16="http://schemas.microsoft.com/office/drawing/2014/main" id="{1B3BEF20-FD97-386E-4610-1BF5ABB0DC09}"/>
              </a:ext>
            </a:extLst>
          </p:cNvPr>
          <p:cNvSpPr>
            <a:spLocks noGrp="1"/>
          </p:cNvSpPr>
          <p:nvPr>
            <p:ph type="title"/>
          </p:nvPr>
        </p:nvSpPr>
        <p:spPr>
          <a:xfrm>
            <a:off x="628650" y="274638"/>
            <a:ext cx="7886700" cy="993775"/>
          </a:xfrm>
        </p:spPr>
        <p:txBody>
          <a:bodyPr/>
          <a:lstStyle/>
          <a:p>
            <a:r>
              <a:rPr lang="de-DE" dirty="0"/>
              <a:t>Top-Wünsche der Gen Z</a:t>
            </a:r>
          </a:p>
        </p:txBody>
      </p:sp>
      <p:pic>
        <p:nvPicPr>
          <p:cNvPr id="10" name="Bild 14" descr="IGES_RGB.png">
            <a:extLst>
              <a:ext uri="{FF2B5EF4-FFF2-40B4-BE49-F238E27FC236}">
                <a16:creationId xmlns:a16="http://schemas.microsoft.com/office/drawing/2014/main" id="{4C942B4E-8B8D-71FF-AF6A-1533A53E3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feld 5">
            <a:extLst>
              <a:ext uri="{FF2B5EF4-FFF2-40B4-BE49-F238E27FC236}">
                <a16:creationId xmlns:a16="http://schemas.microsoft.com/office/drawing/2014/main" id="{9D7FBEF7-9A1C-E720-5679-4D00EF6B1180}"/>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7" name="Textfeld 6">
            <a:extLst>
              <a:ext uri="{FF2B5EF4-FFF2-40B4-BE49-F238E27FC236}">
                <a16:creationId xmlns:a16="http://schemas.microsoft.com/office/drawing/2014/main" id="{B4DF0616-A2F9-FB41-522D-58DB044EDAE9}"/>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4" name="Grafik 13" descr="Ein Bild, das Screenshot, Reihe, Grafiken, Electric Blue (Farbe) enthält.&#10;&#10;Automatisch generierte Beschreibung">
            <a:extLst>
              <a:ext uri="{FF2B5EF4-FFF2-40B4-BE49-F238E27FC236}">
                <a16:creationId xmlns:a16="http://schemas.microsoft.com/office/drawing/2014/main" id="{AF7452FD-5A40-E1A6-F386-57BAFADD36ED}"/>
              </a:ext>
            </a:extLst>
          </p:cNvPr>
          <p:cNvPicPr>
            <a:picLocks noChangeAspect="1"/>
          </p:cNvPicPr>
          <p:nvPr/>
        </p:nvPicPr>
        <p:blipFill>
          <a:blip r:embed="rId4"/>
          <a:stretch>
            <a:fillRect/>
          </a:stretch>
        </p:blipFill>
        <p:spPr>
          <a:xfrm>
            <a:off x="213409" y="16731"/>
            <a:ext cx="254287" cy="341946"/>
          </a:xfrm>
          <a:prstGeom prst="rect">
            <a:avLst/>
          </a:prstGeom>
        </p:spPr>
      </p:pic>
      <p:sp>
        <p:nvSpPr>
          <p:cNvPr id="3" name="Textfeld 2">
            <a:extLst>
              <a:ext uri="{FF2B5EF4-FFF2-40B4-BE49-F238E27FC236}">
                <a16:creationId xmlns:a16="http://schemas.microsoft.com/office/drawing/2014/main" id="{0AFB7940-6F87-FC1C-DE52-39C1711B2AC7}"/>
              </a:ext>
            </a:extLst>
          </p:cNvPr>
          <p:cNvSpPr txBox="1"/>
          <p:nvPr/>
        </p:nvSpPr>
        <p:spPr>
          <a:xfrm>
            <a:off x="1306514" y="4854514"/>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rgbClr val="7F7F7F"/>
                </a:solidFill>
              </a:rPr>
              <a:t>Quelle: Beschäftigtenbefragung in Bayern, Gesamt N = 1.007; 18-29 Jahre N = 121</a:t>
            </a:r>
          </a:p>
        </p:txBody>
      </p:sp>
      <p:graphicFrame>
        <p:nvGraphicFramePr>
          <p:cNvPr id="8" name="Diagramm 7">
            <a:extLst>
              <a:ext uri="{FF2B5EF4-FFF2-40B4-BE49-F238E27FC236}">
                <a16:creationId xmlns:a16="http://schemas.microsoft.com/office/drawing/2014/main" id="{AAE503A6-0877-4CF6-8231-417E222EB4CB}"/>
              </a:ext>
            </a:extLst>
          </p:cNvPr>
          <p:cNvGraphicFramePr>
            <a:graphicFrameLocks/>
          </p:cNvGraphicFramePr>
          <p:nvPr>
            <p:extLst>
              <p:ext uri="{D42A27DB-BD31-4B8C-83A1-F6EECF244321}">
                <p14:modId xmlns:p14="http://schemas.microsoft.com/office/powerpoint/2010/main" val="2127700476"/>
              </p:ext>
            </p:extLst>
          </p:nvPr>
        </p:nvGraphicFramePr>
        <p:xfrm>
          <a:off x="576263" y="1455738"/>
          <a:ext cx="4146991" cy="30475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46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7EC4-B0B7-B0F0-3E3B-6361242C86C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3CAD08A2-A83A-5615-B3FC-463E4E36353D}"/>
              </a:ext>
            </a:extLst>
          </p:cNvPr>
          <p:cNvSpPr>
            <a:spLocks noGrp="1"/>
          </p:cNvSpPr>
          <p:nvPr>
            <p:ph type="body" sz="quarter" idx="19"/>
          </p:nvPr>
        </p:nvSpPr>
        <p:spPr/>
        <p:txBody>
          <a:bodyPr>
            <a:normAutofit fontScale="92500" lnSpcReduction="10000"/>
          </a:bodyPr>
          <a:lstStyle/>
          <a:p>
            <a:endParaRPr lang="de-DE" dirty="0"/>
          </a:p>
          <a:p>
            <a:r>
              <a:rPr lang="de-DE" dirty="0"/>
              <a:t>Gesundheit der Gen Z</a:t>
            </a:r>
          </a:p>
        </p:txBody>
      </p:sp>
      <p:sp>
        <p:nvSpPr>
          <p:cNvPr id="5" name="Textplatzhalter 4">
            <a:extLst>
              <a:ext uri="{FF2B5EF4-FFF2-40B4-BE49-F238E27FC236}">
                <a16:creationId xmlns:a16="http://schemas.microsoft.com/office/drawing/2014/main" id="{F90C81A7-081B-8B2D-7639-3D375E767BA6}"/>
              </a:ext>
            </a:extLst>
          </p:cNvPr>
          <p:cNvSpPr>
            <a:spLocks noGrp="1"/>
          </p:cNvSpPr>
          <p:nvPr>
            <p:ph type="body" sz="quarter" idx="18"/>
          </p:nvPr>
        </p:nvSpPr>
        <p:spPr/>
        <p:txBody>
          <a:bodyPr/>
          <a:lstStyle/>
          <a:p>
            <a:r>
              <a:rPr lang="de-DE" dirty="0"/>
              <a:t>Blick auf die Fehlzeiten</a:t>
            </a:r>
          </a:p>
        </p:txBody>
      </p:sp>
      <p:sp>
        <p:nvSpPr>
          <p:cNvPr id="4" name="Foliennummernplatzhalter 3">
            <a:extLst>
              <a:ext uri="{FF2B5EF4-FFF2-40B4-BE49-F238E27FC236}">
                <a16:creationId xmlns:a16="http://schemas.microsoft.com/office/drawing/2014/main" id="{4F62A91D-3C2E-3B26-A628-7B3266C19C17}"/>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15</a:t>
            </a:fld>
            <a:endParaRPr lang="de-DE"/>
          </a:p>
        </p:txBody>
      </p:sp>
      <p:pic>
        <p:nvPicPr>
          <p:cNvPr id="2" name="Bild 14" descr="IGES_RGB.png">
            <a:extLst>
              <a:ext uri="{FF2B5EF4-FFF2-40B4-BE49-F238E27FC236}">
                <a16:creationId xmlns:a16="http://schemas.microsoft.com/office/drawing/2014/main" id="{63D51C1F-CC57-FEC8-FE25-494054F437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38499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6E0-5FF7-B8A5-179B-F3A8D8110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3D85F-1BDB-1D4A-C7B8-C30955AB9F04}"/>
              </a:ext>
            </a:extLst>
          </p:cNvPr>
          <p:cNvSpPr>
            <a:spLocks noGrp="1"/>
          </p:cNvSpPr>
          <p:nvPr>
            <p:ph type="title"/>
          </p:nvPr>
        </p:nvSpPr>
        <p:spPr/>
        <p:txBody>
          <a:bodyPr/>
          <a:lstStyle/>
          <a:p>
            <a:r>
              <a:rPr lang="de-DE"/>
              <a:t>häufige, aber kurze Krankschreibungen </a:t>
            </a:r>
          </a:p>
        </p:txBody>
      </p:sp>
      <p:sp>
        <p:nvSpPr>
          <p:cNvPr id="3" name="Foliennummernplatzhalter 2">
            <a:extLst>
              <a:ext uri="{FF2B5EF4-FFF2-40B4-BE49-F238E27FC236}">
                <a16:creationId xmlns:a16="http://schemas.microsoft.com/office/drawing/2014/main" id="{DDE0B6C4-D217-92F1-EF73-C11D266172D7}"/>
              </a:ext>
            </a:extLst>
          </p:cNvPr>
          <p:cNvSpPr>
            <a:spLocks noGrp="1"/>
          </p:cNvSpPr>
          <p:nvPr>
            <p:ph type="sldNum" sz="quarter" idx="10"/>
          </p:nvPr>
        </p:nvSpPr>
        <p:spPr/>
        <p:txBody>
          <a:bodyPr/>
          <a:lstStyle/>
          <a:p>
            <a:fld id="{39262AA4-F8FA-6D4C-B1A9-883F887CCF48}" type="slidenum">
              <a:rPr lang="de-DE" smtClean="0"/>
              <a:pPr/>
              <a:t>16</a:t>
            </a:fld>
            <a:endParaRPr lang="de-DE"/>
          </a:p>
        </p:txBody>
      </p:sp>
      <p:pic>
        <p:nvPicPr>
          <p:cNvPr id="8" name="Bild 14" descr="IGES_RGB.png">
            <a:extLst>
              <a:ext uri="{FF2B5EF4-FFF2-40B4-BE49-F238E27FC236}">
                <a16:creationId xmlns:a16="http://schemas.microsoft.com/office/drawing/2014/main" id="{CCF931EA-0B5E-19DE-1119-18FA3B1105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8" name="Textfeld 17">
            <a:extLst>
              <a:ext uri="{FF2B5EF4-FFF2-40B4-BE49-F238E27FC236}">
                <a16:creationId xmlns:a16="http://schemas.microsoft.com/office/drawing/2014/main" id="{A8A4B910-7658-151D-819A-6AF59C293F2B}"/>
              </a:ext>
            </a:extLst>
          </p:cNvPr>
          <p:cNvSpPr txBox="1"/>
          <p:nvPr/>
        </p:nvSpPr>
        <p:spPr>
          <a:xfrm>
            <a:off x="371408" y="4184281"/>
            <a:ext cx="7641969"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marL="0" indent="0"/>
            <a:r>
              <a:rPr lang="de-DE" sz="1400" b="1" dirty="0"/>
              <a:t>Junge Erwerbstätige </a:t>
            </a:r>
            <a:r>
              <a:rPr lang="de-DE" sz="1400" dirty="0"/>
              <a:t>sind überdurchschnittlich häufig, dafür aber mit 5,8 Tagen deutlich kürzer krankgeschrieben.</a:t>
            </a:r>
          </a:p>
        </p:txBody>
      </p:sp>
      <p:sp>
        <p:nvSpPr>
          <p:cNvPr id="6" name="Textfeld 5">
            <a:extLst>
              <a:ext uri="{FF2B5EF4-FFF2-40B4-BE49-F238E27FC236}">
                <a16:creationId xmlns:a16="http://schemas.microsoft.com/office/drawing/2014/main" id="{33CCC295-7D44-7FFB-C605-686A4126775C}"/>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4" name="Textfeld 3">
            <a:extLst>
              <a:ext uri="{FF2B5EF4-FFF2-40B4-BE49-F238E27FC236}">
                <a16:creationId xmlns:a16="http://schemas.microsoft.com/office/drawing/2014/main" id="{828E3C3C-214F-13B4-FC4B-B4F62D74C463}"/>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5" name="Textfeld 4">
            <a:extLst>
              <a:ext uri="{FF2B5EF4-FFF2-40B4-BE49-F238E27FC236}">
                <a16:creationId xmlns:a16="http://schemas.microsoft.com/office/drawing/2014/main" id="{219BE26C-B2A3-75ED-7823-831D5ADEAFB8}"/>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1" name="Grafik 10" descr="Ein Bild, das Screenshot, Reihe, Grafiken, Electric Blue (Farbe) enthält.&#10;&#10;Automatisch generierte Beschreibung">
            <a:extLst>
              <a:ext uri="{FF2B5EF4-FFF2-40B4-BE49-F238E27FC236}">
                <a16:creationId xmlns:a16="http://schemas.microsoft.com/office/drawing/2014/main" id="{487CF1E6-D2C2-635A-17F5-42B0D98DA6E1}"/>
              </a:ext>
            </a:extLst>
          </p:cNvPr>
          <p:cNvPicPr>
            <a:picLocks noChangeAspect="1"/>
          </p:cNvPicPr>
          <p:nvPr/>
        </p:nvPicPr>
        <p:blipFill>
          <a:blip r:embed="rId3"/>
          <a:stretch>
            <a:fillRect/>
          </a:stretch>
        </p:blipFill>
        <p:spPr>
          <a:xfrm>
            <a:off x="213409" y="16731"/>
            <a:ext cx="254287" cy="341946"/>
          </a:xfrm>
          <a:prstGeom prst="rect">
            <a:avLst/>
          </a:prstGeom>
        </p:spPr>
      </p:pic>
      <p:grpSp>
        <p:nvGrpSpPr>
          <p:cNvPr id="22" name="Gruppieren 21">
            <a:extLst>
              <a:ext uri="{FF2B5EF4-FFF2-40B4-BE49-F238E27FC236}">
                <a16:creationId xmlns:a16="http://schemas.microsoft.com/office/drawing/2014/main" id="{0B386F99-ED31-4653-A47B-FC5F3D0DD314}"/>
              </a:ext>
            </a:extLst>
          </p:cNvPr>
          <p:cNvGrpSpPr/>
          <p:nvPr/>
        </p:nvGrpSpPr>
        <p:grpSpPr>
          <a:xfrm>
            <a:off x="576263" y="1655385"/>
            <a:ext cx="7641969" cy="2097028"/>
            <a:chOff x="0" y="0"/>
            <a:chExt cx="8029574" cy="2757488"/>
          </a:xfrm>
        </p:grpSpPr>
        <p:graphicFrame>
          <p:nvGraphicFramePr>
            <p:cNvPr id="23" name="Diagramm 22">
              <a:extLst>
                <a:ext uri="{FF2B5EF4-FFF2-40B4-BE49-F238E27FC236}">
                  <a16:creationId xmlns:a16="http://schemas.microsoft.com/office/drawing/2014/main" id="{1192559B-D89F-6C5B-588A-7FB9BC84D2F8}"/>
                </a:ext>
              </a:extLst>
            </p:cNvPr>
            <p:cNvGraphicFramePr/>
            <p:nvPr/>
          </p:nvGraphicFramePr>
          <p:xfrm>
            <a:off x="0" y="0"/>
            <a:ext cx="25717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Diagramm 23">
              <a:extLst>
                <a:ext uri="{FF2B5EF4-FFF2-40B4-BE49-F238E27FC236}">
                  <a16:creationId xmlns:a16="http://schemas.microsoft.com/office/drawing/2014/main" id="{1061DA60-F19A-5111-0D85-259E6329EA19}"/>
                </a:ext>
              </a:extLst>
            </p:cNvPr>
            <p:cNvGraphicFramePr>
              <a:graphicFrameLocks/>
            </p:cNvGraphicFramePr>
            <p:nvPr/>
          </p:nvGraphicFramePr>
          <p:xfrm>
            <a:off x="2733674" y="4763"/>
            <a:ext cx="25717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iagramm 24">
              <a:extLst>
                <a:ext uri="{FF2B5EF4-FFF2-40B4-BE49-F238E27FC236}">
                  <a16:creationId xmlns:a16="http://schemas.microsoft.com/office/drawing/2014/main" id="{BDDDF3CE-02C1-5E63-7E1F-9786B264CA48}"/>
                </a:ext>
              </a:extLst>
            </p:cNvPr>
            <p:cNvGraphicFramePr>
              <a:graphicFrameLocks/>
            </p:cNvGraphicFramePr>
            <p:nvPr/>
          </p:nvGraphicFramePr>
          <p:xfrm>
            <a:off x="5457824" y="14288"/>
            <a:ext cx="2571750" cy="27432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9" name="Gruppieren 18">
            <a:extLst>
              <a:ext uri="{FF2B5EF4-FFF2-40B4-BE49-F238E27FC236}">
                <a16:creationId xmlns:a16="http://schemas.microsoft.com/office/drawing/2014/main" id="{8178547B-8397-135B-E35C-D8D7552DB42C}"/>
              </a:ext>
            </a:extLst>
          </p:cNvPr>
          <p:cNvGrpSpPr/>
          <p:nvPr/>
        </p:nvGrpSpPr>
        <p:grpSpPr>
          <a:xfrm>
            <a:off x="1602043" y="2019060"/>
            <a:ext cx="5846075" cy="692883"/>
            <a:chOff x="1167133" y="2572100"/>
            <a:chExt cx="5846075" cy="692883"/>
          </a:xfrm>
        </p:grpSpPr>
        <p:sp>
          <p:nvSpPr>
            <p:cNvPr id="12" name="Pfeil: nach rechts 11">
              <a:extLst>
                <a:ext uri="{FF2B5EF4-FFF2-40B4-BE49-F238E27FC236}">
                  <a16:creationId xmlns:a16="http://schemas.microsoft.com/office/drawing/2014/main" id="{79DD0F49-5E93-7D0C-879A-3832A5E6C8B4}"/>
                </a:ext>
              </a:extLst>
            </p:cNvPr>
            <p:cNvSpPr/>
            <p:nvPr/>
          </p:nvSpPr>
          <p:spPr>
            <a:xfrm rot="2264545">
              <a:off x="3824634" y="2816453"/>
              <a:ext cx="581973" cy="418338"/>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accent1"/>
                  </a:solidFill>
                </a:rPr>
                <a:t>-38%</a:t>
              </a:r>
            </a:p>
          </p:txBody>
        </p:sp>
        <p:sp>
          <p:nvSpPr>
            <p:cNvPr id="13" name="Pfeil: nach rechts 12">
              <a:extLst>
                <a:ext uri="{FF2B5EF4-FFF2-40B4-BE49-F238E27FC236}">
                  <a16:creationId xmlns:a16="http://schemas.microsoft.com/office/drawing/2014/main" id="{F0510EBC-3E80-3FA8-B566-F59105383C1E}"/>
                </a:ext>
              </a:extLst>
            </p:cNvPr>
            <p:cNvSpPr/>
            <p:nvPr/>
          </p:nvSpPr>
          <p:spPr>
            <a:xfrm rot="20084644">
              <a:off x="1167133" y="2846645"/>
              <a:ext cx="581973" cy="418338"/>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accent1"/>
                  </a:solidFill>
                </a:rPr>
                <a:t>+46%</a:t>
              </a:r>
            </a:p>
          </p:txBody>
        </p:sp>
        <p:sp>
          <p:nvSpPr>
            <p:cNvPr id="15" name="Pfeil: nach rechts 14">
              <a:extLst>
                <a:ext uri="{FF2B5EF4-FFF2-40B4-BE49-F238E27FC236}">
                  <a16:creationId xmlns:a16="http://schemas.microsoft.com/office/drawing/2014/main" id="{0B062738-7BED-FBF2-0952-64D78D7E139F}"/>
                </a:ext>
              </a:extLst>
            </p:cNvPr>
            <p:cNvSpPr/>
            <p:nvPr/>
          </p:nvSpPr>
          <p:spPr>
            <a:xfrm rot="1060720">
              <a:off x="6431235" y="2572100"/>
              <a:ext cx="581973" cy="418338"/>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accent1"/>
                  </a:solidFill>
                </a:rPr>
                <a:t>-13%</a:t>
              </a:r>
            </a:p>
          </p:txBody>
        </p:sp>
      </p:grpSp>
    </p:spTree>
    <p:extLst>
      <p:ext uri="{BB962C8B-B14F-4D97-AF65-F5344CB8AC3E}">
        <p14:creationId xmlns:p14="http://schemas.microsoft.com/office/powerpoint/2010/main" val="6872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11C-A837-30E4-4B4F-BA2B2D5FB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E69CB3-EA98-77F7-58C8-0536A349881D}"/>
              </a:ext>
            </a:extLst>
          </p:cNvPr>
          <p:cNvSpPr>
            <a:spLocks noGrp="1"/>
          </p:cNvSpPr>
          <p:nvPr>
            <p:ph type="title"/>
          </p:nvPr>
        </p:nvSpPr>
        <p:spPr/>
        <p:txBody>
          <a:bodyPr/>
          <a:lstStyle/>
          <a:p>
            <a:r>
              <a:rPr lang="de-DE" dirty="0"/>
              <a:t>Mehr Erkältungen, Verletzungen und Infekte</a:t>
            </a:r>
          </a:p>
        </p:txBody>
      </p:sp>
      <p:sp>
        <p:nvSpPr>
          <p:cNvPr id="3" name="Foliennummernplatzhalter 2">
            <a:extLst>
              <a:ext uri="{FF2B5EF4-FFF2-40B4-BE49-F238E27FC236}">
                <a16:creationId xmlns:a16="http://schemas.microsoft.com/office/drawing/2014/main" id="{2433CBB8-E6C4-51DE-AAD5-31E6DB3781A9}"/>
              </a:ext>
            </a:extLst>
          </p:cNvPr>
          <p:cNvSpPr>
            <a:spLocks noGrp="1"/>
          </p:cNvSpPr>
          <p:nvPr>
            <p:ph type="sldNum" sz="quarter" idx="10"/>
          </p:nvPr>
        </p:nvSpPr>
        <p:spPr/>
        <p:txBody>
          <a:bodyPr/>
          <a:lstStyle/>
          <a:p>
            <a:fld id="{39262AA4-F8FA-6D4C-B1A9-883F887CCF48}" type="slidenum">
              <a:rPr lang="de-DE" smtClean="0"/>
              <a:pPr/>
              <a:t>17</a:t>
            </a:fld>
            <a:endParaRPr lang="de-DE"/>
          </a:p>
        </p:txBody>
      </p:sp>
      <p:sp>
        <p:nvSpPr>
          <p:cNvPr id="7" name="Textplatzhalter 2">
            <a:extLst>
              <a:ext uri="{FF2B5EF4-FFF2-40B4-BE49-F238E27FC236}">
                <a16:creationId xmlns:a16="http://schemas.microsoft.com/office/drawing/2014/main" id="{45C0607A-4047-125D-099E-EA63899CCC81}"/>
              </a:ext>
            </a:extLst>
          </p:cNvPr>
          <p:cNvSpPr txBox="1">
            <a:spLocks/>
          </p:cNvSpPr>
          <p:nvPr/>
        </p:nvSpPr>
        <p:spPr>
          <a:xfrm>
            <a:off x="5984516" y="1379243"/>
            <a:ext cx="2752868" cy="281334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indent="0"/>
            <a:r>
              <a:rPr lang="de-DE" dirty="0"/>
              <a:t>Auch bei den unter 30-jährigen Beschäftigten liegen Atemwegserkrankungen an der Spitze der Fehlzeiten. Junge Beschäftigte haben hier überdurchschnittliche viele Fehltage.</a:t>
            </a:r>
          </a:p>
          <a:p>
            <a:pPr marL="0" indent="0"/>
            <a:r>
              <a:rPr lang="de-DE" dirty="0"/>
              <a:t>An zweiter Stelle stehen psychische Erkrankungen, die bei jungen Beschäftigten zwar zu unterdurchschnittlich vielen Fehltagen führen, aber insgesamt eine hohe Bedeutung im Krankenstand der Jüngeren haben.</a:t>
            </a:r>
          </a:p>
          <a:p>
            <a:pPr marL="0" indent="0"/>
            <a:endParaRPr lang="de-DE" dirty="0"/>
          </a:p>
        </p:txBody>
      </p:sp>
      <p:pic>
        <p:nvPicPr>
          <p:cNvPr id="5" name="Bild 14" descr="IGES_RGB.png">
            <a:extLst>
              <a:ext uri="{FF2B5EF4-FFF2-40B4-BE49-F238E27FC236}">
                <a16:creationId xmlns:a16="http://schemas.microsoft.com/office/drawing/2014/main" id="{C69B6B1E-D6BA-492A-C614-275E34114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34" name="Textfeld 33">
            <a:extLst>
              <a:ext uri="{FF2B5EF4-FFF2-40B4-BE49-F238E27FC236}">
                <a16:creationId xmlns:a16="http://schemas.microsoft.com/office/drawing/2014/main" id="{1524AFF7-6793-FB77-278A-A2605CA18E17}"/>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6" name="Textfeld 5">
            <a:extLst>
              <a:ext uri="{FF2B5EF4-FFF2-40B4-BE49-F238E27FC236}">
                <a16:creationId xmlns:a16="http://schemas.microsoft.com/office/drawing/2014/main" id="{66FDBF32-5021-0CC3-30F0-1EB9754B8FAE}"/>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A7C64F03-B8CF-6FA9-F3F0-877833C12CEE}"/>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0" name="Grafik 9" descr="Ein Bild, das Screenshot, Reihe, Grafiken, Electric Blue (Farbe) enthält.&#10;&#10;Automatisch generierte Beschreibung">
            <a:extLst>
              <a:ext uri="{FF2B5EF4-FFF2-40B4-BE49-F238E27FC236}">
                <a16:creationId xmlns:a16="http://schemas.microsoft.com/office/drawing/2014/main" id="{AC796872-3CF7-012F-64A8-40753E9CAD5F}"/>
              </a:ext>
            </a:extLst>
          </p:cNvPr>
          <p:cNvPicPr>
            <a:picLocks noChangeAspect="1"/>
          </p:cNvPicPr>
          <p:nvPr/>
        </p:nvPicPr>
        <p:blipFill>
          <a:blip r:embed="rId3"/>
          <a:stretch>
            <a:fillRect/>
          </a:stretch>
        </p:blipFill>
        <p:spPr>
          <a:xfrm>
            <a:off x="213409" y="16731"/>
            <a:ext cx="254287" cy="341946"/>
          </a:xfrm>
          <a:prstGeom prst="rect">
            <a:avLst/>
          </a:prstGeom>
        </p:spPr>
      </p:pic>
      <p:graphicFrame>
        <p:nvGraphicFramePr>
          <p:cNvPr id="14" name="Diagramm 13">
            <a:extLst>
              <a:ext uri="{FF2B5EF4-FFF2-40B4-BE49-F238E27FC236}">
                <a16:creationId xmlns:a16="http://schemas.microsoft.com/office/drawing/2014/main" id="{6308B9FB-5EF1-480A-8186-84E9671BF1BB}"/>
              </a:ext>
            </a:extLst>
          </p:cNvPr>
          <p:cNvGraphicFramePr>
            <a:graphicFrameLocks/>
          </p:cNvGraphicFramePr>
          <p:nvPr>
            <p:extLst>
              <p:ext uri="{D42A27DB-BD31-4B8C-83A1-F6EECF244321}">
                <p14:modId xmlns:p14="http://schemas.microsoft.com/office/powerpoint/2010/main" val="193113356"/>
              </p:ext>
            </p:extLst>
          </p:nvPr>
        </p:nvGraphicFramePr>
        <p:xfrm>
          <a:off x="628651" y="1404174"/>
          <a:ext cx="4788997" cy="33245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615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2D1A-C550-2C12-6B8D-C4518CB9DDE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C917C6BD-5075-D999-91B2-792E380F4F9F}"/>
              </a:ext>
            </a:extLst>
          </p:cNvPr>
          <p:cNvSpPr>
            <a:spLocks noGrp="1"/>
          </p:cNvSpPr>
          <p:nvPr>
            <p:ph type="body" sz="quarter" idx="19"/>
          </p:nvPr>
        </p:nvSpPr>
        <p:spPr>
          <a:xfrm>
            <a:off x="2533871" y="1455738"/>
            <a:ext cx="4076257" cy="1495975"/>
          </a:xfrm>
        </p:spPr>
        <p:txBody>
          <a:bodyPr>
            <a:normAutofit lnSpcReduction="10000"/>
          </a:bodyPr>
          <a:lstStyle/>
          <a:p>
            <a:endParaRPr lang="de-DE"/>
          </a:p>
          <a:p>
            <a:r>
              <a:rPr lang="de-DE"/>
              <a:t>Umgang mit Gesundheit</a:t>
            </a:r>
          </a:p>
        </p:txBody>
      </p:sp>
      <p:sp>
        <p:nvSpPr>
          <p:cNvPr id="5" name="Textplatzhalter 4">
            <a:extLst>
              <a:ext uri="{FF2B5EF4-FFF2-40B4-BE49-F238E27FC236}">
                <a16:creationId xmlns:a16="http://schemas.microsoft.com/office/drawing/2014/main" id="{282D5650-EFF5-5440-B31A-513223B2CC0E}"/>
              </a:ext>
            </a:extLst>
          </p:cNvPr>
          <p:cNvSpPr>
            <a:spLocks noGrp="1"/>
          </p:cNvSpPr>
          <p:nvPr>
            <p:ph type="body" sz="quarter" idx="18"/>
          </p:nvPr>
        </p:nvSpPr>
        <p:spPr/>
        <p:txBody>
          <a:bodyPr/>
          <a:lstStyle/>
          <a:p>
            <a:r>
              <a:rPr lang="de-DE"/>
              <a:t>Nachwirkungen der </a:t>
            </a:r>
            <a:br>
              <a:rPr lang="de-DE"/>
            </a:br>
            <a:r>
              <a:rPr lang="de-DE"/>
              <a:t>Pandemie</a:t>
            </a:r>
          </a:p>
        </p:txBody>
      </p:sp>
      <p:sp>
        <p:nvSpPr>
          <p:cNvPr id="4" name="Foliennummernplatzhalter 3">
            <a:extLst>
              <a:ext uri="{FF2B5EF4-FFF2-40B4-BE49-F238E27FC236}">
                <a16:creationId xmlns:a16="http://schemas.microsoft.com/office/drawing/2014/main" id="{E1CED92B-864B-94BA-42B7-EFE7B9DBCFB9}"/>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18</a:t>
            </a:fld>
            <a:endParaRPr lang="de-DE"/>
          </a:p>
        </p:txBody>
      </p:sp>
    </p:spTree>
    <p:extLst>
      <p:ext uri="{BB962C8B-B14F-4D97-AF65-F5344CB8AC3E}">
        <p14:creationId xmlns:p14="http://schemas.microsoft.com/office/powerpoint/2010/main" val="320112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0EA7-1812-4A91-87E9-EECD3C4A4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22524-B270-796E-7DA4-E623C23CA0EE}"/>
              </a:ext>
            </a:extLst>
          </p:cNvPr>
          <p:cNvSpPr>
            <a:spLocks noGrp="1"/>
          </p:cNvSpPr>
          <p:nvPr>
            <p:ph type="title"/>
          </p:nvPr>
        </p:nvSpPr>
        <p:spPr/>
        <p:txBody>
          <a:bodyPr/>
          <a:lstStyle/>
          <a:p>
            <a:r>
              <a:rPr lang="de-DE"/>
              <a:t>GEN Z IST Vorsichtiger im Umgang mit Infekten</a:t>
            </a:r>
          </a:p>
        </p:txBody>
      </p:sp>
      <p:sp>
        <p:nvSpPr>
          <p:cNvPr id="3" name="Textplatzhalter 2">
            <a:extLst>
              <a:ext uri="{FF2B5EF4-FFF2-40B4-BE49-F238E27FC236}">
                <a16:creationId xmlns:a16="http://schemas.microsoft.com/office/drawing/2014/main" id="{A049CE5A-7563-3D31-9411-9CF639AB34CB}"/>
              </a:ext>
            </a:extLst>
          </p:cNvPr>
          <p:cNvSpPr>
            <a:spLocks noGrp="1"/>
          </p:cNvSpPr>
          <p:nvPr>
            <p:ph type="body" sz="quarter" idx="15"/>
          </p:nvPr>
        </p:nvSpPr>
        <p:spPr>
          <a:xfrm>
            <a:off x="628650" y="1613578"/>
            <a:ext cx="3035825" cy="2599647"/>
          </a:xfrm>
        </p:spPr>
        <p:txBody>
          <a:bodyPr/>
          <a:lstStyle/>
          <a:p>
            <a:r>
              <a:rPr lang="de-DE" dirty="0"/>
              <a:t>Die Corona-Zeit hat auch die Gen Z geprägt. Beschäftigte unter 30 Jahren geben häufiger als der Durchschnitt und als ältere Beschäftigte an, seit der Pandemie generell vorsichtiger im Umgang mit Infekten zu sein (56 Prozent). </a:t>
            </a:r>
          </a:p>
          <a:p>
            <a:endParaRPr lang="de-DE" dirty="0"/>
          </a:p>
          <a:p>
            <a:r>
              <a:rPr lang="de-DE" dirty="0"/>
              <a:t>Sie geben daneben zu einem Viertel an, sich bei Erkältungssymptomen eher krankschreiben zu lassen (26 Prozent). Bei den Beschäftigten ab 50 sind es mit 16 Prozent deutlich weniger.</a:t>
            </a:r>
          </a:p>
        </p:txBody>
      </p:sp>
      <p:sp>
        <p:nvSpPr>
          <p:cNvPr id="4" name="Foliennummernplatzhalter 3">
            <a:extLst>
              <a:ext uri="{FF2B5EF4-FFF2-40B4-BE49-F238E27FC236}">
                <a16:creationId xmlns:a16="http://schemas.microsoft.com/office/drawing/2014/main" id="{6BB253D4-2DA7-3A54-E292-906F93A819BE}"/>
              </a:ext>
            </a:extLst>
          </p:cNvPr>
          <p:cNvSpPr>
            <a:spLocks noGrp="1"/>
          </p:cNvSpPr>
          <p:nvPr>
            <p:ph type="sldNum" sz="quarter" idx="10"/>
          </p:nvPr>
        </p:nvSpPr>
        <p:spPr/>
        <p:txBody>
          <a:bodyPr/>
          <a:lstStyle/>
          <a:p>
            <a:fld id="{39262AA4-F8FA-6D4C-B1A9-883F887CCF48}" type="slidenum">
              <a:rPr lang="de-DE" smtClean="0"/>
              <a:pPr/>
              <a:t>19</a:t>
            </a:fld>
            <a:endParaRPr lang="de-DE"/>
          </a:p>
        </p:txBody>
      </p:sp>
      <p:pic>
        <p:nvPicPr>
          <p:cNvPr id="5" name="Bild 14" descr="IGES_RGB.png">
            <a:extLst>
              <a:ext uri="{FF2B5EF4-FFF2-40B4-BE49-F238E27FC236}">
                <a16:creationId xmlns:a16="http://schemas.microsoft.com/office/drawing/2014/main" id="{072071E6-4A8F-ED47-1A81-C7795F4EBD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0" name="Textfeld 9">
            <a:extLst>
              <a:ext uri="{FF2B5EF4-FFF2-40B4-BE49-F238E27FC236}">
                <a16:creationId xmlns:a16="http://schemas.microsoft.com/office/drawing/2014/main" id="{C4B3BDBF-5488-B0E6-18A2-616AACAC50DF}"/>
              </a:ext>
            </a:extLst>
          </p:cNvPr>
          <p:cNvSpPr txBox="1"/>
          <p:nvPr/>
        </p:nvSpPr>
        <p:spPr>
          <a:xfrm>
            <a:off x="1306515" y="4854514"/>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r>
              <a:rPr lang="de-DE" sz="1000" dirty="0">
                <a:solidFill>
                  <a:schemeClr val="bg1">
                    <a:lumMod val="50000"/>
                  </a:schemeClr>
                </a:solidFill>
              </a:rPr>
              <a:t>Quelle: Beschäftigtenbefragung in Bayern, Gesamt N = 1.007; 18-29 Jahre N = 121	 </a:t>
            </a:r>
          </a:p>
        </p:txBody>
      </p:sp>
      <p:sp>
        <p:nvSpPr>
          <p:cNvPr id="6" name="Textfeld 5">
            <a:extLst>
              <a:ext uri="{FF2B5EF4-FFF2-40B4-BE49-F238E27FC236}">
                <a16:creationId xmlns:a16="http://schemas.microsoft.com/office/drawing/2014/main" id="{D671A052-BE29-D282-E0AA-FB26A4B16509}"/>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4" name="Textfeld 13">
            <a:extLst>
              <a:ext uri="{FF2B5EF4-FFF2-40B4-BE49-F238E27FC236}">
                <a16:creationId xmlns:a16="http://schemas.microsoft.com/office/drawing/2014/main" id="{048709CA-DD9C-8497-5BAE-59C2C253FAF0}"/>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5" name="Grafik 14" descr="Ein Bild, das Screenshot, Reihe, Grafiken, Electric Blue (Farbe) enthält.&#10;&#10;Automatisch generierte Beschreibung">
            <a:extLst>
              <a:ext uri="{FF2B5EF4-FFF2-40B4-BE49-F238E27FC236}">
                <a16:creationId xmlns:a16="http://schemas.microsoft.com/office/drawing/2014/main" id="{99D32473-E4DF-3958-E349-E2B7FAC2AC11}"/>
              </a:ext>
            </a:extLst>
          </p:cNvPr>
          <p:cNvPicPr>
            <a:picLocks noChangeAspect="1"/>
          </p:cNvPicPr>
          <p:nvPr/>
        </p:nvPicPr>
        <p:blipFill>
          <a:blip r:embed="rId3"/>
          <a:stretch>
            <a:fillRect/>
          </a:stretch>
        </p:blipFill>
        <p:spPr>
          <a:xfrm>
            <a:off x="213409" y="16731"/>
            <a:ext cx="254287" cy="341946"/>
          </a:xfrm>
          <a:prstGeom prst="rect">
            <a:avLst/>
          </a:prstGeom>
        </p:spPr>
      </p:pic>
      <p:graphicFrame>
        <p:nvGraphicFramePr>
          <p:cNvPr id="16" name="Diagramm 15">
            <a:extLst>
              <a:ext uri="{FF2B5EF4-FFF2-40B4-BE49-F238E27FC236}">
                <a16:creationId xmlns:a16="http://schemas.microsoft.com/office/drawing/2014/main" id="{52BA76CF-B1FC-4296-8B8B-C69EE89197B0}"/>
              </a:ext>
            </a:extLst>
          </p:cNvPr>
          <p:cNvGraphicFramePr>
            <a:graphicFrameLocks/>
          </p:cNvGraphicFramePr>
          <p:nvPr>
            <p:extLst>
              <p:ext uri="{D42A27DB-BD31-4B8C-83A1-F6EECF244321}">
                <p14:modId xmlns:p14="http://schemas.microsoft.com/office/powerpoint/2010/main" val="174916883"/>
              </p:ext>
            </p:extLst>
          </p:nvPr>
        </p:nvGraphicFramePr>
        <p:xfrm>
          <a:off x="4068471" y="1478371"/>
          <a:ext cx="4446879" cy="2921749"/>
        </p:xfrm>
        <a:graphic>
          <a:graphicData uri="http://schemas.openxmlformats.org/drawingml/2006/chart">
            <c:chart xmlns:c="http://schemas.openxmlformats.org/drawingml/2006/chart" xmlns:r="http://schemas.openxmlformats.org/officeDocument/2006/relationships" r:id="rId4"/>
          </a:graphicData>
        </a:graphic>
      </p:graphicFrame>
      <p:sp>
        <p:nvSpPr>
          <p:cNvPr id="9" name="Rechteck 8">
            <a:extLst>
              <a:ext uri="{FF2B5EF4-FFF2-40B4-BE49-F238E27FC236}">
                <a16:creationId xmlns:a16="http://schemas.microsoft.com/office/drawing/2014/main" id="{F2F8F69C-4DBC-9F2E-5465-6727CDA555F7}"/>
              </a:ext>
            </a:extLst>
          </p:cNvPr>
          <p:cNvSpPr/>
          <p:nvPr/>
        </p:nvSpPr>
        <p:spPr>
          <a:xfrm>
            <a:off x="4824982" y="1789601"/>
            <a:ext cx="713117" cy="1898162"/>
          </a:xfrm>
          <a:prstGeom prst="rect">
            <a:avLst/>
          </a:prstGeom>
          <a:noFill/>
          <a:ln w="28575">
            <a:solidFill>
              <a:schemeClr val="bg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020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5DED-1237-CDF2-C6E4-ECAAA8369EB5}"/>
            </a:ext>
          </a:extLst>
        </p:cNvPr>
        <p:cNvGrpSpPr/>
        <p:nvPr/>
      </p:nvGrpSpPr>
      <p:grpSpPr>
        <a:xfrm>
          <a:off x="0" y="0"/>
          <a:ext cx="0" cy="0"/>
          <a:chOff x="0" y="0"/>
          <a:chExt cx="0" cy="0"/>
        </a:xfrm>
      </p:grpSpPr>
      <p:graphicFrame>
        <p:nvGraphicFramePr>
          <p:cNvPr id="13" name="Diagramm 12">
            <a:extLst>
              <a:ext uri="{FF2B5EF4-FFF2-40B4-BE49-F238E27FC236}">
                <a16:creationId xmlns:a16="http://schemas.microsoft.com/office/drawing/2014/main" id="{03524298-57AD-430B-8D6B-8F3A6A1E463C}"/>
              </a:ext>
            </a:extLst>
          </p:cNvPr>
          <p:cNvGraphicFramePr>
            <a:graphicFrameLocks/>
          </p:cNvGraphicFramePr>
          <p:nvPr>
            <p:extLst>
              <p:ext uri="{D42A27DB-BD31-4B8C-83A1-F6EECF244321}">
                <p14:modId xmlns:p14="http://schemas.microsoft.com/office/powerpoint/2010/main" val="2606515689"/>
              </p:ext>
            </p:extLst>
          </p:nvPr>
        </p:nvGraphicFramePr>
        <p:xfrm>
          <a:off x="306920" y="1235548"/>
          <a:ext cx="4162425" cy="32289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9CB99496-5B06-66F9-40FF-338D2A99D033}"/>
              </a:ext>
            </a:extLst>
          </p:cNvPr>
          <p:cNvSpPr>
            <a:spLocks noGrp="1"/>
          </p:cNvSpPr>
          <p:nvPr>
            <p:ph type="title"/>
          </p:nvPr>
        </p:nvSpPr>
        <p:spPr/>
        <p:txBody>
          <a:bodyPr/>
          <a:lstStyle/>
          <a:p>
            <a:r>
              <a:rPr lang="de-DE" dirty="0"/>
              <a:t>1,4 Millionen Erwerbstätige sind unter 30</a:t>
            </a:r>
          </a:p>
        </p:txBody>
      </p:sp>
      <p:sp>
        <p:nvSpPr>
          <p:cNvPr id="4" name="Foliennummernplatzhalter 3">
            <a:extLst>
              <a:ext uri="{FF2B5EF4-FFF2-40B4-BE49-F238E27FC236}">
                <a16:creationId xmlns:a16="http://schemas.microsoft.com/office/drawing/2014/main" id="{2FFEC00D-BF82-01C5-C832-217D3797AB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platzhalter 5">
            <a:extLst>
              <a:ext uri="{FF2B5EF4-FFF2-40B4-BE49-F238E27FC236}">
                <a16:creationId xmlns:a16="http://schemas.microsoft.com/office/drawing/2014/main" id="{70878D06-AE3C-B549-FEDD-42F10DC574E8}"/>
              </a:ext>
            </a:extLst>
          </p:cNvPr>
          <p:cNvSpPr>
            <a:spLocks noGrp="1"/>
          </p:cNvSpPr>
          <p:nvPr>
            <p:ph type="body" sz="quarter" idx="15"/>
          </p:nvPr>
        </p:nvSpPr>
        <p:spPr>
          <a:xfrm>
            <a:off x="4253652" y="1464810"/>
            <a:ext cx="4453026" cy="2599647"/>
          </a:xfrm>
        </p:spPr>
        <p:txBody>
          <a:bodyPr/>
          <a:lstStyle/>
          <a:p>
            <a:r>
              <a:rPr lang="de-DE" sz="1600" dirty="0"/>
              <a:t>Von den 7,2 Millionen Erwerbstätigen in Bayern sind 1,4 Millionen unter 30 Jahre alt. Das entspricht einem Anteil von 20 Prozent. Man spricht dabei auch von der </a:t>
            </a:r>
            <a:r>
              <a:rPr lang="de-DE" sz="1600" b="1" dirty="0"/>
              <a:t>Generation Z </a:t>
            </a:r>
            <a:r>
              <a:rPr lang="de-DE" sz="1600" dirty="0"/>
              <a:t>(geb. zwischen 1995 und 2010).</a:t>
            </a:r>
          </a:p>
          <a:p>
            <a:endParaRPr lang="de-DE" sz="1600" dirty="0"/>
          </a:p>
          <a:p>
            <a:r>
              <a:rPr lang="de-DE" sz="1600" dirty="0"/>
              <a:t>Unternehmen stehen zunehmend im Wettbewerb um die Gewinnung und Bindung junger Erwerbstätiger –Wünsche und Erwartungen junger Erwerbstätiger an die Arbeitswelt sind daher in Unternehmen aktuell ein wichtiges Thema.</a:t>
            </a:r>
          </a:p>
          <a:p>
            <a:endParaRPr lang="de-DE" sz="1600" dirty="0"/>
          </a:p>
          <a:p>
            <a:r>
              <a:rPr lang="de-DE" sz="1600" dirty="0"/>
              <a:t>Der DAK-Gesundheitsreport fokussiert vor diesem Hintergrund diese Beschäftigtengruppe.</a:t>
            </a:r>
          </a:p>
        </p:txBody>
      </p:sp>
      <p:sp>
        <p:nvSpPr>
          <p:cNvPr id="5" name="Textfeld 4">
            <a:extLst>
              <a:ext uri="{FF2B5EF4-FFF2-40B4-BE49-F238E27FC236}">
                <a16:creationId xmlns:a16="http://schemas.microsoft.com/office/drawing/2014/main" id="{A695F6D8-0225-9A81-C7D8-F2FC553BE659}"/>
              </a:ext>
            </a:extLst>
          </p:cNvPr>
          <p:cNvSpPr txBox="1"/>
          <p:nvPr/>
        </p:nvSpPr>
        <p:spPr>
          <a:xfrm>
            <a:off x="1306410" y="4864590"/>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7F7F7F"/>
                </a:solidFill>
                <a:effectLst/>
                <a:uLnTx/>
                <a:uFillTx/>
                <a:latin typeface="Arial Narrow"/>
                <a:ea typeface="+mn-ea"/>
                <a:cs typeface="+mn-cs"/>
              </a:rPr>
              <a:t>© Statistisches Bundesamt (Destatis), 2025 | Stand: 29.07.2025</a:t>
            </a:r>
          </a:p>
        </p:txBody>
      </p:sp>
      <p:sp>
        <p:nvSpPr>
          <p:cNvPr id="8" name="Textfeld 1">
            <a:extLst>
              <a:ext uri="{FF2B5EF4-FFF2-40B4-BE49-F238E27FC236}">
                <a16:creationId xmlns:a16="http://schemas.microsoft.com/office/drawing/2014/main" id="{32950D03-E0FF-A15D-92B9-5A7F623358FE}"/>
              </a:ext>
            </a:extLst>
          </p:cNvPr>
          <p:cNvSpPr txBox="1"/>
          <p:nvPr/>
        </p:nvSpPr>
        <p:spPr>
          <a:xfrm>
            <a:off x="1926421" y="2609707"/>
            <a:ext cx="1029460" cy="607387"/>
          </a:xfrm>
          <a:prstGeom prst="rect">
            <a:avLst/>
          </a:prstGeom>
          <a:noFill/>
          <a:ln w="12700" cap="flat">
            <a:noFill/>
            <a:miter lim="400000"/>
          </a:ln>
          <a:effectLst/>
          <a:extLst>
            <a:ext uri="{C572A759-6A51-4108-AA02-DFA0A04FC94B}">
              <ma14:wrappingTextBoxFlag xmlns="" xmlns:c="http://schemas.openxmlformats.org/drawingml/2006/chart" xmlns:cdr="http://schemas.openxmlformats.org/drawingml/2006/chartDrawing" xmlns:ma14="http://schemas.microsoft.com/office/mac/drawingml/2011/main" xmlns:lc="http://schemas.openxmlformats.org/drawingml/2006/lockedCanvas" val="1"/>
            </a:ext>
          </a:extLst>
        </p:spPr>
        <p:txBody>
          <a:bodyPr wrap="square" lIns="45719" tIns="45719" rIns="45719" bIns="45719" numCol="1"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dirty="0">
                <a:solidFill>
                  <a:srgbClr val="000000"/>
                </a:solidFill>
                <a:latin typeface="Arial Narrow"/>
              </a:rPr>
              <a:t>7,2</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 Mio. Beschäftigte</a:t>
            </a:r>
          </a:p>
        </p:txBody>
      </p:sp>
      <p:sp>
        <p:nvSpPr>
          <p:cNvPr id="7" name="Textfeld 6">
            <a:extLst>
              <a:ext uri="{FF2B5EF4-FFF2-40B4-BE49-F238E27FC236}">
                <a16:creationId xmlns:a16="http://schemas.microsoft.com/office/drawing/2014/main" id="{A3FD0439-1306-07F7-9D3C-86D6FFF5A39F}"/>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861C620F-60A0-8867-0AEA-7ACDCFDD4392}"/>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4" name="Grafik 13" descr="Ein Bild, das Screenshot, Reihe, Grafiken, Electric Blue (Farbe) enthält.&#10;&#10;Automatisch generierte Beschreibung">
            <a:extLst>
              <a:ext uri="{FF2B5EF4-FFF2-40B4-BE49-F238E27FC236}">
                <a16:creationId xmlns:a16="http://schemas.microsoft.com/office/drawing/2014/main" id="{07231618-B5E4-8171-089A-B8DC71B1EFAA}"/>
              </a:ext>
            </a:extLst>
          </p:cNvPr>
          <p:cNvPicPr>
            <a:picLocks noChangeAspect="1"/>
          </p:cNvPicPr>
          <p:nvPr/>
        </p:nvPicPr>
        <p:blipFill>
          <a:blip r:embed="rId4"/>
          <a:stretch>
            <a:fillRect/>
          </a:stretch>
        </p:blipFill>
        <p:spPr>
          <a:xfrm>
            <a:off x="213409" y="16731"/>
            <a:ext cx="254287" cy="341946"/>
          </a:xfrm>
          <a:prstGeom prst="rect">
            <a:avLst/>
          </a:prstGeom>
        </p:spPr>
      </p:pic>
    </p:spTree>
    <p:extLst>
      <p:ext uri="{BB962C8B-B14F-4D97-AF65-F5344CB8AC3E}">
        <p14:creationId xmlns:p14="http://schemas.microsoft.com/office/powerpoint/2010/main" val="355723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B2DD-F5B1-F39E-4EA8-56233C2EC71E}"/>
            </a:ext>
          </a:extLst>
        </p:cNvPr>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FD94312-04E8-204E-5A70-365B6D42EE6B}"/>
              </a:ext>
            </a:extLst>
          </p:cNvPr>
          <p:cNvGraphicFramePr>
            <a:graphicFrameLocks/>
          </p:cNvGraphicFramePr>
          <p:nvPr>
            <p:extLst>
              <p:ext uri="{D42A27DB-BD31-4B8C-83A1-F6EECF244321}">
                <p14:modId xmlns:p14="http://schemas.microsoft.com/office/powerpoint/2010/main" val="3236347433"/>
              </p:ext>
            </p:extLst>
          </p:nvPr>
        </p:nvGraphicFramePr>
        <p:xfrm>
          <a:off x="576264" y="1455738"/>
          <a:ext cx="4766136" cy="33062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ACAEBAE5-C7AC-F700-EF3D-7DB4D9F1D69D}"/>
              </a:ext>
            </a:extLst>
          </p:cNvPr>
          <p:cNvSpPr>
            <a:spLocks noGrp="1"/>
          </p:cNvSpPr>
          <p:nvPr>
            <p:ph type="title"/>
          </p:nvPr>
        </p:nvSpPr>
        <p:spPr>
          <a:xfrm>
            <a:off x="628649" y="274638"/>
            <a:ext cx="8224405" cy="993775"/>
          </a:xfrm>
        </p:spPr>
        <p:txBody>
          <a:bodyPr/>
          <a:lstStyle/>
          <a:p>
            <a:r>
              <a:rPr lang="de-DE" dirty="0"/>
              <a:t>Gen Z: Krankmelden, um Schlimmeres zu Verhindern</a:t>
            </a:r>
          </a:p>
        </p:txBody>
      </p:sp>
      <p:sp>
        <p:nvSpPr>
          <p:cNvPr id="3" name="Textplatzhalter 2">
            <a:extLst>
              <a:ext uri="{FF2B5EF4-FFF2-40B4-BE49-F238E27FC236}">
                <a16:creationId xmlns:a16="http://schemas.microsoft.com/office/drawing/2014/main" id="{BA2F0AC0-5B6C-7055-4326-CD8272C9E29F}"/>
              </a:ext>
            </a:extLst>
          </p:cNvPr>
          <p:cNvSpPr>
            <a:spLocks noGrp="1"/>
          </p:cNvSpPr>
          <p:nvPr>
            <p:ph type="body" sz="quarter" idx="15"/>
          </p:nvPr>
        </p:nvSpPr>
        <p:spPr>
          <a:xfrm>
            <a:off x="5446295" y="1613578"/>
            <a:ext cx="3069053" cy="2599647"/>
          </a:xfrm>
        </p:spPr>
        <p:txBody>
          <a:bodyPr/>
          <a:lstStyle/>
          <a:p>
            <a:r>
              <a:rPr kumimoji="0" lang="de-DE" sz="1400" b="0" i="0" u="none" strike="noStrike" kern="1200" cap="none" spc="0" normalizeH="0" baseline="0" noProof="0" dirty="0">
                <a:ln>
                  <a:noFill/>
                </a:ln>
                <a:solidFill>
                  <a:srgbClr val="000000"/>
                </a:solidFill>
                <a:effectLst/>
                <a:uLnTx/>
                <a:uFillTx/>
                <a:latin typeface="Arial Narrow"/>
                <a:ea typeface="+mn-ea"/>
              </a:rPr>
              <a:t>Die Gen Z hat verinnerlicht, dass man sich krank meldet, damit sich eine Erkrankung nicht weiter verschlimmert. </a:t>
            </a:r>
            <a:r>
              <a:rPr lang="de-DE" dirty="0"/>
              <a:t>Im Vergleich zur Generation Y im Jahr 2015 gewinnt diese Aussage bei der Gen Z an Bedeutung und steigt von 75 Prozent um 8 Prozentpunkte auf 83 Prozent. </a:t>
            </a:r>
          </a:p>
          <a:p>
            <a:endParaRPr lang="de-DE" dirty="0"/>
          </a:p>
          <a:p>
            <a:r>
              <a:rPr lang="de-DE" dirty="0"/>
              <a:t>Weniger relevant als bei der vorigen Generation ist als Begründung für eine Krankmeldung, dass die Arbeit mit der Erkrankung nicht hätte gemacht werden können (minus 7 Prozentpunkte). </a:t>
            </a:r>
          </a:p>
        </p:txBody>
      </p:sp>
      <p:sp>
        <p:nvSpPr>
          <p:cNvPr id="4" name="Foliennummernplatzhalter 3">
            <a:extLst>
              <a:ext uri="{FF2B5EF4-FFF2-40B4-BE49-F238E27FC236}">
                <a16:creationId xmlns:a16="http://schemas.microsoft.com/office/drawing/2014/main" id="{051CA1F4-E72E-A552-B634-2A2D27ABE024}"/>
              </a:ext>
            </a:extLst>
          </p:cNvPr>
          <p:cNvSpPr>
            <a:spLocks noGrp="1"/>
          </p:cNvSpPr>
          <p:nvPr>
            <p:ph type="sldNum" sz="quarter" idx="10"/>
          </p:nvPr>
        </p:nvSpPr>
        <p:spPr/>
        <p:txBody>
          <a:bodyPr/>
          <a:lstStyle/>
          <a:p>
            <a:fld id="{39262AA4-F8FA-6D4C-B1A9-883F887CCF48}" type="slidenum">
              <a:rPr lang="de-DE" smtClean="0"/>
              <a:pPr/>
              <a:t>20</a:t>
            </a:fld>
            <a:endParaRPr lang="de-DE"/>
          </a:p>
        </p:txBody>
      </p:sp>
      <p:sp>
        <p:nvSpPr>
          <p:cNvPr id="6" name="Textfeld 5">
            <a:extLst>
              <a:ext uri="{FF2B5EF4-FFF2-40B4-BE49-F238E27FC236}">
                <a16:creationId xmlns:a16="http://schemas.microsoft.com/office/drawing/2014/main" id="{4D580D05-E038-D038-5B71-CEA67A18B012}"/>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(n=235-365) und 2024 (n=388-658) Beschäftigte, die sich in den letzten 12 Monaten krank meldeten</a:t>
            </a:r>
          </a:p>
        </p:txBody>
      </p:sp>
      <p:sp>
        <p:nvSpPr>
          <p:cNvPr id="5" name="Rechteck 4">
            <a:extLst>
              <a:ext uri="{FF2B5EF4-FFF2-40B4-BE49-F238E27FC236}">
                <a16:creationId xmlns:a16="http://schemas.microsoft.com/office/drawing/2014/main" id="{664FA8F4-EBB5-A9EC-5864-801A179D87BD}"/>
              </a:ext>
            </a:extLst>
          </p:cNvPr>
          <p:cNvSpPr/>
          <p:nvPr/>
        </p:nvSpPr>
        <p:spPr>
          <a:xfrm>
            <a:off x="628650" y="2030400"/>
            <a:ext cx="4591350" cy="782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Bild 14" descr="IGES_RGB.png">
            <a:extLst>
              <a:ext uri="{FF2B5EF4-FFF2-40B4-BE49-F238E27FC236}">
                <a16:creationId xmlns:a16="http://schemas.microsoft.com/office/drawing/2014/main" id="{3F874A8D-11DA-92F3-BD13-6C2AA86F56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98325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9EEF3-41D9-2DDF-F152-B2AEF12D92D6}"/>
              </a:ext>
            </a:extLst>
          </p:cNvPr>
          <p:cNvSpPr>
            <a:spLocks noGrp="1"/>
          </p:cNvSpPr>
          <p:nvPr>
            <p:ph type="title"/>
          </p:nvPr>
        </p:nvSpPr>
        <p:spPr>
          <a:xfrm>
            <a:off x="628650" y="274638"/>
            <a:ext cx="7753350" cy="993775"/>
          </a:xfrm>
        </p:spPr>
        <p:txBody>
          <a:bodyPr/>
          <a:lstStyle/>
          <a:p>
            <a:r>
              <a:rPr lang="de-DE"/>
              <a:t>Präsentismus verbreiteter als im Durchschnitt</a:t>
            </a:r>
          </a:p>
        </p:txBody>
      </p:sp>
      <p:sp>
        <p:nvSpPr>
          <p:cNvPr id="4" name="Foliennummernplatzhalter 3">
            <a:extLst>
              <a:ext uri="{FF2B5EF4-FFF2-40B4-BE49-F238E27FC236}">
                <a16:creationId xmlns:a16="http://schemas.microsoft.com/office/drawing/2014/main" id="{D53C60BE-ADEF-FBC2-0CFB-CCB76A0F35E0}"/>
              </a:ext>
            </a:extLst>
          </p:cNvPr>
          <p:cNvSpPr>
            <a:spLocks noGrp="1"/>
          </p:cNvSpPr>
          <p:nvPr>
            <p:ph type="sldNum" sz="quarter" idx="10"/>
          </p:nvPr>
        </p:nvSpPr>
        <p:spPr/>
        <p:txBody>
          <a:bodyPr/>
          <a:lstStyle/>
          <a:p>
            <a:fld id="{39262AA4-F8FA-6D4C-B1A9-883F887CCF48}" type="slidenum">
              <a:rPr lang="de-DE" smtClean="0"/>
              <a:pPr/>
              <a:t>21</a:t>
            </a:fld>
            <a:endParaRPr lang="de-DE"/>
          </a:p>
        </p:txBody>
      </p:sp>
      <p:sp>
        <p:nvSpPr>
          <p:cNvPr id="6" name="Textplatzhalter 5">
            <a:extLst>
              <a:ext uri="{FF2B5EF4-FFF2-40B4-BE49-F238E27FC236}">
                <a16:creationId xmlns:a16="http://schemas.microsoft.com/office/drawing/2014/main" id="{489DFAC5-3CAB-5CBB-E592-93BCF28069A9}"/>
              </a:ext>
            </a:extLst>
          </p:cNvPr>
          <p:cNvSpPr>
            <a:spLocks noGrp="1"/>
          </p:cNvSpPr>
          <p:nvPr>
            <p:ph type="body" sz="quarter" idx="15"/>
          </p:nvPr>
        </p:nvSpPr>
        <p:spPr>
          <a:xfrm>
            <a:off x="628649" y="1613578"/>
            <a:ext cx="3228331" cy="2599647"/>
          </a:xfrm>
        </p:spPr>
        <p:txBody>
          <a:bodyPr/>
          <a:lstStyle/>
          <a:p>
            <a:r>
              <a:rPr lang="de-DE" dirty="0"/>
              <a:t>Die unter 30-Jährigen betreiben etwas mehr Präsentismus als die Gesamtheit der befragten Beschäftigten. </a:t>
            </a:r>
          </a:p>
          <a:p>
            <a:endParaRPr lang="de-DE" dirty="0"/>
          </a:p>
          <a:p>
            <a:r>
              <a:rPr lang="de-DE" dirty="0"/>
              <a:t>77 Prozent der unter 30-Jährigen geben an, krank gearbeitet zu haben (gesamt: 68%). </a:t>
            </a:r>
            <a:br>
              <a:rPr lang="de-DE" dirty="0"/>
            </a:br>
            <a:br>
              <a:rPr lang="de-DE" dirty="0"/>
            </a:br>
            <a:endParaRPr lang="de-DE" dirty="0"/>
          </a:p>
        </p:txBody>
      </p:sp>
      <p:sp>
        <p:nvSpPr>
          <p:cNvPr id="12" name="Textfeld 11">
            <a:extLst>
              <a:ext uri="{FF2B5EF4-FFF2-40B4-BE49-F238E27FC236}">
                <a16:creationId xmlns:a16="http://schemas.microsoft.com/office/drawing/2014/main" id="{E5BBD96D-5F35-2283-A40B-F34C1F4A2717}"/>
              </a:ext>
            </a:extLst>
          </p:cNvPr>
          <p:cNvSpPr txBox="1"/>
          <p:nvPr/>
        </p:nvSpPr>
        <p:spPr>
          <a:xfrm>
            <a:off x="1306410" y="4860177"/>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r>
              <a:rPr lang="de-DE" sz="1000" dirty="0">
                <a:solidFill>
                  <a:schemeClr val="bg1">
                    <a:lumMod val="50000"/>
                  </a:schemeClr>
                </a:solidFill>
              </a:rPr>
              <a:t>Quelle: Beschäftigtenbefragung in Bayern, 2024 Gesamt N = 1.007, 18-29 Jahre N = 121</a:t>
            </a:r>
          </a:p>
        </p:txBody>
      </p:sp>
      <p:pic>
        <p:nvPicPr>
          <p:cNvPr id="3" name="Bild 14" descr="IGES_RGB.png">
            <a:extLst>
              <a:ext uri="{FF2B5EF4-FFF2-40B4-BE49-F238E27FC236}">
                <a16:creationId xmlns:a16="http://schemas.microsoft.com/office/drawing/2014/main" id="{A0CBA42B-C343-B7F6-5E95-9BBD83DB545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5" name="Textfeld 4">
            <a:extLst>
              <a:ext uri="{FF2B5EF4-FFF2-40B4-BE49-F238E27FC236}">
                <a16:creationId xmlns:a16="http://schemas.microsoft.com/office/drawing/2014/main" id="{6E646DE1-F0D8-F3F1-3DCB-B4082A874C63}"/>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3" name="Textfeld 12">
            <a:extLst>
              <a:ext uri="{FF2B5EF4-FFF2-40B4-BE49-F238E27FC236}">
                <a16:creationId xmlns:a16="http://schemas.microsoft.com/office/drawing/2014/main" id="{822D269A-EC32-80E5-F1A3-2E68D2B47A40}"/>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4" name="Grafik 13" descr="Ein Bild, das Screenshot, Reihe, Grafiken, Electric Blue (Farbe) enthält.&#10;&#10;Automatisch generierte Beschreibung">
            <a:extLst>
              <a:ext uri="{FF2B5EF4-FFF2-40B4-BE49-F238E27FC236}">
                <a16:creationId xmlns:a16="http://schemas.microsoft.com/office/drawing/2014/main" id="{365F81B5-5CBA-29AD-6300-7FEC1D6DEFF9}"/>
              </a:ext>
            </a:extLst>
          </p:cNvPr>
          <p:cNvPicPr>
            <a:picLocks noChangeAspect="1"/>
          </p:cNvPicPr>
          <p:nvPr/>
        </p:nvPicPr>
        <p:blipFill>
          <a:blip r:embed="rId3"/>
          <a:stretch>
            <a:fillRect/>
          </a:stretch>
        </p:blipFill>
        <p:spPr>
          <a:xfrm>
            <a:off x="213409" y="16731"/>
            <a:ext cx="254287" cy="341946"/>
          </a:xfrm>
          <a:prstGeom prst="rect">
            <a:avLst/>
          </a:prstGeom>
        </p:spPr>
      </p:pic>
      <p:graphicFrame>
        <p:nvGraphicFramePr>
          <p:cNvPr id="15" name="Diagramm 14">
            <a:extLst>
              <a:ext uri="{FF2B5EF4-FFF2-40B4-BE49-F238E27FC236}">
                <a16:creationId xmlns:a16="http://schemas.microsoft.com/office/drawing/2014/main" id="{07C8DCB8-93ED-445D-8605-F6A931603183}"/>
              </a:ext>
            </a:extLst>
          </p:cNvPr>
          <p:cNvGraphicFramePr>
            <a:graphicFrameLocks/>
          </p:cNvGraphicFramePr>
          <p:nvPr>
            <p:extLst>
              <p:ext uri="{D42A27DB-BD31-4B8C-83A1-F6EECF244321}">
                <p14:modId xmlns:p14="http://schemas.microsoft.com/office/powerpoint/2010/main" val="2062338014"/>
              </p:ext>
            </p:extLst>
          </p:nvPr>
        </p:nvGraphicFramePr>
        <p:xfrm>
          <a:off x="4060693" y="1479762"/>
          <a:ext cx="4321307" cy="27966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3596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1CAB-F382-78A6-BCC7-39469907C0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49310-8A31-00D1-22C3-332CA9C8A75C}"/>
              </a:ext>
            </a:extLst>
          </p:cNvPr>
          <p:cNvSpPr>
            <a:spLocks noGrp="1"/>
          </p:cNvSpPr>
          <p:nvPr>
            <p:ph type="title"/>
          </p:nvPr>
        </p:nvSpPr>
        <p:spPr/>
        <p:txBody>
          <a:bodyPr/>
          <a:lstStyle/>
          <a:p>
            <a:r>
              <a:rPr lang="de-DE"/>
              <a:t>Präsentismus: Rücksicht &amp; Angst vor Nachteilen</a:t>
            </a:r>
          </a:p>
        </p:txBody>
      </p:sp>
      <p:sp>
        <p:nvSpPr>
          <p:cNvPr id="4" name="Foliennummernplatzhalter 3">
            <a:extLst>
              <a:ext uri="{FF2B5EF4-FFF2-40B4-BE49-F238E27FC236}">
                <a16:creationId xmlns:a16="http://schemas.microsoft.com/office/drawing/2014/main" id="{F07A0A51-21BF-0311-BA5E-6E480DE536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10" name="Bild 14" descr="IGES_RGB.png">
            <a:extLst>
              <a:ext uri="{FF2B5EF4-FFF2-40B4-BE49-F238E27FC236}">
                <a16:creationId xmlns:a16="http://schemas.microsoft.com/office/drawing/2014/main" id="{4EBE29A6-55B2-D31D-8305-6664485E55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platzhalter 5">
            <a:extLst>
              <a:ext uri="{FF2B5EF4-FFF2-40B4-BE49-F238E27FC236}">
                <a16:creationId xmlns:a16="http://schemas.microsoft.com/office/drawing/2014/main" id="{262524DA-273B-2228-2016-C9DB5B5CD7F7}"/>
              </a:ext>
            </a:extLst>
          </p:cNvPr>
          <p:cNvSpPr>
            <a:spLocks noGrp="1"/>
          </p:cNvSpPr>
          <p:nvPr>
            <p:ph type="body" sz="quarter" idx="15"/>
          </p:nvPr>
        </p:nvSpPr>
        <p:spPr>
          <a:xfrm>
            <a:off x="5861713" y="1354668"/>
            <a:ext cx="2817066" cy="2599647"/>
          </a:xfrm>
        </p:spPr>
        <p:txBody>
          <a:bodyPr/>
          <a:lstStyle/>
          <a:p>
            <a:r>
              <a:rPr lang="de-DE" dirty="0"/>
              <a:t>Bei der Gen Z ist Rücksicht auf die anderen im Arbeitsteam – genau wie bei der Gen Y – der häufigste Grund für Präsentismus. Die unter 30-Jährigen wollen ihre Kolleginnen und Kollegen nicht „hängen lassen“. </a:t>
            </a:r>
          </a:p>
          <a:p>
            <a:endParaRPr lang="de-DE" dirty="0"/>
          </a:p>
          <a:p>
            <a:r>
              <a:rPr lang="de-DE" dirty="0"/>
              <a:t>Aber: In der Befragung 2024 geben 36 Prozent der jungen Beschäftigten an, dass sie krank gearbeitet haben, weil sie Nachteile bei zu häufiger Krankmeldung befürchten. Das sind mehr als in der Befragung 2015.</a:t>
            </a:r>
          </a:p>
        </p:txBody>
      </p:sp>
      <p:graphicFrame>
        <p:nvGraphicFramePr>
          <p:cNvPr id="3" name="Diagramm 2">
            <a:extLst>
              <a:ext uri="{FF2B5EF4-FFF2-40B4-BE49-F238E27FC236}">
                <a16:creationId xmlns:a16="http://schemas.microsoft.com/office/drawing/2014/main" id="{4F32665F-1AF5-DB52-6BA9-37780F84BFA2}"/>
              </a:ext>
            </a:extLst>
          </p:cNvPr>
          <p:cNvGraphicFramePr>
            <a:graphicFrameLocks/>
          </p:cNvGraphicFramePr>
          <p:nvPr>
            <p:extLst>
              <p:ext uri="{D42A27DB-BD31-4B8C-83A1-F6EECF244321}">
                <p14:modId xmlns:p14="http://schemas.microsoft.com/office/powerpoint/2010/main" val="1464436677"/>
              </p:ext>
            </p:extLst>
          </p:nvPr>
        </p:nvGraphicFramePr>
        <p:xfrm>
          <a:off x="628651" y="1455738"/>
          <a:ext cx="5088150" cy="335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D151CA3A-95F7-4EBC-DF2D-6B77BE72BDFC}"/>
              </a:ext>
            </a:extLst>
          </p:cNvPr>
          <p:cNvSpPr txBox="1"/>
          <p:nvPr/>
        </p:nvSpPr>
        <p:spPr>
          <a:xfrm>
            <a:off x="1382435" y="4828733"/>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(n=405-408) und 2024 (n=565-569) Beschäftigte mit Präsentismus</a:t>
            </a:r>
          </a:p>
        </p:txBody>
      </p:sp>
    </p:spTree>
    <p:extLst>
      <p:ext uri="{BB962C8B-B14F-4D97-AF65-F5344CB8AC3E}">
        <p14:creationId xmlns:p14="http://schemas.microsoft.com/office/powerpoint/2010/main" val="593658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906C-F945-690A-3475-0D372181FA18}"/>
              </a:ext>
            </a:extLst>
          </p:cNvPr>
          <p:cNvSpPr>
            <a:spLocks noGrp="1"/>
          </p:cNvSpPr>
          <p:nvPr>
            <p:ph type="title"/>
          </p:nvPr>
        </p:nvSpPr>
        <p:spPr/>
        <p:txBody>
          <a:bodyPr/>
          <a:lstStyle/>
          <a:p>
            <a:r>
              <a:rPr lang="de-DE" dirty="0"/>
              <a:t>Kernergebnisse des DAK-Gesundheitsreports</a:t>
            </a:r>
          </a:p>
        </p:txBody>
      </p:sp>
      <p:sp>
        <p:nvSpPr>
          <p:cNvPr id="5" name="Foliennummernplatzhalter 4">
            <a:extLst>
              <a:ext uri="{FF2B5EF4-FFF2-40B4-BE49-F238E27FC236}">
                <a16:creationId xmlns:a16="http://schemas.microsoft.com/office/drawing/2014/main" id="{E85D5493-ACFE-6193-2358-74EB027F7E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platzhalter 4">
            <a:extLst>
              <a:ext uri="{FF2B5EF4-FFF2-40B4-BE49-F238E27FC236}">
                <a16:creationId xmlns:a16="http://schemas.microsoft.com/office/drawing/2014/main" id="{E2BD9703-464D-3D77-AF18-519EB6534537}"/>
              </a:ext>
            </a:extLst>
          </p:cNvPr>
          <p:cNvSpPr txBox="1">
            <a:spLocks/>
          </p:cNvSpPr>
          <p:nvPr/>
        </p:nvSpPr>
        <p:spPr>
          <a:xfrm>
            <a:off x="628650" y="1147656"/>
            <a:ext cx="7455176" cy="372120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Falsche Zuschreibungen führen in der Arbeitswelt zu Spannungen: 22 Prozent der Beschäftigten erleben Generationenkonflikte. Bei den Beschäftigten unter 30 sind es 21 Prozent.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lvl="0" indent="-285750">
              <a:buClr>
                <a:srgbClr val="EF7D00"/>
              </a:buClr>
              <a:buFont typeface="Arial" panose="020B0604020202020204" pitchFamily="34" charset="0"/>
              <a:buChar char="•"/>
              <a:defRPr/>
            </a:pPr>
            <a:r>
              <a:rPr lang="de-DE" sz="1600" dirty="0">
                <a:solidFill>
                  <a:srgbClr val="000000"/>
                </a:solidFill>
              </a:rPr>
              <a:t>Die Gen Z legt besonderen Wert auf die Sicherheit des Arbeitsplatzes, </a:t>
            </a:r>
            <a:r>
              <a:rPr lang="de-DE" sz="1600" dirty="0"/>
              <a:t>eine gute Vereinbarkeit von Beruf und Privatleben sowie ein gutes Verhältnis zu Kolleginnen und Kollegen</a:t>
            </a:r>
            <a:r>
              <a:rPr lang="de-DE" sz="1600" dirty="0">
                <a:solidFill>
                  <a:srgbClr val="000000"/>
                </a:solidFill>
              </a:rPr>
              <a:t>. Prioritäten der Gen Z sind ähnlich wie bei allen anderen Beschäftigten. </a:t>
            </a:r>
          </a:p>
          <a:p>
            <a:pPr marL="285750" lvl="0" indent="-285750">
              <a:buClr>
                <a:srgbClr val="EF7D00"/>
              </a:buClr>
              <a:buFont typeface="Arial" panose="020B0604020202020204" pitchFamily="34" charset="0"/>
              <a:buChar char="•"/>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Der Krankenstand ist bei der Gen Z mit 4,</a:t>
            </a:r>
            <a:r>
              <a:rPr lang="de-DE" sz="1600" dirty="0">
                <a:solidFill>
                  <a:srgbClr val="000000"/>
                </a:solidFill>
                <a:latin typeface="Arial Narrow"/>
              </a:rPr>
              <a:t>2 Prozent</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 unterdurchschnittlich. Beschäftigte unter 30 sind häufiger krank, dies aber öfter nur kurz.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Die Gen Z betreibt in großem Umfang Präsentismus: 77 Prozent waren in den letzte 12 Monaten trotz Krankheit bei der Arbeit.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Gen Z ist beim Umgang mit der eigenen Gesundheit von der Pandemie-Erfahrung geprägt. 56 Prozent geben an, seit Corona generell vorsichtiger im Umgang mit Infekten zu sein. </a:t>
            </a:r>
          </a:p>
        </p:txBody>
      </p:sp>
      <p:pic>
        <p:nvPicPr>
          <p:cNvPr id="9" name="Bild 14" descr="IGES_RGB.png">
            <a:extLst>
              <a:ext uri="{FF2B5EF4-FFF2-40B4-BE49-F238E27FC236}">
                <a16:creationId xmlns:a16="http://schemas.microsoft.com/office/drawing/2014/main" id="{116D11DC-3CE9-2F8F-FB52-E3087C6595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0" name="Textfeld 9">
            <a:extLst>
              <a:ext uri="{FF2B5EF4-FFF2-40B4-BE49-F238E27FC236}">
                <a16:creationId xmlns:a16="http://schemas.microsoft.com/office/drawing/2014/main" id="{1F038A3C-A231-7EF3-B485-B663B0B1B5AC}"/>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17D011DC-2C46-04F4-3F85-685B7C34E7C1}"/>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2" name="Grafik 11" descr="Ein Bild, das Screenshot, Reihe, Grafiken, Electric Blue (Farbe) enthält.&#10;&#10;Automatisch generierte Beschreibung">
            <a:extLst>
              <a:ext uri="{FF2B5EF4-FFF2-40B4-BE49-F238E27FC236}">
                <a16:creationId xmlns:a16="http://schemas.microsoft.com/office/drawing/2014/main" id="{18F7588E-C0B8-08D1-0A13-9F35C2E8B428}"/>
              </a:ext>
            </a:extLst>
          </p:cNvPr>
          <p:cNvPicPr>
            <a:picLocks noChangeAspect="1"/>
          </p:cNvPicPr>
          <p:nvPr/>
        </p:nvPicPr>
        <p:blipFill>
          <a:blip r:embed="rId3"/>
          <a:stretch>
            <a:fillRect/>
          </a:stretch>
        </p:blipFill>
        <p:spPr>
          <a:xfrm>
            <a:off x="213409" y="16731"/>
            <a:ext cx="254287" cy="341946"/>
          </a:xfrm>
          <a:prstGeom prst="rect">
            <a:avLst/>
          </a:prstGeom>
        </p:spPr>
      </p:pic>
    </p:spTree>
    <p:extLst>
      <p:ext uri="{BB962C8B-B14F-4D97-AF65-F5344CB8AC3E}">
        <p14:creationId xmlns:p14="http://schemas.microsoft.com/office/powerpoint/2010/main" val="2160142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BC19C-FD6E-E9CE-F9BB-589341C4E028}"/>
              </a:ext>
            </a:extLst>
          </p:cNvPr>
          <p:cNvSpPr>
            <a:spLocks noGrp="1"/>
          </p:cNvSpPr>
          <p:nvPr>
            <p:ph type="body" sz="quarter" idx="18"/>
          </p:nvPr>
        </p:nvSpPr>
        <p:spPr/>
        <p:txBody>
          <a:bodyPr>
            <a:normAutofit lnSpcReduction="10000"/>
          </a:bodyPr>
          <a:lstStyle/>
          <a:p>
            <a:r>
              <a:rPr lang="de-DE" dirty="0"/>
              <a:t>Bewertung der Ergebnisse</a:t>
            </a:r>
          </a:p>
        </p:txBody>
      </p:sp>
    </p:spTree>
    <p:extLst>
      <p:ext uri="{BB962C8B-B14F-4D97-AF65-F5344CB8AC3E}">
        <p14:creationId xmlns:p14="http://schemas.microsoft.com/office/powerpoint/2010/main" val="7557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0F60C2-CC4C-C4F2-E99A-87324DEF7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6" name="Bildplatzhalter 8">
            <a:extLst>
              <a:ext uri="{FF2B5EF4-FFF2-40B4-BE49-F238E27FC236}">
                <a16:creationId xmlns:a16="http://schemas.microsoft.com/office/drawing/2014/main" id="{338A1CB0-C706-0B80-CDBD-66979F4BC8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779168" y="1500470"/>
            <a:ext cx="2498552" cy="2498550"/>
          </a:xfrm>
          <a:prstGeom prst="ellipse">
            <a:avLst/>
          </a:prstGeom>
        </p:spPr>
      </p:pic>
      <p:sp>
        <p:nvSpPr>
          <p:cNvPr id="7" name="Textplatzhalter 3">
            <a:extLst>
              <a:ext uri="{FF2B5EF4-FFF2-40B4-BE49-F238E27FC236}">
                <a16:creationId xmlns:a16="http://schemas.microsoft.com/office/drawing/2014/main" id="{07A5D882-E55F-3E69-D805-42062C94FEC0}"/>
              </a:ext>
            </a:extLst>
          </p:cNvPr>
          <p:cNvSpPr txBox="1">
            <a:spLocks/>
          </p:cNvSpPr>
          <p:nvPr/>
        </p:nvSpPr>
        <p:spPr>
          <a:xfrm>
            <a:off x="628650" y="1356104"/>
            <a:ext cx="4654159" cy="4141914"/>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0" kern="1200" baseline="0">
                <a:solidFill>
                  <a:schemeClr val="tx1"/>
                </a:solidFill>
                <a:latin typeface="Arial Narrow"/>
                <a:ea typeface="+mn-ea"/>
                <a:cs typeface="Arial Narrow"/>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Verbreitete Klischees über die sogenannte Gen Z sind nicht zu halten und besonders in Anbetracht des demografischen Wandels hilft das Heraufbeschwören von Generationenkonflikten nicht weiter.</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Es muss darum gehen, junge Menschen beim Eintritt in die Arbeitswelt gut zu unterstützen, damit sie auch langfristig ihre Potentiale entfalten können.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Im Betrieblichen Gesundheitsmanagement helfen wir dabei, mit Vorurteilen aufzuräumen und in einen konstruktiven Dialog darüber zu kommen, wie vor Ort ein gesundes und produktives Miteinander der Beschäftigten aller Altersgruppen entstehen kann.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endParaRPr>
          </a:p>
        </p:txBody>
      </p:sp>
      <p:sp>
        <p:nvSpPr>
          <p:cNvPr id="8" name="Foliennummernplatzhalter 4">
            <a:extLst>
              <a:ext uri="{FF2B5EF4-FFF2-40B4-BE49-F238E27FC236}">
                <a16:creationId xmlns:a16="http://schemas.microsoft.com/office/drawing/2014/main" id="{EDA05DE9-6CCC-18B6-4974-956E560D9153}"/>
              </a:ext>
            </a:extLst>
          </p:cNvPr>
          <p:cNvSpPr txBox="1">
            <a:spLocks/>
          </p:cNvSpPr>
          <p:nvPr/>
        </p:nvSpPr>
        <p:spPr>
          <a:xfrm>
            <a:off x="306920" y="4871812"/>
            <a:ext cx="999490" cy="274637"/>
          </a:xfrm>
          <a:prstGeom prst="rect">
            <a:avLst/>
          </a:prstGeom>
        </p:spPr>
        <p:txBody>
          <a:bodyPr vert="horz" lIns="91440" tIns="45720" rIns="91440" bIns="45720" rtlCol="0" anchor="ctr"/>
          <a:lstStyle>
            <a:defPPr>
              <a:defRPr lang="de-DE"/>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9" name="Grafik 8">
            <a:extLst>
              <a:ext uri="{FF2B5EF4-FFF2-40B4-BE49-F238E27FC236}">
                <a16:creationId xmlns:a16="http://schemas.microsoft.com/office/drawing/2014/main" id="{63CB9FF5-31A4-495D-7E49-582602027698}"/>
              </a:ext>
            </a:extLst>
          </p:cNvPr>
          <p:cNvPicPr>
            <a:picLocks noChangeAspect="1"/>
          </p:cNvPicPr>
          <p:nvPr/>
        </p:nvPicPr>
        <p:blipFill>
          <a:blip r:embed="rId3"/>
          <a:stretch>
            <a:fillRect/>
          </a:stretch>
        </p:blipFill>
        <p:spPr>
          <a:xfrm>
            <a:off x="80874" y="731918"/>
            <a:ext cx="871804" cy="1072989"/>
          </a:xfrm>
          <a:prstGeom prst="rect">
            <a:avLst/>
          </a:prstGeom>
        </p:spPr>
      </p:pic>
      <p:sp>
        <p:nvSpPr>
          <p:cNvPr id="10" name="Textplatzhalter 5">
            <a:extLst>
              <a:ext uri="{FF2B5EF4-FFF2-40B4-BE49-F238E27FC236}">
                <a16:creationId xmlns:a16="http://schemas.microsoft.com/office/drawing/2014/main" id="{11953C10-E88C-AE7C-9944-F590A920ED90}"/>
              </a:ext>
            </a:extLst>
          </p:cNvPr>
          <p:cNvSpPr txBox="1">
            <a:spLocks/>
          </p:cNvSpPr>
          <p:nvPr/>
        </p:nvSpPr>
        <p:spPr>
          <a:xfrm>
            <a:off x="5746336" y="4069851"/>
            <a:ext cx="2498553" cy="1004093"/>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000" b="0" i="1" u="none" strike="noStrike" kern="1200" cap="none" spc="0" normalizeH="0" baseline="0" noProof="0">
                <a:ln>
                  <a:noFill/>
                </a:ln>
                <a:solidFill>
                  <a:srgbClr val="000000"/>
                </a:solidFill>
                <a:effectLst/>
                <a:uLnTx/>
                <a:uFillTx/>
                <a:latin typeface="Arial Narrow"/>
                <a:ea typeface="+mn-ea"/>
                <a:cs typeface="+mn-cs"/>
              </a:rPr>
              <a:t>Prof. Dr. Volker Nürnberg, lehrt BGM an verschiedenen Hochschulen und ist im BGM-Beirat der DAK-Gesundheit</a:t>
            </a:r>
            <a:endParaRPr kumimoji="0" lang="de-DE"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 name="Titel 1">
            <a:extLst>
              <a:ext uri="{FF2B5EF4-FFF2-40B4-BE49-F238E27FC236}">
                <a16:creationId xmlns:a16="http://schemas.microsoft.com/office/drawing/2014/main" id="{5A0F9D7E-A577-9D93-5E66-F21F0177E5AD}"/>
              </a:ext>
            </a:extLst>
          </p:cNvPr>
          <p:cNvSpPr txBox="1">
            <a:spLocks/>
          </p:cNvSpPr>
          <p:nvPr/>
        </p:nvSpPr>
        <p:spPr>
          <a:xfrm>
            <a:off x="628650" y="274638"/>
            <a:ext cx="7886700" cy="99377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300" normalizeH="0" baseline="0" noProof="0">
                <a:ln>
                  <a:noFill/>
                </a:ln>
                <a:solidFill>
                  <a:srgbClr val="000000"/>
                </a:solidFill>
                <a:effectLst/>
                <a:uLnTx/>
                <a:uFillTx/>
                <a:latin typeface="Arial Narrow"/>
                <a:ea typeface="+mj-ea"/>
              </a:rPr>
              <a:t>STATEMENT </a:t>
            </a:r>
            <a:r>
              <a:rPr kumimoji="0" lang="de-DE" sz="2000" b="1" i="0" u="none" strike="noStrike" kern="1200" cap="all" spc="300" normalizeH="0" baseline="0" noProof="0">
                <a:ln>
                  <a:noFill/>
                </a:ln>
                <a:solidFill>
                  <a:srgbClr val="000000"/>
                </a:solidFill>
                <a:effectLst/>
                <a:uLnTx/>
                <a:uFillTx/>
                <a:latin typeface="Arial Narrow" panose="020B0604020202020204" pitchFamily="34" charset="0"/>
                <a:ea typeface="+mj-ea"/>
              </a:rPr>
              <a:t>PROF. DR. VOLKER NÜRNBERG</a:t>
            </a:r>
          </a:p>
        </p:txBody>
      </p:sp>
    </p:spTree>
    <p:extLst>
      <p:ext uri="{BB962C8B-B14F-4D97-AF65-F5344CB8AC3E}">
        <p14:creationId xmlns:p14="http://schemas.microsoft.com/office/powerpoint/2010/main" val="172999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D67D29-78E6-55E1-DDC5-EFDE0A3067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platzhalter 3">
            <a:extLst>
              <a:ext uri="{FF2B5EF4-FFF2-40B4-BE49-F238E27FC236}">
                <a16:creationId xmlns:a16="http://schemas.microsoft.com/office/drawing/2014/main" id="{E2948BF9-988E-D082-E85D-0FB11E54EFC9}"/>
              </a:ext>
            </a:extLst>
          </p:cNvPr>
          <p:cNvSpPr>
            <a:spLocks noGrp="1"/>
          </p:cNvSpPr>
          <p:nvPr>
            <p:ph type="body" sz="quarter" idx="16"/>
          </p:nvPr>
        </p:nvSpPr>
        <p:spPr>
          <a:xfrm>
            <a:off x="3409683" y="1259510"/>
            <a:ext cx="5105669" cy="2501609"/>
          </a:xfrm>
        </p:spPr>
        <p:txBody>
          <a:bodyPr/>
          <a:lstStyle/>
          <a:p>
            <a:pPr marL="285750" indent="-285750">
              <a:buFont typeface="Arial" panose="020B0604020202020204" pitchFamily="34" charset="0"/>
              <a:buChar char="•"/>
            </a:pPr>
            <a:r>
              <a:rPr lang="de-DE" dirty="0"/>
              <a:t>Generationenübergreifende Zusammenarbeit bedarfsgerecht stärken</a:t>
            </a:r>
          </a:p>
          <a:p>
            <a:pPr marL="285750" indent="-285750">
              <a:buFont typeface="Arial" panose="020B0604020202020204" pitchFamily="34" charset="0"/>
              <a:buChar char="•"/>
            </a:pPr>
            <a:r>
              <a:rPr lang="de-DE" dirty="0"/>
              <a:t>synergetische Nutzung von Stärken und Kompetenzen verschiedener Beschäftigtengruppen </a:t>
            </a:r>
          </a:p>
          <a:p>
            <a:pPr marL="285750" indent="-285750">
              <a:buFont typeface="Arial" panose="020B0604020202020204" pitchFamily="34" charset="0"/>
              <a:buChar char="•"/>
            </a:pPr>
            <a:r>
              <a:rPr lang="de-DE" dirty="0"/>
              <a:t>belastungsarme Arbeitsorganisation entwickeln</a:t>
            </a:r>
          </a:p>
          <a:p>
            <a:pPr marL="285750" indent="-285750">
              <a:buFont typeface="Arial" panose="020B0604020202020204" pitchFamily="34" charset="0"/>
              <a:buChar char="•"/>
            </a:pPr>
            <a:r>
              <a:rPr lang="de-DE" dirty="0"/>
              <a:t>Bedürfnisse insbesondere von Auszubildenden und in verschiedenen Lebensphasen besser berücksichtigen</a:t>
            </a:r>
            <a:br>
              <a:rPr lang="de-DE" dirty="0"/>
            </a:br>
            <a:br>
              <a:rPr lang="de-DE" dirty="0"/>
            </a:br>
            <a:r>
              <a:rPr kumimoji="0" lang="de-DE"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Nachhaltige Veränderung erfordert Vertrauen auf beiden Seiten, bei den Arbeitgebenden und den Beschäftigten</a:t>
            </a:r>
            <a:br>
              <a:rPr lang="de-DE" dirty="0"/>
            </a:br>
            <a:r>
              <a:rPr lang="de-DE" dirty="0">
                <a:solidFill>
                  <a:srgbClr val="F0300B"/>
                </a:solidFill>
              </a:rPr>
              <a:t> </a:t>
            </a:r>
            <a:endParaRPr lang="de-DE" dirty="0"/>
          </a:p>
          <a:p>
            <a:pPr marL="285750" indent="-285750">
              <a:buFont typeface="Arial" panose="020B0604020202020204" pitchFamily="34" charset="0"/>
              <a:buChar char="•"/>
            </a:pPr>
            <a:r>
              <a:rPr lang="de-DE" dirty="0"/>
              <a:t>Erfolge sichtbar machen und Motivation sichern: Begleitung der Veränderungsprozesse durch passende Kommunikation, verschiedene Analyse- und Dialogformen</a:t>
            </a:r>
          </a:p>
          <a:p>
            <a:endParaRPr lang="de-DE" dirty="0"/>
          </a:p>
        </p:txBody>
      </p:sp>
      <p:sp>
        <p:nvSpPr>
          <p:cNvPr id="5" name="Titel 4">
            <a:extLst>
              <a:ext uri="{FF2B5EF4-FFF2-40B4-BE49-F238E27FC236}">
                <a16:creationId xmlns:a16="http://schemas.microsoft.com/office/drawing/2014/main" id="{905213F1-FD9C-1325-ED21-FBE2193BCD29}"/>
              </a:ext>
            </a:extLst>
          </p:cNvPr>
          <p:cNvSpPr>
            <a:spLocks noGrp="1"/>
          </p:cNvSpPr>
          <p:nvPr>
            <p:ph type="title"/>
          </p:nvPr>
        </p:nvSpPr>
        <p:spPr/>
        <p:txBody>
          <a:bodyPr/>
          <a:lstStyle/>
          <a:p>
            <a:r>
              <a:rPr lang="de-DE" dirty="0">
                <a:latin typeface="Arial Narrow"/>
              </a:rPr>
              <a:t>Betriebliches Gesundheitsmanagement</a:t>
            </a:r>
            <a:endParaRPr lang="de-DE" dirty="0"/>
          </a:p>
        </p:txBody>
      </p:sp>
      <p:pic>
        <p:nvPicPr>
          <p:cNvPr id="6" name="Grafik 5" descr="Ein Bild, das Kreis, Bernstein enthält.&#10;&#10;Beschreibung automatisch generiert.">
            <a:extLst>
              <a:ext uri="{FF2B5EF4-FFF2-40B4-BE49-F238E27FC236}">
                <a16:creationId xmlns:a16="http://schemas.microsoft.com/office/drawing/2014/main" id="{7BB19A61-26B6-D396-BE2E-B4A28014B2C3}"/>
              </a:ext>
            </a:extLst>
          </p:cNvPr>
          <p:cNvPicPr>
            <a:picLocks noChangeAspect="1"/>
          </p:cNvPicPr>
          <p:nvPr/>
        </p:nvPicPr>
        <p:blipFill>
          <a:blip r:embed="rId2"/>
          <a:stretch>
            <a:fillRect/>
          </a:stretch>
        </p:blipFill>
        <p:spPr>
          <a:xfrm>
            <a:off x="628650" y="1462088"/>
            <a:ext cx="2438400" cy="2714625"/>
          </a:xfrm>
          <a:prstGeom prst="rect">
            <a:avLst/>
          </a:prstGeom>
        </p:spPr>
      </p:pic>
      <p:pic>
        <p:nvPicPr>
          <p:cNvPr id="7" name="Grafik 6" descr="Ein Bild, das Schwarz, Dunkelheit enthält.&#10;&#10;Beschreibung automatisch generiert.">
            <a:extLst>
              <a:ext uri="{FF2B5EF4-FFF2-40B4-BE49-F238E27FC236}">
                <a16:creationId xmlns:a16="http://schemas.microsoft.com/office/drawing/2014/main" id="{AAB4FD3E-E110-D61E-653A-E9FDE69D18C7}"/>
              </a:ext>
            </a:extLst>
          </p:cNvPr>
          <p:cNvPicPr>
            <a:picLocks noChangeAspect="1"/>
          </p:cNvPicPr>
          <p:nvPr/>
        </p:nvPicPr>
        <p:blipFill>
          <a:blip r:embed="rId3"/>
          <a:stretch>
            <a:fillRect/>
          </a:stretch>
        </p:blipFill>
        <p:spPr>
          <a:xfrm>
            <a:off x="990600" y="2224088"/>
            <a:ext cx="1714500" cy="923925"/>
          </a:xfrm>
          <a:prstGeom prst="rect">
            <a:avLst/>
          </a:prstGeom>
        </p:spPr>
      </p:pic>
    </p:spTree>
    <p:extLst>
      <p:ext uri="{BB962C8B-B14F-4D97-AF65-F5344CB8AC3E}">
        <p14:creationId xmlns:p14="http://schemas.microsoft.com/office/powerpoint/2010/main" val="162009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28ECFD9-DC7F-C4D8-7A22-A0A8F3103061}"/>
              </a:ext>
            </a:extLst>
          </p:cNvPr>
          <p:cNvSpPr>
            <a:spLocks noGrp="1"/>
          </p:cNvSpPr>
          <p:nvPr>
            <p:ph type="sldNum" sz="quarter" idx="10"/>
          </p:nvPr>
        </p:nvSpPr>
        <p:spPr/>
        <p:txBody>
          <a:bodyPr/>
          <a:lst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13" b="0" i="0" u="none" strike="noStrike" kern="1200" cap="none" spc="0" normalizeH="0" baseline="0" noProof="0">
                <a:ln>
                  <a:noFill/>
                </a:ln>
                <a:solidFill>
                  <a:srgbClr val="FFFFFF"/>
                </a:solidFill>
                <a:effectLst/>
                <a:uLnTx/>
                <a:uFillTx/>
                <a:latin typeface="Arial Narrow"/>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27</a:t>
            </a:fld>
            <a:endParaRPr kumimoji="0" lang="de-DE" sz="1013"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Rechteck: abgerundete Ecken 3">
            <a:extLst>
              <a:ext uri="{FF2B5EF4-FFF2-40B4-BE49-F238E27FC236}">
                <a16:creationId xmlns:a16="http://schemas.microsoft.com/office/drawing/2014/main" id="{BD6FF06A-8F9A-20A6-111E-46658A4391FF}"/>
              </a:ext>
            </a:extLst>
          </p:cNvPr>
          <p:cNvSpPr/>
          <p:nvPr/>
        </p:nvSpPr>
        <p:spPr>
          <a:xfrm>
            <a:off x="757108" y="1613063"/>
            <a:ext cx="3305519"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Azubi-Förderung</a:t>
            </a:r>
          </a:p>
        </p:txBody>
      </p:sp>
      <p:sp>
        <p:nvSpPr>
          <p:cNvPr id="5" name="Rechteck: abgerundete Ecken 4">
            <a:extLst>
              <a:ext uri="{FF2B5EF4-FFF2-40B4-BE49-F238E27FC236}">
                <a16:creationId xmlns:a16="http://schemas.microsoft.com/office/drawing/2014/main" id="{D9BD2C26-34BE-547C-2B28-90E61F213E5A}"/>
              </a:ext>
            </a:extLst>
          </p:cNvPr>
          <p:cNvSpPr/>
          <p:nvPr/>
        </p:nvSpPr>
        <p:spPr>
          <a:xfrm>
            <a:off x="747881" y="1223778"/>
            <a:ext cx="8109872" cy="3086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Narrow"/>
                <a:ea typeface="+mn-ea"/>
                <a:cs typeface="+mn-cs"/>
              </a:rPr>
              <a:t>Transformationsprozesse bewältigen</a:t>
            </a:r>
          </a:p>
        </p:txBody>
      </p:sp>
      <p:sp>
        <p:nvSpPr>
          <p:cNvPr id="7" name="Rechteck: abgerundete Ecken 6">
            <a:extLst>
              <a:ext uri="{FF2B5EF4-FFF2-40B4-BE49-F238E27FC236}">
                <a16:creationId xmlns:a16="http://schemas.microsoft.com/office/drawing/2014/main" id="{925FAD1C-C03F-70EC-790D-844E3168DDC3}"/>
              </a:ext>
            </a:extLst>
          </p:cNvPr>
          <p:cNvSpPr/>
          <p:nvPr/>
        </p:nvSpPr>
        <p:spPr>
          <a:xfrm>
            <a:off x="4736389" y="1613063"/>
            <a:ext cx="4121364"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Förderung generationenübergreifender Zusammenarbeit</a:t>
            </a:r>
          </a:p>
        </p:txBody>
      </p:sp>
      <p:sp>
        <p:nvSpPr>
          <p:cNvPr id="8" name="Textfeld 7">
            <a:extLst>
              <a:ext uri="{FF2B5EF4-FFF2-40B4-BE49-F238E27FC236}">
                <a16:creationId xmlns:a16="http://schemas.microsoft.com/office/drawing/2014/main" id="{372C1724-90E9-8768-6EA1-C648A56D405E}"/>
              </a:ext>
            </a:extLst>
          </p:cNvPr>
          <p:cNvSpPr txBox="1"/>
          <p:nvPr/>
        </p:nvSpPr>
        <p:spPr>
          <a:xfrm>
            <a:off x="748165" y="1970120"/>
            <a:ext cx="1740132" cy="29198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Azubi-Start im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Rahmen einer gesunden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Willkommenskultur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für Azubis als Zukunftsgestalter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Azubi-Module: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a:t>
            </a:r>
            <a:r>
              <a:rPr kumimoji="0" lang="de-DE" sz="1200" b="0" i="0" u="none" strike="noStrike" kern="1200" cap="none" spc="0" normalizeH="0" baseline="0" noProof="0" dirty="0" err="1">
                <a:ln>
                  <a:noFill/>
                </a:ln>
                <a:solidFill>
                  <a:srgbClr val="000000"/>
                </a:solidFill>
                <a:effectLst/>
                <a:uLnTx/>
                <a:uFillTx/>
                <a:latin typeface="Arial Narrow"/>
                <a:ea typeface="+mn-ea"/>
                <a:cs typeface="+mn-cs"/>
              </a:rPr>
              <a:t>nterschiedliche</a:t>
            </a:r>
            <a:r>
              <a:rPr kumimoji="0" lang="de-DE" sz="1200" b="0" i="0" u="none" strike="noStrike" kern="1200" cap="none" spc="0" normalizeH="0" baseline="0" noProof="0" dirty="0">
                <a:ln>
                  <a:noFill/>
                </a:ln>
                <a:solidFill>
                  <a:srgbClr val="000000"/>
                </a:solidFill>
                <a:effectLst/>
                <a:uLnTx/>
                <a:uFillTx/>
                <a:latin typeface="Arial Narrow"/>
                <a:ea typeface="+mn-ea"/>
                <a:cs typeface="+mn-cs"/>
              </a:rPr>
              <a:t> Themen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und Schwerpunkte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Azubi-Gesundheit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feld 9">
            <a:extLst>
              <a:ext uri="{FF2B5EF4-FFF2-40B4-BE49-F238E27FC236}">
                <a16:creationId xmlns:a16="http://schemas.microsoft.com/office/drawing/2014/main" id="{7D8723E6-8EF8-8C48-DABD-5CFE958563B6}"/>
              </a:ext>
            </a:extLst>
          </p:cNvPr>
          <p:cNvSpPr txBox="1"/>
          <p:nvPr/>
        </p:nvSpPr>
        <p:spPr>
          <a:xfrm>
            <a:off x="4736389" y="1987162"/>
            <a:ext cx="1740132" cy="2885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Förderung generationen-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übergreifender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Zusammenarbeit</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Generationenmanagement</a:t>
            </a:r>
          </a:p>
        </p:txBody>
      </p:sp>
      <p:sp>
        <p:nvSpPr>
          <p:cNvPr id="15" name="Textfeld 14">
            <a:extLst>
              <a:ext uri="{FF2B5EF4-FFF2-40B4-BE49-F238E27FC236}">
                <a16:creationId xmlns:a16="http://schemas.microsoft.com/office/drawing/2014/main" id="{19BFB5CB-0362-6A09-2753-917F64C83DC1}"/>
              </a:ext>
            </a:extLst>
          </p:cNvPr>
          <p:cNvSpPr txBox="1"/>
          <p:nvPr/>
        </p:nvSpPr>
        <p:spPr>
          <a:xfrm>
            <a:off x="2771114" y="199551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Weitere Aspekte, z.B.:</a:t>
            </a: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individueller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Gesundheitskompetenzen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bei den Azubis</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der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Kommunikation und des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Austauschs von Azubis und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Ausbildenden</a:t>
            </a:r>
          </a:p>
        </p:txBody>
      </p:sp>
      <p:sp>
        <p:nvSpPr>
          <p:cNvPr id="6" name="Textfeld 5">
            <a:extLst>
              <a:ext uri="{FF2B5EF4-FFF2-40B4-BE49-F238E27FC236}">
                <a16:creationId xmlns:a16="http://schemas.microsoft.com/office/drawing/2014/main" id="{8BEFDE04-F5AF-AC48-F759-18A55C8C58E4}"/>
              </a:ext>
            </a:extLst>
          </p:cNvPr>
          <p:cNvSpPr txBox="1"/>
          <p:nvPr/>
        </p:nvSpPr>
        <p:spPr>
          <a:xfrm>
            <a:off x="6814577" y="199227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Angebote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Resilienz-</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err="1">
                <a:ln>
                  <a:noFill/>
                </a:ln>
                <a:solidFill>
                  <a:srgbClr val="000000"/>
                </a:solidFill>
                <a:effectLst/>
                <a:uLnTx/>
                <a:uFillTx/>
                <a:latin typeface="Arial Narrow"/>
                <a:ea typeface="+mn-ea"/>
                <a:cs typeface="+mn-cs"/>
              </a:rPr>
              <a:t>förderung</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endParaRPr kumimoji="0" lang="de-DE" sz="1200" b="0" i="0" u="none" strike="noStrike" kern="1200" cap="none" spc="0" normalizeH="0" baseline="0" noProof="0">
              <a:ln>
                <a:noFill/>
              </a:ln>
              <a:solidFill>
                <a:srgbClr val="000000"/>
              </a:solidFill>
              <a:effectLst/>
              <a:uLnTx/>
              <a:uFillTx/>
              <a:latin typeface="Arial Narrow"/>
              <a:ea typeface="+mn-ea"/>
              <a:cs typeface="+mn-cs"/>
            </a:endParaRP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Information &amp; </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Sensibilisierung für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Führungskräfte</a:t>
            </a:r>
            <a:endParaRPr kumimoji="0" lang="de-DE"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Textfeld 11">
            <a:extLst>
              <a:ext uri="{FF2B5EF4-FFF2-40B4-BE49-F238E27FC236}">
                <a16:creationId xmlns:a16="http://schemas.microsoft.com/office/drawing/2014/main" id="{6B08657A-6276-8571-AACA-72301F9459A7}"/>
              </a:ext>
            </a:extLst>
          </p:cNvPr>
          <p:cNvSpPr txBox="1"/>
          <p:nvPr/>
        </p:nvSpPr>
        <p:spPr>
          <a:xfrm>
            <a:off x="1771401" y="4386945"/>
            <a:ext cx="5601197"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Basis schaffen für die Entwicklung von Vertrauenskultur und Gesundheit</a:t>
            </a:r>
          </a:p>
        </p:txBody>
      </p:sp>
      <p:sp>
        <p:nvSpPr>
          <p:cNvPr id="18" name="Titel 17">
            <a:extLst>
              <a:ext uri="{FF2B5EF4-FFF2-40B4-BE49-F238E27FC236}">
                <a16:creationId xmlns:a16="http://schemas.microsoft.com/office/drawing/2014/main" id="{313E5954-A594-965A-0946-4214CD7557E0}"/>
              </a:ext>
            </a:extLst>
          </p:cNvPr>
          <p:cNvSpPr>
            <a:spLocks noGrp="1"/>
          </p:cNvSpPr>
          <p:nvPr>
            <p:ph type="title"/>
          </p:nvPr>
        </p:nvSpPr>
        <p:spPr/>
        <p:txBody>
          <a:bodyPr/>
          <a:lstStyle/>
          <a:p>
            <a:r>
              <a:rPr lang="de-DE" dirty="0"/>
              <a:t>BGM: KONKRETE ANGEBOTE DER DAK-GESUNDHEIT</a:t>
            </a:r>
          </a:p>
        </p:txBody>
      </p:sp>
    </p:spTree>
    <p:extLst>
      <p:ext uri="{BB962C8B-B14F-4D97-AF65-F5344CB8AC3E}">
        <p14:creationId xmlns:p14="http://schemas.microsoft.com/office/powerpoint/2010/main" val="904625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B864-32A0-1CA4-6636-9CFF1C0470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9C7FE9-0E8D-4C9E-A418-8BF7F5D3F427}"/>
              </a:ext>
            </a:extLst>
          </p:cNvPr>
          <p:cNvSpPr>
            <a:spLocks noGrp="1"/>
          </p:cNvSpPr>
          <p:nvPr>
            <p:ph type="title"/>
          </p:nvPr>
        </p:nvSpPr>
        <p:spPr>
          <a:xfrm>
            <a:off x="628650" y="274638"/>
            <a:ext cx="8722740" cy="993775"/>
          </a:xfrm>
        </p:spPr>
        <p:txBody>
          <a:bodyPr/>
          <a:lstStyle/>
          <a:p>
            <a:r>
              <a:rPr lang="de-DE" dirty="0"/>
              <a:t>Aspekte mit </a:t>
            </a:r>
            <a:r>
              <a:rPr lang="de-DE"/>
              <a:t>starker Zufriedenheit bei der Gen Z </a:t>
            </a:r>
            <a:endParaRPr lang="de-DE" dirty="0"/>
          </a:p>
        </p:txBody>
      </p:sp>
      <p:sp>
        <p:nvSpPr>
          <p:cNvPr id="3" name="Textplatzhalter 2">
            <a:extLst>
              <a:ext uri="{FF2B5EF4-FFF2-40B4-BE49-F238E27FC236}">
                <a16:creationId xmlns:a16="http://schemas.microsoft.com/office/drawing/2014/main" id="{DB81ABAC-5842-BEB6-3985-B134363BFDF5}"/>
              </a:ext>
            </a:extLst>
          </p:cNvPr>
          <p:cNvSpPr>
            <a:spLocks noGrp="1"/>
          </p:cNvSpPr>
          <p:nvPr>
            <p:ph type="body" sz="quarter" idx="15"/>
          </p:nvPr>
        </p:nvSpPr>
        <p:spPr>
          <a:xfrm>
            <a:off x="5830159" y="1613578"/>
            <a:ext cx="2774569" cy="2599647"/>
          </a:xfrm>
        </p:spPr>
        <p:txBody>
          <a:bodyPr/>
          <a:lstStyle/>
          <a:p>
            <a:r>
              <a:rPr lang="de-DE" dirty="0"/>
              <a:t>Am stärksten zufrieden sind Beschäftigte der Gen Z mit dem Arbeitsklima, 50 Prozent sind damit „voll und ganz“ zufrieden.</a:t>
            </a:r>
          </a:p>
          <a:p>
            <a:endParaRPr lang="de-DE" dirty="0"/>
          </a:p>
          <a:p>
            <a:r>
              <a:rPr lang="de-DE" dirty="0"/>
              <a:t>Mit der Arbeit insgesamt „voll und ganz zufrieden“ sind in der GEN Z knapp ein Drittel (31 Prozent). </a:t>
            </a:r>
          </a:p>
          <a:p>
            <a:endParaRPr lang="de-DE" dirty="0"/>
          </a:p>
          <a:p>
            <a:endParaRPr lang="de-DE" dirty="0"/>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endParaRPr lang="de-DE" dirty="0"/>
          </a:p>
        </p:txBody>
      </p:sp>
      <p:sp>
        <p:nvSpPr>
          <p:cNvPr id="4" name="Foliennummernplatzhalter 3">
            <a:extLst>
              <a:ext uri="{FF2B5EF4-FFF2-40B4-BE49-F238E27FC236}">
                <a16:creationId xmlns:a16="http://schemas.microsoft.com/office/drawing/2014/main" id="{562524E4-27E6-CDC6-5F1D-53D38F89F43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7" name="Bild 14" descr="IGES_RGB.png">
            <a:extLst>
              <a:ext uri="{FF2B5EF4-FFF2-40B4-BE49-F238E27FC236}">
                <a16:creationId xmlns:a16="http://schemas.microsoft.com/office/drawing/2014/main" id="{3A902E09-4C49-4374-236E-A6F65E3DDD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6" name="Textfeld 15">
            <a:extLst>
              <a:ext uri="{FF2B5EF4-FFF2-40B4-BE49-F238E27FC236}">
                <a16:creationId xmlns:a16="http://schemas.microsoft.com/office/drawing/2014/main" id="{4B65B8C3-642E-56D1-9DD1-9010D8B27513}"/>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Bayern, 2024 18-29 Jahre N=121</a:t>
            </a:r>
          </a:p>
        </p:txBody>
      </p:sp>
      <p:sp>
        <p:nvSpPr>
          <p:cNvPr id="8" name="Textfeld 7">
            <a:extLst>
              <a:ext uri="{FF2B5EF4-FFF2-40B4-BE49-F238E27FC236}">
                <a16:creationId xmlns:a16="http://schemas.microsoft.com/office/drawing/2014/main" id="{BE50403A-681B-15FD-31FE-A0B1A301C20F}"/>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2F16B92F-3D62-7BB0-1EA5-CFE29D9D4D57}"/>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3" name="Grafik 12" descr="Ein Bild, das Screenshot, Reihe, Grafiken, Electric Blue (Farbe) enthält.&#10;&#10;Automatisch generierte Beschreibung">
            <a:extLst>
              <a:ext uri="{FF2B5EF4-FFF2-40B4-BE49-F238E27FC236}">
                <a16:creationId xmlns:a16="http://schemas.microsoft.com/office/drawing/2014/main" id="{9A3F5389-3671-6D5A-6787-6243992126E6}"/>
              </a:ext>
            </a:extLst>
          </p:cNvPr>
          <p:cNvPicPr>
            <a:picLocks noChangeAspect="1"/>
          </p:cNvPicPr>
          <p:nvPr/>
        </p:nvPicPr>
        <p:blipFill>
          <a:blip r:embed="rId4"/>
          <a:stretch>
            <a:fillRect/>
          </a:stretch>
        </p:blipFill>
        <p:spPr>
          <a:xfrm>
            <a:off x="213409" y="16731"/>
            <a:ext cx="254287" cy="341946"/>
          </a:xfrm>
          <a:prstGeom prst="rect">
            <a:avLst/>
          </a:prstGeom>
        </p:spPr>
      </p:pic>
      <p:graphicFrame>
        <p:nvGraphicFramePr>
          <p:cNvPr id="14" name="Diagramm 13">
            <a:extLst>
              <a:ext uri="{FF2B5EF4-FFF2-40B4-BE49-F238E27FC236}">
                <a16:creationId xmlns:a16="http://schemas.microsoft.com/office/drawing/2014/main" id="{3052F18A-F05C-475F-DD74-B3BE864D9F64}"/>
              </a:ext>
            </a:extLst>
          </p:cNvPr>
          <p:cNvGraphicFramePr>
            <a:graphicFrameLocks/>
          </p:cNvGraphicFramePr>
          <p:nvPr/>
        </p:nvGraphicFramePr>
        <p:xfrm>
          <a:off x="539272" y="1478371"/>
          <a:ext cx="4568187" cy="32150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2528521"/>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A7365-463C-E787-B94A-CB056431D4C6}"/>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97F5586-DD04-BC72-ECCE-B84D8F86545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EC9631-6C87-6FE8-CAA1-222D417BD426}"/>
              </a:ext>
            </a:extLst>
          </p:cNvPr>
          <p:cNvSpPr>
            <a:spLocks noGrp="1"/>
          </p:cNvSpPr>
          <p:nvPr>
            <p:ph type="body" sz="quarter" idx="15"/>
          </p:nvPr>
        </p:nvSpPr>
        <p:spPr>
          <a:xfrm>
            <a:off x="4920020" y="1090739"/>
            <a:ext cx="3647715" cy="3660821"/>
          </a:xfrm>
        </p:spPr>
        <p:txBody>
          <a:bodyPr/>
          <a:lstStyle/>
          <a:p>
            <a:r>
              <a:rPr lang="de-DE" b="1" u="sng" dirty="0"/>
              <a:t>Sehr wichtige</a:t>
            </a:r>
            <a:r>
              <a:rPr lang="de-DE" b="1" dirty="0"/>
              <a:t> Aspekte bei der Arbeit allgemein:</a:t>
            </a:r>
          </a:p>
          <a:p>
            <a:endParaRPr lang="de-DE" dirty="0"/>
          </a:p>
          <a:p>
            <a:r>
              <a:rPr lang="de-DE" dirty="0"/>
              <a:t>Für die GEN Z ist die Sicherheit des Arbeitsplatzes besonders wichtig. </a:t>
            </a:r>
          </a:p>
          <a:p>
            <a:r>
              <a:rPr lang="de-DE" dirty="0"/>
              <a:t>Ebenfalls sehr wichtig ist den 18- bis 29-jährigen eine gute Vereinbarkeit von Beruf und Privatleben sowie ein gutes Verhältnis zu Kolleginnen und Kollegen.</a:t>
            </a:r>
          </a:p>
          <a:p>
            <a:endParaRPr lang="de-DE" dirty="0"/>
          </a:p>
          <a:p>
            <a:r>
              <a:rPr lang="de-DE" dirty="0"/>
              <a:t>Diese Aspekte werden aber auch von allen Beschäftigten zu hohen Anteilen als sehr wichtig eingestuft.</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Zuschreibungen, dass jüngere Beschäftigte besonders anspruchsvoll sind. Tatsächlich sind die Prioritäten der Gen Z ähnlich wie bei allen anderen Beschäftigten. </a:t>
            </a:r>
          </a:p>
        </p:txBody>
      </p:sp>
      <p:sp>
        <p:nvSpPr>
          <p:cNvPr id="9" name="Titel 1">
            <a:extLst>
              <a:ext uri="{FF2B5EF4-FFF2-40B4-BE49-F238E27FC236}">
                <a16:creationId xmlns:a16="http://schemas.microsoft.com/office/drawing/2014/main" id="{B02CC1E5-D2E0-BA92-8D67-F2187494DFA3}"/>
              </a:ext>
            </a:extLst>
          </p:cNvPr>
          <p:cNvSpPr>
            <a:spLocks noGrp="1"/>
          </p:cNvSpPr>
          <p:nvPr>
            <p:ph type="title"/>
          </p:nvPr>
        </p:nvSpPr>
        <p:spPr>
          <a:xfrm>
            <a:off x="628650" y="274638"/>
            <a:ext cx="7886700" cy="993775"/>
          </a:xfrm>
        </p:spPr>
        <p:txBody>
          <a:bodyPr/>
          <a:lstStyle/>
          <a:p>
            <a:r>
              <a:rPr lang="de-DE" dirty="0"/>
              <a:t>Top-Wünsche der Gen Z</a:t>
            </a:r>
          </a:p>
        </p:txBody>
      </p:sp>
      <p:pic>
        <p:nvPicPr>
          <p:cNvPr id="10" name="Bild 14" descr="IGES_RGB.png">
            <a:extLst>
              <a:ext uri="{FF2B5EF4-FFF2-40B4-BE49-F238E27FC236}">
                <a16:creationId xmlns:a16="http://schemas.microsoft.com/office/drawing/2014/main" id="{8458C380-8CB5-790A-1CA0-37074139D4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2" name="Textfeld 1">
            <a:extLst>
              <a:ext uri="{FF2B5EF4-FFF2-40B4-BE49-F238E27FC236}">
                <a16:creationId xmlns:a16="http://schemas.microsoft.com/office/drawing/2014/main" id="{56BF7881-7D92-59A0-E2D5-BE961194A3ED}"/>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Bayern, 18-29 Jahre N = 121</a:t>
            </a:r>
          </a:p>
        </p:txBody>
      </p:sp>
      <p:sp>
        <p:nvSpPr>
          <p:cNvPr id="6" name="Textfeld 5">
            <a:extLst>
              <a:ext uri="{FF2B5EF4-FFF2-40B4-BE49-F238E27FC236}">
                <a16:creationId xmlns:a16="http://schemas.microsoft.com/office/drawing/2014/main" id="{49E07FF8-8358-EBEC-1BEE-2DE23330BDF7}"/>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7" name="Textfeld 6">
            <a:extLst>
              <a:ext uri="{FF2B5EF4-FFF2-40B4-BE49-F238E27FC236}">
                <a16:creationId xmlns:a16="http://schemas.microsoft.com/office/drawing/2014/main" id="{AB201E12-1C17-1D98-9595-3FD8B89A4B26}"/>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4" name="Grafik 13" descr="Ein Bild, das Screenshot, Reihe, Grafiken, Electric Blue (Farbe) enthält.&#10;&#10;Automatisch generierte Beschreibung">
            <a:extLst>
              <a:ext uri="{FF2B5EF4-FFF2-40B4-BE49-F238E27FC236}">
                <a16:creationId xmlns:a16="http://schemas.microsoft.com/office/drawing/2014/main" id="{D6730A64-9090-A363-C800-0D94D072673E}"/>
              </a:ext>
            </a:extLst>
          </p:cNvPr>
          <p:cNvPicPr>
            <a:picLocks noChangeAspect="1"/>
          </p:cNvPicPr>
          <p:nvPr/>
        </p:nvPicPr>
        <p:blipFill>
          <a:blip r:embed="rId4"/>
          <a:stretch>
            <a:fillRect/>
          </a:stretch>
        </p:blipFill>
        <p:spPr>
          <a:xfrm>
            <a:off x="213409" y="16731"/>
            <a:ext cx="254287" cy="341946"/>
          </a:xfrm>
          <a:prstGeom prst="rect">
            <a:avLst/>
          </a:prstGeom>
        </p:spPr>
      </p:pic>
      <p:graphicFrame>
        <p:nvGraphicFramePr>
          <p:cNvPr id="15" name="Diagramm 14">
            <a:extLst>
              <a:ext uri="{FF2B5EF4-FFF2-40B4-BE49-F238E27FC236}">
                <a16:creationId xmlns:a16="http://schemas.microsoft.com/office/drawing/2014/main" id="{B465C5D6-6479-D7E1-92AC-B1515756227C}"/>
              </a:ext>
            </a:extLst>
          </p:cNvPr>
          <p:cNvGraphicFramePr>
            <a:graphicFrameLocks/>
          </p:cNvGraphicFramePr>
          <p:nvPr/>
        </p:nvGraphicFramePr>
        <p:xfrm>
          <a:off x="576265" y="1478371"/>
          <a:ext cx="3995735" cy="31898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92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1739F8-72AB-7B04-A77E-04DA892156B5}"/>
              </a:ext>
            </a:extLst>
          </p:cNvPr>
          <p:cNvSpPr>
            <a:spLocks noGrp="1"/>
          </p:cNvSpPr>
          <p:nvPr>
            <p:ph type="body" sz="quarter" idx="15"/>
          </p:nvPr>
        </p:nvSpPr>
        <p:spPr>
          <a:xfrm>
            <a:off x="469571" y="2707185"/>
            <a:ext cx="8231869" cy="1196430"/>
          </a:xfrm>
        </p:spPr>
        <p:txBody>
          <a:bodyPr/>
          <a:lstStyle/>
          <a:p>
            <a:r>
              <a:rPr lang="de-DE" sz="2000" dirty="0"/>
              <a:t>Welche Wünsche und Erwartungen haben Beschäftigte unter 30 Jahre</a:t>
            </a:r>
            <a:br>
              <a:rPr lang="de-DE" sz="2000" dirty="0"/>
            </a:br>
            <a:r>
              <a:rPr lang="de-DE" sz="2000" dirty="0"/>
              <a:t> in Bezug auf ihre Arbeit? </a:t>
            </a:r>
            <a:br>
              <a:rPr lang="de-DE" sz="2000" dirty="0"/>
            </a:br>
            <a:r>
              <a:rPr lang="de-DE" sz="2000" dirty="0"/>
              <a:t>Wie stark nehmen sie Vorurteile wahr? Gibt es Generationenkonflikte?</a:t>
            </a:r>
          </a:p>
          <a:p>
            <a:r>
              <a:rPr lang="de-DE" sz="2000" dirty="0"/>
              <a:t>Wie zufrieden ist die Generation Z mit ihrer Arbeit?</a:t>
            </a:r>
            <a:br>
              <a:rPr lang="de-DE" sz="2000" dirty="0"/>
            </a:br>
            <a:r>
              <a:rPr lang="de-DE" sz="2000" dirty="0"/>
              <a:t>Wie steht es mit der Gesundheit der unter 30-Jährigen?</a:t>
            </a:r>
            <a:br>
              <a:rPr lang="de-DE" sz="2000" dirty="0"/>
            </a:br>
            <a:r>
              <a:rPr lang="de-DE" sz="2000" dirty="0"/>
              <a:t>Was hat die Generation Z für einen Umgang mit ihrer Gesundheit? </a:t>
            </a:r>
          </a:p>
          <a:p>
            <a:endParaRPr lang="de-DE" dirty="0"/>
          </a:p>
          <a:p>
            <a:r>
              <a:rPr lang="de-DE" dirty="0"/>
              <a:t> </a:t>
            </a:r>
          </a:p>
          <a:p>
            <a:endParaRPr lang="de-DE" dirty="0"/>
          </a:p>
          <a:p>
            <a:endParaRPr lang="de-DE" dirty="0"/>
          </a:p>
        </p:txBody>
      </p:sp>
      <p:sp>
        <p:nvSpPr>
          <p:cNvPr id="4" name="Textplatzhalter 3">
            <a:extLst>
              <a:ext uri="{FF2B5EF4-FFF2-40B4-BE49-F238E27FC236}">
                <a16:creationId xmlns:a16="http://schemas.microsoft.com/office/drawing/2014/main" id="{94898A21-D30B-87B9-2493-4AC310B724B9}"/>
              </a:ext>
            </a:extLst>
          </p:cNvPr>
          <p:cNvSpPr>
            <a:spLocks noGrp="1"/>
          </p:cNvSpPr>
          <p:nvPr>
            <p:ph type="body" sz="quarter" idx="13"/>
          </p:nvPr>
        </p:nvSpPr>
        <p:spPr>
          <a:xfrm>
            <a:off x="442560" y="1987542"/>
            <a:ext cx="8247063" cy="947876"/>
          </a:xfrm>
        </p:spPr>
        <p:txBody>
          <a:bodyPr/>
          <a:lstStyle/>
          <a:p>
            <a:r>
              <a:rPr lang="de-DE" dirty="0"/>
              <a:t>Generation Z in der Arbeitswelt</a:t>
            </a:r>
            <a:br>
              <a:rPr lang="de-DE" dirty="0"/>
            </a:br>
            <a:endParaRPr lang="de-DE" dirty="0"/>
          </a:p>
        </p:txBody>
      </p:sp>
      <p:sp>
        <p:nvSpPr>
          <p:cNvPr id="5" name="Foliennummernplatzhalter 4">
            <a:extLst>
              <a:ext uri="{FF2B5EF4-FFF2-40B4-BE49-F238E27FC236}">
                <a16:creationId xmlns:a16="http://schemas.microsoft.com/office/drawing/2014/main" id="{E1CB143D-C9A3-BC73-595F-558F1A7F68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a:extLst>
              <a:ext uri="{FF2B5EF4-FFF2-40B4-BE49-F238E27FC236}">
                <a16:creationId xmlns:a16="http://schemas.microsoft.com/office/drawing/2014/main" id="{6E0F670A-9B52-CDBE-D74E-4A0386AD2730}"/>
              </a:ext>
            </a:extLst>
          </p:cNvPr>
          <p:cNvPicPr>
            <a:picLocks noChangeAspect="1"/>
          </p:cNvPicPr>
          <p:nvPr/>
        </p:nvPicPr>
        <p:blipFill>
          <a:blip r:embed="rId2"/>
          <a:stretch>
            <a:fillRect/>
          </a:stretch>
        </p:blipFill>
        <p:spPr>
          <a:xfrm>
            <a:off x="7905135" y="1930074"/>
            <a:ext cx="1108595" cy="1108595"/>
          </a:xfrm>
          <a:prstGeom prst="rect">
            <a:avLst/>
          </a:prstGeom>
        </p:spPr>
      </p:pic>
      <p:pic>
        <p:nvPicPr>
          <p:cNvPr id="28" name="Grafik 27">
            <a:extLst>
              <a:ext uri="{FF2B5EF4-FFF2-40B4-BE49-F238E27FC236}">
                <a16:creationId xmlns:a16="http://schemas.microsoft.com/office/drawing/2014/main" id="{BC42DD18-ABF8-5265-B749-34952F8C3D38}"/>
              </a:ext>
            </a:extLst>
          </p:cNvPr>
          <p:cNvPicPr>
            <a:picLocks noChangeAspect="1"/>
          </p:cNvPicPr>
          <p:nvPr/>
        </p:nvPicPr>
        <p:blipFill>
          <a:blip r:embed="rId3" cstate="print">
            <a:extLst>
              <a:ext uri="{28A0092B-C50C-407E-A947-70E740481C1C}">
                <a14:useLocalDpi xmlns:a14="http://schemas.microsoft.com/office/drawing/2010/main"/>
              </a:ext>
            </a:extLst>
          </a:blip>
          <a:srcRect l="-164"/>
          <a:stretch>
            <a:fillRect/>
          </a:stretch>
        </p:blipFill>
        <p:spPr>
          <a:xfrm>
            <a:off x="3045732" y="0"/>
            <a:ext cx="3054013" cy="1673801"/>
          </a:xfrm>
          <a:prstGeom prst="rect">
            <a:avLst/>
          </a:prstGeom>
        </p:spPr>
      </p:pic>
      <p:pic>
        <p:nvPicPr>
          <p:cNvPr id="29" name="Grafik 28">
            <a:extLst>
              <a:ext uri="{FF2B5EF4-FFF2-40B4-BE49-F238E27FC236}">
                <a16:creationId xmlns:a16="http://schemas.microsoft.com/office/drawing/2014/main" id="{E7519BDE-73F7-A0D7-4C8C-E27460AEB3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3053481" cy="1675475"/>
          </a:xfrm>
          <a:prstGeom prst="rect">
            <a:avLst/>
          </a:prstGeom>
        </p:spPr>
      </p:pic>
      <p:pic>
        <p:nvPicPr>
          <p:cNvPr id="30" name="Grafik 29">
            <a:extLst>
              <a:ext uri="{FF2B5EF4-FFF2-40B4-BE49-F238E27FC236}">
                <a16:creationId xmlns:a16="http://schemas.microsoft.com/office/drawing/2014/main" id="{E61763EB-06DD-E430-208B-AC3ADB6D8FF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99213" y="0"/>
            <a:ext cx="3053481" cy="1673447"/>
          </a:xfrm>
          <a:prstGeom prst="rect">
            <a:avLst/>
          </a:prstGeom>
        </p:spPr>
      </p:pic>
    </p:spTree>
    <p:extLst>
      <p:ext uri="{BB962C8B-B14F-4D97-AF65-F5344CB8AC3E}">
        <p14:creationId xmlns:p14="http://schemas.microsoft.com/office/powerpoint/2010/main" val="394368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868-1133-E31B-4ED8-25782BF01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47F5B7-FDA6-766E-959C-DB28D3BAB917}"/>
              </a:ext>
            </a:extLst>
          </p:cNvPr>
          <p:cNvSpPr>
            <a:spLocks noGrp="1"/>
          </p:cNvSpPr>
          <p:nvPr>
            <p:ph type="title"/>
          </p:nvPr>
        </p:nvSpPr>
        <p:spPr/>
        <p:txBody>
          <a:bodyPr/>
          <a:lstStyle/>
          <a:p>
            <a:r>
              <a:rPr lang="de-DE"/>
              <a:t>Gesundheitsreport 2025: Datenquellen</a:t>
            </a:r>
          </a:p>
        </p:txBody>
      </p:sp>
      <p:sp>
        <p:nvSpPr>
          <p:cNvPr id="3" name="Foliennummernplatzhalter 2">
            <a:extLst>
              <a:ext uri="{FF2B5EF4-FFF2-40B4-BE49-F238E27FC236}">
                <a16:creationId xmlns:a16="http://schemas.microsoft.com/office/drawing/2014/main" id="{24499B0D-CF7B-8C46-6EDD-5049E7955C32}"/>
              </a:ext>
            </a:extLst>
          </p:cNvPr>
          <p:cNvSpPr>
            <a:spLocks noGrp="1"/>
          </p:cNvSpPr>
          <p:nvPr>
            <p:ph type="sldNum" sz="quarter" idx="10"/>
          </p:nvPr>
        </p:nvSpPr>
        <p:spPr/>
        <p:txBody>
          <a:bodyPr/>
          <a:lstStyle/>
          <a:p>
            <a:fld id="{39262AA4-F8FA-6D4C-B1A9-883F887CCF48}" type="slidenum">
              <a:rPr lang="de-DE" smtClean="0"/>
              <a:pPr/>
              <a:t>4</a:t>
            </a:fld>
            <a:endParaRPr lang="de-DE"/>
          </a:p>
        </p:txBody>
      </p:sp>
      <p:graphicFrame>
        <p:nvGraphicFramePr>
          <p:cNvPr id="9" name="Diagramm 8">
            <a:extLst>
              <a:ext uri="{FF2B5EF4-FFF2-40B4-BE49-F238E27FC236}">
                <a16:creationId xmlns:a16="http://schemas.microsoft.com/office/drawing/2014/main" id="{2C7F9797-C0EC-66A9-2B3E-E4FBE55A4464}"/>
              </a:ext>
            </a:extLst>
          </p:cNvPr>
          <p:cNvGraphicFramePr/>
          <p:nvPr>
            <p:extLst>
              <p:ext uri="{D42A27DB-BD31-4B8C-83A1-F6EECF244321}">
                <p14:modId xmlns:p14="http://schemas.microsoft.com/office/powerpoint/2010/main" val="369880466"/>
              </p:ext>
            </p:extLst>
          </p:nvPr>
        </p:nvGraphicFramePr>
        <p:xfrm>
          <a:off x="628650" y="1268413"/>
          <a:ext cx="7435624" cy="336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 14" descr="IGES_RGB.png">
            <a:extLst>
              <a:ext uri="{FF2B5EF4-FFF2-40B4-BE49-F238E27FC236}">
                <a16:creationId xmlns:a16="http://schemas.microsoft.com/office/drawing/2014/main" id="{68A5BEFD-6C37-0E65-63BD-F9A4B6655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34390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DF0AA-872D-DCB9-19A2-55836BAFC0CE}"/>
              </a:ext>
            </a:extLst>
          </p:cNvPr>
          <p:cNvSpPr>
            <a:spLocks noGrp="1"/>
          </p:cNvSpPr>
          <p:nvPr>
            <p:ph type="title"/>
          </p:nvPr>
        </p:nvSpPr>
        <p:spPr/>
        <p:txBody>
          <a:bodyPr/>
          <a:lstStyle/>
          <a:p>
            <a:r>
              <a:rPr lang="de-DE"/>
              <a:t>Generation Z – Hintergrund</a:t>
            </a:r>
          </a:p>
        </p:txBody>
      </p:sp>
      <p:sp>
        <p:nvSpPr>
          <p:cNvPr id="3" name="Textplatzhalter 2">
            <a:extLst>
              <a:ext uri="{FF2B5EF4-FFF2-40B4-BE49-F238E27FC236}">
                <a16:creationId xmlns:a16="http://schemas.microsoft.com/office/drawing/2014/main" id="{A6DEE5F1-07C3-A852-6BC5-11E1EB1B095F}"/>
              </a:ext>
            </a:extLst>
          </p:cNvPr>
          <p:cNvSpPr>
            <a:spLocks noGrp="1"/>
          </p:cNvSpPr>
          <p:nvPr>
            <p:ph type="body" sz="quarter" idx="15"/>
          </p:nvPr>
        </p:nvSpPr>
        <p:spPr>
          <a:xfrm>
            <a:off x="886898" y="1268413"/>
            <a:ext cx="6637654" cy="3207334"/>
          </a:xfrm>
        </p:spPr>
        <p:txBody>
          <a:bodyPr/>
          <a:lstStyle/>
          <a:p>
            <a:r>
              <a:rPr lang="de-DE" b="1" dirty="0"/>
              <a:t>Sozialisation der Beschäftigten unter 30 </a:t>
            </a:r>
          </a:p>
          <a:p>
            <a:pPr marL="285750" indent="-285750">
              <a:buFont typeface="Arial" panose="020B0604020202020204" pitchFamily="34" charset="0"/>
              <a:buChar char="•"/>
            </a:pPr>
            <a:r>
              <a:rPr lang="de-DE" dirty="0"/>
              <a:t>Beeinflusst von digitalen Medien tlw. bereits in der frühen Kindheit </a:t>
            </a:r>
          </a:p>
          <a:p>
            <a:pPr marL="285750" indent="-285750">
              <a:buFont typeface="Arial" panose="020B0604020202020204" pitchFamily="34" charset="0"/>
              <a:buChar char="•"/>
            </a:pPr>
            <a:r>
              <a:rPr lang="de-DE" dirty="0">
                <a:sym typeface="Wingdings" panose="05000000000000000000" pitchFamily="2" charset="2"/>
              </a:rPr>
              <a:t>Beeinflusst durch COVID-19-Pandemie</a:t>
            </a:r>
            <a:endParaRPr lang="de-DE" dirty="0"/>
          </a:p>
          <a:p>
            <a:pPr marL="285750" indent="-285750">
              <a:buFont typeface="Arial" panose="020B0604020202020204" pitchFamily="34" charset="0"/>
              <a:buChar char="•"/>
            </a:pPr>
            <a:r>
              <a:rPr lang="de-DE" dirty="0"/>
              <a:t>Veränderte Anforderungen auf dem Ausbildungs- und Arbeitsmarkt: geprägt durch Fachkräftemangel in vielen Branchen, Gen Z ist sich dessen bewusst</a:t>
            </a:r>
          </a:p>
        </p:txBody>
      </p:sp>
      <p:sp>
        <p:nvSpPr>
          <p:cNvPr id="4" name="Foliennummernplatzhalter 3">
            <a:extLst>
              <a:ext uri="{FF2B5EF4-FFF2-40B4-BE49-F238E27FC236}">
                <a16:creationId xmlns:a16="http://schemas.microsoft.com/office/drawing/2014/main" id="{201CCBFF-9451-1DF9-3582-8B8FBA134E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graphicFrame>
        <p:nvGraphicFramePr>
          <p:cNvPr id="6" name="Diagramm 5">
            <a:extLst>
              <a:ext uri="{FF2B5EF4-FFF2-40B4-BE49-F238E27FC236}">
                <a16:creationId xmlns:a16="http://schemas.microsoft.com/office/drawing/2014/main" id="{BDD91DE6-AD48-A787-7854-67652BEFF831}"/>
              </a:ext>
            </a:extLst>
          </p:cNvPr>
          <p:cNvGraphicFramePr/>
          <p:nvPr>
            <p:extLst>
              <p:ext uri="{D42A27DB-BD31-4B8C-83A1-F6EECF244321}">
                <p14:modId xmlns:p14="http://schemas.microsoft.com/office/powerpoint/2010/main" val="1032395469"/>
              </p:ext>
            </p:extLst>
          </p:nvPr>
        </p:nvGraphicFramePr>
        <p:xfrm>
          <a:off x="1198442" y="2262188"/>
          <a:ext cx="6421557" cy="281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descr="Rucksack Silhouette">
            <a:extLst>
              <a:ext uri="{FF2B5EF4-FFF2-40B4-BE49-F238E27FC236}">
                <a16:creationId xmlns:a16="http://schemas.microsoft.com/office/drawing/2014/main" id="{145F7507-E403-D4B2-3B78-E0E935822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8400" y="1518070"/>
            <a:ext cx="736790" cy="736790"/>
          </a:xfrm>
          <a:prstGeom prst="rect">
            <a:avLst/>
          </a:prstGeom>
        </p:spPr>
      </p:pic>
      <p:pic>
        <p:nvPicPr>
          <p:cNvPr id="15" name="Grafik 14" descr="Bücher Silhouette">
            <a:extLst>
              <a:ext uri="{FF2B5EF4-FFF2-40B4-BE49-F238E27FC236}">
                <a16:creationId xmlns:a16="http://schemas.microsoft.com/office/drawing/2014/main" id="{15F28568-E87C-8872-EE39-0E823464EB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551" y="2347734"/>
            <a:ext cx="736790" cy="736790"/>
          </a:xfrm>
          <a:prstGeom prst="rect">
            <a:avLst/>
          </a:prstGeom>
        </p:spPr>
      </p:pic>
      <p:pic>
        <p:nvPicPr>
          <p:cNvPr id="27" name="Grafik 26" descr="UI UX Silhouette">
            <a:extLst>
              <a:ext uri="{FF2B5EF4-FFF2-40B4-BE49-F238E27FC236}">
                <a16:creationId xmlns:a16="http://schemas.microsoft.com/office/drawing/2014/main" id="{8F3D2429-394B-CE91-F4E2-0E081A069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7744" y="777676"/>
            <a:ext cx="618075" cy="618075"/>
          </a:xfrm>
          <a:prstGeom prst="rect">
            <a:avLst/>
          </a:prstGeom>
        </p:spPr>
      </p:pic>
      <p:pic>
        <p:nvPicPr>
          <p:cNvPr id="8" name="Grafik 7" descr="Aktenkoffer Silhouette">
            <a:extLst>
              <a:ext uri="{FF2B5EF4-FFF2-40B4-BE49-F238E27FC236}">
                <a16:creationId xmlns:a16="http://schemas.microsoft.com/office/drawing/2014/main" id="{3539A8EF-1D5C-3362-DB5F-B41A56EABC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3363" y="3138297"/>
            <a:ext cx="793167" cy="793167"/>
          </a:xfrm>
          <a:prstGeom prst="rect">
            <a:avLst/>
          </a:prstGeom>
        </p:spPr>
      </p:pic>
      <p:pic>
        <p:nvPicPr>
          <p:cNvPr id="5" name="Bild 14" descr="IGES_RGB.png">
            <a:extLst>
              <a:ext uri="{FF2B5EF4-FFF2-40B4-BE49-F238E27FC236}">
                <a16:creationId xmlns:a16="http://schemas.microsoft.com/office/drawing/2014/main" id="{D7224641-A876-4B71-D7CB-506858FC630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40344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F0FB-B68F-8802-43C3-02FCF8CC7C3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A6E9B20-7FAB-4594-9104-A9DE8F42517E}"/>
              </a:ext>
            </a:extLst>
          </p:cNvPr>
          <p:cNvSpPr>
            <a:spLocks noGrp="1"/>
          </p:cNvSpPr>
          <p:nvPr>
            <p:ph type="body" sz="quarter" idx="19"/>
          </p:nvPr>
        </p:nvSpPr>
        <p:spPr/>
        <p:txBody>
          <a:bodyPr>
            <a:normAutofit lnSpcReduction="10000"/>
          </a:bodyPr>
          <a:lstStyle/>
          <a:p>
            <a:endParaRPr lang="de-DE"/>
          </a:p>
          <a:p>
            <a:r>
              <a:rPr lang="de-DE"/>
              <a:t>Generationenkonflikte</a:t>
            </a:r>
          </a:p>
        </p:txBody>
      </p:sp>
      <p:sp>
        <p:nvSpPr>
          <p:cNvPr id="5" name="Textplatzhalter 4">
            <a:extLst>
              <a:ext uri="{FF2B5EF4-FFF2-40B4-BE49-F238E27FC236}">
                <a16:creationId xmlns:a16="http://schemas.microsoft.com/office/drawing/2014/main" id="{CD6FBC1A-01E2-A623-D016-C665FA86C738}"/>
              </a:ext>
            </a:extLst>
          </p:cNvPr>
          <p:cNvSpPr>
            <a:spLocks noGrp="1"/>
          </p:cNvSpPr>
          <p:nvPr>
            <p:ph type="body" sz="quarter" idx="18"/>
          </p:nvPr>
        </p:nvSpPr>
        <p:spPr/>
        <p:txBody>
          <a:bodyPr/>
          <a:lstStyle/>
          <a:p>
            <a:r>
              <a:rPr lang="de-DE"/>
              <a:t>Auswirkung von Vorurteilen </a:t>
            </a:r>
            <a:br>
              <a:rPr lang="de-DE"/>
            </a:br>
            <a:r>
              <a:rPr lang="de-DE"/>
              <a:t>im Arbeitsalltag</a:t>
            </a:r>
          </a:p>
        </p:txBody>
      </p:sp>
      <p:sp>
        <p:nvSpPr>
          <p:cNvPr id="4" name="Foliennummernplatzhalter 3">
            <a:extLst>
              <a:ext uri="{FF2B5EF4-FFF2-40B4-BE49-F238E27FC236}">
                <a16:creationId xmlns:a16="http://schemas.microsoft.com/office/drawing/2014/main" id="{94600043-4EBE-A794-D308-FEC6E9B6DA72}"/>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12001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7009-4614-58B8-47A0-A0675A9A8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FD8AC3-FF54-263A-9F09-EB4477392B91}"/>
              </a:ext>
            </a:extLst>
          </p:cNvPr>
          <p:cNvSpPr>
            <a:spLocks noGrp="1"/>
          </p:cNvSpPr>
          <p:nvPr>
            <p:ph type="title"/>
          </p:nvPr>
        </p:nvSpPr>
        <p:spPr/>
        <p:txBody>
          <a:bodyPr/>
          <a:lstStyle/>
          <a:p>
            <a:r>
              <a:rPr lang="de-DE" dirty="0"/>
              <a:t>Generationenkonflikte erleben 21 % der Gen Z</a:t>
            </a:r>
          </a:p>
        </p:txBody>
      </p:sp>
      <p:sp>
        <p:nvSpPr>
          <p:cNvPr id="3" name="Foliennummernplatzhalter 2">
            <a:extLst>
              <a:ext uri="{FF2B5EF4-FFF2-40B4-BE49-F238E27FC236}">
                <a16:creationId xmlns:a16="http://schemas.microsoft.com/office/drawing/2014/main" id="{0BB3313E-8B7A-1455-E833-F3669DC1D3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63CE2F5C-D28C-258A-C9A7-F276A0739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7283B42D-C438-CD52-3192-8186C3453577}"/>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Insgesamt erleben 21 Prozent der Beschäftigten unter 30 Jahren </a:t>
            </a:r>
            <a:r>
              <a:rPr lang="de-DE" dirty="0">
                <a:solidFill>
                  <a:srgbClr val="000000"/>
                </a:solidFill>
              </a:rPr>
              <a:t>in Bayern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zumindest hin und wieder Generationenkonflikte bei der Arbeit. Unter allen Altersgruppen geben im Durchschnitt 22 Prozent der Beschäftigten an, dass sie entsprechende Konflikte erleben.</a:t>
            </a:r>
          </a:p>
        </p:txBody>
      </p:sp>
      <p:sp>
        <p:nvSpPr>
          <p:cNvPr id="25" name="Textfeld 24">
            <a:extLst>
              <a:ext uri="{FF2B5EF4-FFF2-40B4-BE49-F238E27FC236}">
                <a16:creationId xmlns:a16="http://schemas.microsoft.com/office/drawing/2014/main" id="{7DB3D81B-5E64-77E1-5D7A-18F869257DCD}"/>
              </a:ext>
            </a:extLst>
          </p:cNvPr>
          <p:cNvSpPr txBox="1"/>
          <p:nvPr/>
        </p:nvSpPr>
        <p:spPr>
          <a:xfrm>
            <a:off x="1306514" y="4854514"/>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rgbClr val="7F7F7F"/>
                </a:solidFill>
              </a:rPr>
              <a:t>Quelle: Beschäftigtenbefragung in Bayern, Gesamt N = 1.007; 18-29 Jahre N = 121</a:t>
            </a:r>
          </a:p>
        </p:txBody>
      </p:sp>
      <p:sp>
        <p:nvSpPr>
          <p:cNvPr id="6" name="Textfeld 5">
            <a:extLst>
              <a:ext uri="{FF2B5EF4-FFF2-40B4-BE49-F238E27FC236}">
                <a16:creationId xmlns:a16="http://schemas.microsoft.com/office/drawing/2014/main" id="{8BA9056B-459F-9A6A-3D93-ED90DFC572D6}"/>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7" name="Textfeld 6">
            <a:extLst>
              <a:ext uri="{FF2B5EF4-FFF2-40B4-BE49-F238E27FC236}">
                <a16:creationId xmlns:a16="http://schemas.microsoft.com/office/drawing/2014/main" id="{E5969BCC-9EB0-1CE7-5B34-94CDC6FDDBBD}"/>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8" name="Grafik 7" descr="Ein Bild, das Screenshot, Reihe, Grafiken, Electric Blue (Farbe) enthält.&#10;&#10;Automatisch generierte Beschreibung">
            <a:extLst>
              <a:ext uri="{FF2B5EF4-FFF2-40B4-BE49-F238E27FC236}">
                <a16:creationId xmlns:a16="http://schemas.microsoft.com/office/drawing/2014/main" id="{A3DC1D8A-F3F9-536D-3BC6-39800033D2F0}"/>
              </a:ext>
            </a:extLst>
          </p:cNvPr>
          <p:cNvPicPr>
            <a:picLocks noChangeAspect="1"/>
          </p:cNvPicPr>
          <p:nvPr/>
        </p:nvPicPr>
        <p:blipFill>
          <a:blip r:embed="rId4"/>
          <a:stretch>
            <a:fillRect/>
          </a:stretch>
        </p:blipFill>
        <p:spPr>
          <a:xfrm>
            <a:off x="213409" y="16731"/>
            <a:ext cx="254287" cy="341946"/>
          </a:xfrm>
          <a:prstGeom prst="rect">
            <a:avLst/>
          </a:prstGeom>
        </p:spPr>
      </p:pic>
      <p:graphicFrame>
        <p:nvGraphicFramePr>
          <p:cNvPr id="9" name="Diagramm 8">
            <a:extLst>
              <a:ext uri="{FF2B5EF4-FFF2-40B4-BE49-F238E27FC236}">
                <a16:creationId xmlns:a16="http://schemas.microsoft.com/office/drawing/2014/main" id="{F322E1F7-66B5-4368-80C4-E0CE22E939ED}"/>
              </a:ext>
            </a:extLst>
          </p:cNvPr>
          <p:cNvGraphicFramePr>
            <a:graphicFrameLocks/>
          </p:cNvGraphicFramePr>
          <p:nvPr>
            <p:extLst>
              <p:ext uri="{D42A27DB-BD31-4B8C-83A1-F6EECF244321}">
                <p14:modId xmlns:p14="http://schemas.microsoft.com/office/powerpoint/2010/main" val="2294800545"/>
              </p:ext>
            </p:extLst>
          </p:nvPr>
        </p:nvGraphicFramePr>
        <p:xfrm>
          <a:off x="675304" y="1253324"/>
          <a:ext cx="3800475" cy="27289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m 9">
            <a:extLst>
              <a:ext uri="{FF2B5EF4-FFF2-40B4-BE49-F238E27FC236}">
                <a16:creationId xmlns:a16="http://schemas.microsoft.com/office/drawing/2014/main" id="{662AE1F1-A694-4FB0-9C0F-8C2C537743E7}"/>
              </a:ext>
            </a:extLst>
          </p:cNvPr>
          <p:cNvGraphicFramePr>
            <a:graphicFrameLocks/>
          </p:cNvGraphicFramePr>
          <p:nvPr>
            <p:extLst>
              <p:ext uri="{D42A27DB-BD31-4B8C-83A1-F6EECF244321}">
                <p14:modId xmlns:p14="http://schemas.microsoft.com/office/powerpoint/2010/main" val="2266697208"/>
              </p:ext>
            </p:extLst>
          </p:nvPr>
        </p:nvGraphicFramePr>
        <p:xfrm>
          <a:off x="3082981" y="1260869"/>
          <a:ext cx="5648325" cy="27289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6525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25628-4AC0-AF8A-C58B-A15A105DA4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645D25-3E2F-A10B-12D7-4B10687981CD}"/>
              </a:ext>
            </a:extLst>
          </p:cNvPr>
          <p:cNvSpPr>
            <a:spLocks noGrp="1"/>
          </p:cNvSpPr>
          <p:nvPr>
            <p:ph type="title"/>
          </p:nvPr>
        </p:nvSpPr>
        <p:spPr>
          <a:xfrm>
            <a:off x="628650" y="274638"/>
            <a:ext cx="7886700" cy="993775"/>
          </a:xfrm>
        </p:spPr>
        <p:txBody>
          <a:bodyPr/>
          <a:lstStyle/>
          <a:p>
            <a:r>
              <a:rPr lang="de-DE" dirty="0"/>
              <a:t>Knapp die Hälfte der </a:t>
            </a:r>
            <a:r>
              <a:rPr lang="de-DE" dirty="0" err="1"/>
              <a:t>teams</a:t>
            </a:r>
            <a:r>
              <a:rPr lang="de-DE" dirty="0"/>
              <a:t> sind altersgemischt</a:t>
            </a:r>
          </a:p>
        </p:txBody>
      </p:sp>
      <p:sp>
        <p:nvSpPr>
          <p:cNvPr id="3" name="Foliennummernplatzhalter 2">
            <a:extLst>
              <a:ext uri="{FF2B5EF4-FFF2-40B4-BE49-F238E27FC236}">
                <a16:creationId xmlns:a16="http://schemas.microsoft.com/office/drawing/2014/main" id="{394CAB96-071A-1DA0-0AA1-0DEF4B237A1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8" name="Bild 14" descr="IGES_RGB.png">
            <a:extLst>
              <a:ext uri="{FF2B5EF4-FFF2-40B4-BE49-F238E27FC236}">
                <a16:creationId xmlns:a16="http://schemas.microsoft.com/office/drawing/2014/main" id="{D4B696EF-3449-F816-46B8-FADFFCD670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9" name="Textfeld 8">
            <a:extLst>
              <a:ext uri="{FF2B5EF4-FFF2-40B4-BE49-F238E27FC236}">
                <a16:creationId xmlns:a16="http://schemas.microsoft.com/office/drawing/2014/main" id="{6658195A-EE78-83DB-264A-BB5C544BD6FB}"/>
              </a:ext>
            </a:extLst>
          </p:cNvPr>
          <p:cNvSpPr txBox="1"/>
          <p:nvPr/>
        </p:nvSpPr>
        <p:spPr>
          <a:xfrm>
            <a:off x="1313442" y="4854514"/>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Quelle: </a:t>
            </a:r>
            <a:r>
              <a:rPr lang="de-DE" sz="1000" dirty="0">
                <a:solidFill>
                  <a:srgbClr val="7F7F7F"/>
                </a:solidFill>
              </a:rPr>
              <a:t>Beschäftigtenbefragung</a:t>
            </a:r>
            <a:r>
              <a:rPr lang="de-DE" sz="1000" dirty="0">
                <a:solidFill>
                  <a:schemeClr val="bg1">
                    <a:lumMod val="50000"/>
                  </a:schemeClr>
                </a:solidFill>
              </a:rPr>
              <a:t> in Bayern, N = 1.007</a:t>
            </a:r>
          </a:p>
        </p:txBody>
      </p:sp>
      <p:sp>
        <p:nvSpPr>
          <p:cNvPr id="4" name="Textfeld 3">
            <a:extLst>
              <a:ext uri="{FF2B5EF4-FFF2-40B4-BE49-F238E27FC236}">
                <a16:creationId xmlns:a16="http://schemas.microsoft.com/office/drawing/2014/main" id="{49844F16-047F-4AAC-BE80-C991540FD017}"/>
              </a:ext>
            </a:extLst>
          </p:cNvPr>
          <p:cNvSpPr txBox="1"/>
          <p:nvPr/>
        </p:nvSpPr>
        <p:spPr>
          <a:xfrm>
            <a:off x="118046" y="0"/>
            <a:ext cx="1534648"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7" name="Textfeld 6">
            <a:extLst>
              <a:ext uri="{FF2B5EF4-FFF2-40B4-BE49-F238E27FC236}">
                <a16:creationId xmlns:a16="http://schemas.microsoft.com/office/drawing/2014/main" id="{BF1A2EC6-C9D5-F345-1919-169A2C5A2184}"/>
              </a:ext>
            </a:extLst>
          </p:cNvPr>
          <p:cNvSpPr txBox="1"/>
          <p:nvPr/>
        </p:nvSpPr>
        <p:spPr>
          <a:xfrm>
            <a:off x="307478" y="64680"/>
            <a:ext cx="134521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Bayern</a:t>
            </a:r>
          </a:p>
        </p:txBody>
      </p:sp>
      <p:pic>
        <p:nvPicPr>
          <p:cNvPr id="14" name="Grafik 13" descr="Ein Bild, das Screenshot, Reihe, Grafiken, Electric Blue (Farbe) enthält.&#10;&#10;Automatisch generierte Beschreibung">
            <a:extLst>
              <a:ext uri="{FF2B5EF4-FFF2-40B4-BE49-F238E27FC236}">
                <a16:creationId xmlns:a16="http://schemas.microsoft.com/office/drawing/2014/main" id="{F13BBA38-A021-0C78-75C4-15B968080DA6}"/>
              </a:ext>
            </a:extLst>
          </p:cNvPr>
          <p:cNvPicPr>
            <a:picLocks noChangeAspect="1"/>
          </p:cNvPicPr>
          <p:nvPr/>
        </p:nvPicPr>
        <p:blipFill>
          <a:blip r:embed="rId4"/>
          <a:stretch>
            <a:fillRect/>
          </a:stretch>
        </p:blipFill>
        <p:spPr>
          <a:xfrm>
            <a:off x="213409" y="16731"/>
            <a:ext cx="254287" cy="341946"/>
          </a:xfrm>
          <a:prstGeom prst="rect">
            <a:avLst/>
          </a:prstGeom>
        </p:spPr>
      </p:pic>
      <p:pic>
        <p:nvPicPr>
          <p:cNvPr id="5" name="Grafik 4" descr="Gruppe Silhouette">
            <a:extLst>
              <a:ext uri="{FF2B5EF4-FFF2-40B4-BE49-F238E27FC236}">
                <a16:creationId xmlns:a16="http://schemas.microsoft.com/office/drawing/2014/main" id="{347B6B30-3E00-EA35-96B5-0F9F9B0BE2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20151" y="2773363"/>
            <a:ext cx="914400" cy="914400"/>
          </a:xfrm>
          <a:prstGeom prst="rect">
            <a:avLst/>
          </a:prstGeom>
        </p:spPr>
      </p:pic>
      <p:graphicFrame>
        <p:nvGraphicFramePr>
          <p:cNvPr id="15" name="Diagramm 14">
            <a:extLst>
              <a:ext uri="{FF2B5EF4-FFF2-40B4-BE49-F238E27FC236}">
                <a16:creationId xmlns:a16="http://schemas.microsoft.com/office/drawing/2014/main" id="{6C131C1C-3AC4-467D-ACC6-22CC8F3ED756}"/>
              </a:ext>
            </a:extLst>
          </p:cNvPr>
          <p:cNvGraphicFramePr>
            <a:graphicFrameLocks/>
          </p:cNvGraphicFramePr>
          <p:nvPr>
            <p:extLst>
              <p:ext uri="{D42A27DB-BD31-4B8C-83A1-F6EECF244321}">
                <p14:modId xmlns:p14="http://schemas.microsoft.com/office/powerpoint/2010/main" val="1994022303"/>
              </p:ext>
            </p:extLst>
          </p:nvPr>
        </p:nvGraphicFramePr>
        <p:xfrm>
          <a:off x="806665" y="1336558"/>
          <a:ext cx="7615238" cy="33004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5641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0A5-9074-EB30-2705-985A74114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15477-7E9F-2036-3E08-5159B4585EC5}"/>
              </a:ext>
            </a:extLst>
          </p:cNvPr>
          <p:cNvSpPr>
            <a:spLocks noGrp="1"/>
          </p:cNvSpPr>
          <p:nvPr>
            <p:ph type="title"/>
          </p:nvPr>
        </p:nvSpPr>
        <p:spPr/>
        <p:txBody>
          <a:bodyPr/>
          <a:lstStyle/>
          <a:p>
            <a:r>
              <a:rPr lang="de-DE"/>
              <a:t>Generationenkonflikte eher in älteren Teams</a:t>
            </a:r>
          </a:p>
        </p:txBody>
      </p:sp>
      <p:sp>
        <p:nvSpPr>
          <p:cNvPr id="3" name="Foliennummernplatzhalter 2">
            <a:extLst>
              <a:ext uri="{FF2B5EF4-FFF2-40B4-BE49-F238E27FC236}">
                <a16:creationId xmlns:a16="http://schemas.microsoft.com/office/drawing/2014/main" id="{EEE378AC-546C-49A7-9A6D-1147A584673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676C4CCE-8AF1-9A62-511E-CFC356DB1B24}"/>
              </a:ext>
            </a:extLst>
          </p:cNvPr>
          <p:cNvSpPr txBox="1"/>
          <p:nvPr/>
        </p:nvSpPr>
        <p:spPr>
          <a:xfrm>
            <a:off x="576263" y="1389321"/>
            <a:ext cx="914400"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Narrow"/>
                <a:ea typeface="+mn-ea"/>
                <a:cs typeface="+mn-cs"/>
              </a:rPr>
              <a:t>Wie häufig gibt es in Ihrer Zusammenarbeit Generationskonflikte?</a:t>
            </a:r>
          </a:p>
        </p:txBody>
      </p:sp>
      <p:sp>
        <p:nvSpPr>
          <p:cNvPr id="8" name="Textfeld 7">
            <a:extLst>
              <a:ext uri="{FF2B5EF4-FFF2-40B4-BE49-F238E27FC236}">
                <a16:creationId xmlns:a16="http://schemas.microsoft.com/office/drawing/2014/main" id="{2D59D6CD-2E31-8DE4-DD9F-19721AF74026}"/>
              </a:ext>
            </a:extLst>
          </p:cNvPr>
          <p:cNvSpPr txBox="1"/>
          <p:nvPr/>
        </p:nvSpPr>
        <p:spPr>
          <a:xfrm>
            <a:off x="1315406" y="4853099"/>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7F7F7F"/>
                </a:solidFill>
                <a:effectLst/>
                <a:uLnTx/>
                <a:uFillTx/>
                <a:latin typeface="Arial Narrow"/>
                <a:ea typeface="+mn-ea"/>
                <a:cs typeface="+mn-cs"/>
              </a:rPr>
              <a:t>Quelle: Beschäftigtenbefragung 2024 (jung: N = 1.573; gemischt: N = 3.161; älter: N =1.551</a:t>
            </a: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a:t>
            </a:r>
          </a:p>
        </p:txBody>
      </p:sp>
      <p:graphicFrame>
        <p:nvGraphicFramePr>
          <p:cNvPr id="10" name="Diagramm 9">
            <a:extLst>
              <a:ext uri="{FF2B5EF4-FFF2-40B4-BE49-F238E27FC236}">
                <a16:creationId xmlns:a16="http://schemas.microsoft.com/office/drawing/2014/main" id="{DA0115F1-11CF-478C-797E-0E733279ABAA}"/>
              </a:ext>
            </a:extLst>
          </p:cNvPr>
          <p:cNvGraphicFramePr>
            <a:graphicFrameLocks/>
          </p:cNvGraphicFramePr>
          <p:nvPr/>
        </p:nvGraphicFramePr>
        <p:xfrm>
          <a:off x="569388" y="1906628"/>
          <a:ext cx="2612508" cy="268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35238106-4883-2D91-3B4A-4F8DE3368BA7}"/>
              </a:ext>
            </a:extLst>
          </p:cNvPr>
          <p:cNvGraphicFramePr>
            <a:graphicFrameLocks/>
          </p:cNvGraphicFramePr>
          <p:nvPr/>
        </p:nvGraphicFramePr>
        <p:xfrm>
          <a:off x="3265746" y="1909925"/>
          <a:ext cx="2612508" cy="2685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D2A64892-C4E2-F75C-B33E-20F5C74E9CA6}"/>
              </a:ext>
            </a:extLst>
          </p:cNvPr>
          <p:cNvSpPr/>
          <p:nvPr/>
        </p:nvSpPr>
        <p:spPr>
          <a:xfrm>
            <a:off x="3821257" y="2303721"/>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hteck 4">
            <a:extLst>
              <a:ext uri="{FF2B5EF4-FFF2-40B4-BE49-F238E27FC236}">
                <a16:creationId xmlns:a16="http://schemas.microsoft.com/office/drawing/2014/main" id="{22C1C964-F68A-CE11-ED40-EF5E8499E31D}"/>
              </a:ext>
            </a:extLst>
          </p:cNvPr>
          <p:cNvSpPr/>
          <p:nvPr/>
        </p:nvSpPr>
        <p:spPr>
          <a:xfrm>
            <a:off x="2497067" y="2247900"/>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feld 3">
            <a:extLst>
              <a:ext uri="{FF2B5EF4-FFF2-40B4-BE49-F238E27FC236}">
                <a16:creationId xmlns:a16="http://schemas.microsoft.com/office/drawing/2014/main" id="{D6E3EFFB-D40B-F909-2797-55379B3CDC0D}"/>
              </a:ext>
            </a:extLst>
          </p:cNvPr>
          <p:cNvSpPr txBox="1"/>
          <p:nvPr/>
        </p:nvSpPr>
        <p:spPr>
          <a:xfrm>
            <a:off x="6033349" y="1389321"/>
            <a:ext cx="2612507" cy="2554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Generationskonflikte treten am häufigsten in eher älteren Teams auf. </a:t>
            </a:r>
            <a:br>
              <a:rPr kumimoji="0" lang="de-DE" sz="1400" b="0" i="0" u="none" strike="noStrike" kern="1200" cap="none" spc="0" normalizeH="0" baseline="0" noProof="0" dirty="0">
                <a:ln>
                  <a:noFill/>
                </a:ln>
                <a:solidFill>
                  <a:srgbClr val="000000"/>
                </a:solidFill>
                <a:effectLst/>
                <a:uLnTx/>
                <a:uFillTx/>
                <a:latin typeface="Arial Narrow"/>
                <a:ea typeface="+mn-ea"/>
                <a:cs typeface="+mn-cs"/>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Dort sind 44 Prozent der jüngeren Beschäftigten zumindest hin und wieder davon betroffen.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In einem jungen Team erleben eher ältere Beschäftigte Generationen Konflikte. Hier berichten Beschäftigte ab 50 Jahren zu höheren Anteilen (28 Prozent) von Generationenkonflikten.</a:t>
            </a:r>
          </a:p>
        </p:txBody>
      </p:sp>
      <p:pic>
        <p:nvPicPr>
          <p:cNvPr id="6" name="Bild 14" descr="IGES_RGB.png">
            <a:extLst>
              <a:ext uri="{FF2B5EF4-FFF2-40B4-BE49-F238E27FC236}">
                <a16:creationId xmlns:a16="http://schemas.microsoft.com/office/drawing/2014/main" id="{06B56081-AD1D-9DF2-0EDA-0D8725D922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691394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kbk17BEW"/>
  <p:tag name="THINKCELLUNDODONOTDELETE" val="0"/>
</p:tagLst>
</file>

<file path=ppt/theme/theme1.xml><?xml version="1.0" encoding="utf-8"?>
<a:theme xmlns:a="http://schemas.openxmlformats.org/drawingml/2006/main" name="2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2.xml><?xml version="1.0" encoding="utf-8"?>
<a:theme xmlns:a="http://schemas.openxmlformats.org/drawingml/2006/main" name="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3.xml><?xml version="1.0" encoding="utf-8"?>
<a:theme xmlns:a="http://schemas.openxmlformats.org/drawingml/2006/main" name="1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4.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d2d699-f04a-4e27-84ae-d29809b11eb0">
      <UserInfo>
        <DisplayName>Drogies, Gregor</DisplayName>
        <AccountId>12</AccountId>
        <AccountType/>
      </UserInfo>
      <UserInfo>
        <DisplayName>Kath, Franziska</DisplayName>
        <AccountId>14</AccountId>
        <AccountType/>
      </UserInfo>
    </SharedWithUsers>
    <lcf76f155ced4ddcb4097134ff3c332f xmlns="95555b3d-d036-4f12-b9f1-73f2e7556321">
      <Terms xmlns="http://schemas.microsoft.com/office/infopath/2007/PartnerControls"/>
    </lcf76f155ced4ddcb4097134ff3c332f>
    <TaxCatchAll xmlns="23d2d699-f04a-4e27-84ae-d29809b11eb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7CAD1252B7D0F46AF88B2C0A0B872AB" ma:contentTypeVersion="14" ma:contentTypeDescription="Ein neues Dokument erstellen." ma:contentTypeScope="" ma:versionID="4dfa52996ebc735dd0936b9d437bd34a">
  <xsd:schema xmlns:xsd="http://www.w3.org/2001/XMLSchema" xmlns:xs="http://www.w3.org/2001/XMLSchema" xmlns:p="http://schemas.microsoft.com/office/2006/metadata/properties" xmlns:ns2="95555b3d-d036-4f12-b9f1-73f2e7556321" xmlns:ns3="23d2d699-f04a-4e27-84ae-d29809b11eb0" targetNamespace="http://schemas.microsoft.com/office/2006/metadata/properties" ma:root="true" ma:fieldsID="2e912d3e550ffeb54bab759dd29108f3" ns2:_="" ns3:_="">
    <xsd:import namespace="95555b3d-d036-4f12-b9f1-73f2e7556321"/>
    <xsd:import namespace="23d2d699-f04a-4e27-84ae-d29809b11e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5b3d-d036-4f12-b9f1-73f2e7556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e5ced0c0-dd9d-453b-9582-9745f40bf5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2d699-f04a-4e27-84ae-d29809b11eb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49346177-3559-42ec-bf0f-6aeb2d95cbc1}" ma:internalName="TaxCatchAll" ma:showField="CatchAllData" ma:web="23d2d699-f04a-4e27-84ae-d29809b11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B36CCC-31AC-468D-AAAC-5DA6E5E4CB09}">
  <ds:schemaRefs>
    <ds:schemaRef ds:uri="http://purl.org/dc/elements/1.1/"/>
    <ds:schemaRef ds:uri="http://schemas.microsoft.com/office/2006/metadata/properties"/>
    <ds:schemaRef ds:uri="23d2d699-f04a-4e27-84ae-d29809b11eb0"/>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95555b3d-d036-4f12-b9f1-73f2e7556321"/>
    <ds:schemaRef ds:uri="http://www.w3.org/XML/1998/namespace"/>
    <ds:schemaRef ds:uri="http://purl.org/dc/terms/"/>
  </ds:schemaRefs>
</ds:datastoreItem>
</file>

<file path=customXml/itemProps2.xml><?xml version="1.0" encoding="utf-8"?>
<ds:datastoreItem xmlns:ds="http://schemas.openxmlformats.org/officeDocument/2006/customXml" ds:itemID="{CB8561B6-3320-47F0-A11B-883F6E1D0169}">
  <ds:schemaRefs>
    <ds:schemaRef ds:uri="23d2d699-f04a-4e27-84ae-d29809b11eb0"/>
    <ds:schemaRef ds:uri="95555b3d-d036-4f12-b9f1-73f2e7556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ADFCBA-82DC-46A1-846B-FA5CA54A4840}">
  <ds:schemaRefs>
    <ds:schemaRef ds:uri="http://schemas.microsoft.com/sharepoint/v3/contenttype/forms"/>
  </ds:schemaRefs>
</ds:datastoreItem>
</file>

<file path=docMetadata/LabelInfo.xml><?xml version="1.0" encoding="utf-8"?>
<clbl:labelList xmlns:clbl="http://schemas.microsoft.com/office/2020/mipLabelMetadata">
  <clbl:label id="{613aadb3-4317-47f0-9d7f-beb42928fbe3}" enabled="0" method="" siteId="{613aadb3-4317-47f0-9d7f-beb42928fbe3}" removed="1"/>
</clbl:labelList>
</file>

<file path=docProps/app.xml><?xml version="1.0" encoding="utf-8"?>
<Properties xmlns="http://schemas.openxmlformats.org/officeDocument/2006/extended-properties" xmlns:vt="http://schemas.openxmlformats.org/officeDocument/2006/docPropsVTypes">
  <Template>DAK_Gesundheit </Template>
  <TotalTime>0</TotalTime>
  <Words>2215</Words>
  <Application>Microsoft Office PowerPoint</Application>
  <PresentationFormat>Bildschirmpräsentation (16:9)</PresentationFormat>
  <Paragraphs>278</Paragraphs>
  <Slides>29</Slides>
  <Notes>9</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29</vt:i4>
      </vt:variant>
    </vt:vector>
  </HeadingPairs>
  <TitlesOfParts>
    <vt:vector size="35" baseType="lpstr">
      <vt:lpstr>Arial</vt:lpstr>
      <vt:lpstr>Arial Narrow</vt:lpstr>
      <vt:lpstr>Wingdings</vt:lpstr>
      <vt:lpstr>2_DAK_Gesundheit </vt:lpstr>
      <vt:lpstr>DAK_Gesundheit </vt:lpstr>
      <vt:lpstr>1_DAK_Gesundheit </vt:lpstr>
      <vt:lpstr>PowerPoint-Präsentation</vt:lpstr>
      <vt:lpstr>1,4 Millionen Erwerbstätige sind unter 30</vt:lpstr>
      <vt:lpstr>PowerPoint-Präsentation</vt:lpstr>
      <vt:lpstr>Gesundheitsreport 2025: Datenquellen</vt:lpstr>
      <vt:lpstr>Generation Z – Hintergrund</vt:lpstr>
      <vt:lpstr>PowerPoint-Präsentation</vt:lpstr>
      <vt:lpstr>Generationenkonflikte erleben 21 % der Gen Z</vt:lpstr>
      <vt:lpstr>Knapp die Hälfte der teams sind altersgemischt</vt:lpstr>
      <vt:lpstr>Generationenkonflikte eher in älteren Teams</vt:lpstr>
      <vt:lpstr>Generationenkonflikte Belasten Betroffene</vt:lpstr>
      <vt:lpstr>PowerPoint-Präsentation</vt:lpstr>
      <vt:lpstr>Zufriedenheit im Job bei der Mehrheit vorhanden</vt:lpstr>
      <vt:lpstr>Aspekte mit starker Zufriedenheit bei der Gen Z </vt:lpstr>
      <vt:lpstr>Top-Wünsche der Gen Z</vt:lpstr>
      <vt:lpstr>PowerPoint-Präsentation</vt:lpstr>
      <vt:lpstr>häufige, aber kurze Krankschreibungen </vt:lpstr>
      <vt:lpstr>Mehr Erkältungen, Verletzungen und Infekte</vt:lpstr>
      <vt:lpstr>PowerPoint-Präsentation</vt:lpstr>
      <vt:lpstr>GEN Z IST Vorsichtiger im Umgang mit Infekten</vt:lpstr>
      <vt:lpstr>Gen Z: Krankmelden, um Schlimmeres zu Verhindern</vt:lpstr>
      <vt:lpstr>Präsentismus verbreiteter als im Durchschnitt</vt:lpstr>
      <vt:lpstr>Präsentismus: Rücksicht &amp; Angst vor Nachteilen</vt:lpstr>
      <vt:lpstr>Kernergebnisse des DAK-Gesundheitsreports</vt:lpstr>
      <vt:lpstr>PowerPoint-Präsentation</vt:lpstr>
      <vt:lpstr>PowerPoint-Präsentation</vt:lpstr>
      <vt:lpstr>Betriebliches Gesundheitsmanagement</vt:lpstr>
      <vt:lpstr>BGM: KONKRETE ANGEBOTE DER DAK-GESUNDHEIT</vt:lpstr>
      <vt:lpstr>Aspekte mit starker Zufriedenheit bei der Gen Z </vt:lpstr>
      <vt:lpstr>Top-Wünsche der Gen 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Degenhardt, Natalia</dc:creator>
  <cp:lastModifiedBy>Susanne Hildebrandt</cp:lastModifiedBy>
  <cp:revision>108</cp:revision>
  <cp:lastPrinted>2023-11-06T11:26:11Z</cp:lastPrinted>
  <dcterms:created xsi:type="dcterms:W3CDTF">2023-07-06T09:26:04Z</dcterms:created>
  <dcterms:modified xsi:type="dcterms:W3CDTF">2025-08-27T12:57:24Z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0x010100B7CAD1252B7D0F46AF88B2C0A0B872AB</vt:lpwstr>
  </property>
  <property fmtid="{D5CDD505-2E9C-101B-9397-08002B2CF9AE}" pid="3" name="MediaServiceImageTags">
    <vt:lpwstr/>
  </property>
</Properties>
</file>