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xml" ContentType="application/vnd.openxmlformats-officedocument.presentationml.notesSlide+xml"/>
  <Override PartName="/ppt/comments/modernComment_7FB47936_BE775DB2.xml" ContentType="application/vnd.ms-powerpoint.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6"/>
  </p:notesMasterIdLst>
  <p:handoutMasterIdLst>
    <p:handoutMasterId r:id="rId37"/>
  </p:handoutMasterIdLst>
  <p:sldIdLst>
    <p:sldId id="2142533922" r:id="rId7"/>
    <p:sldId id="2142533937" r:id="rId8"/>
    <p:sldId id="2142533940" r:id="rId9"/>
    <p:sldId id="2142533884" r:id="rId10"/>
    <p:sldId id="2142533731" r:id="rId11"/>
    <p:sldId id="2142533880" r:id="rId12"/>
    <p:sldId id="2142533934" r:id="rId13"/>
    <p:sldId id="2142533936" r:id="rId14"/>
    <p:sldId id="2142533939" r:id="rId15"/>
    <p:sldId id="2142533935" r:id="rId16"/>
    <p:sldId id="2142533818" r:id="rId17"/>
    <p:sldId id="2142533938" r:id="rId18"/>
    <p:sldId id="2142533941" r:id="rId19"/>
    <p:sldId id="2142533918" r:id="rId20"/>
    <p:sldId id="2142533800" r:id="rId21"/>
    <p:sldId id="2142533920" r:id="rId22"/>
    <p:sldId id="2142533888" r:id="rId23"/>
    <p:sldId id="2142533806" r:id="rId24"/>
    <p:sldId id="2142533909" r:id="rId25"/>
    <p:sldId id="2142533810" r:id="rId26"/>
    <p:sldId id="2142533815" r:id="rId27"/>
    <p:sldId id="2142533796" r:id="rId28"/>
    <p:sldId id="2142533924" r:id="rId29"/>
    <p:sldId id="2142533932" r:id="rId30"/>
    <p:sldId id="2142533741" r:id="rId31"/>
    <p:sldId id="2142533723" r:id="rId32"/>
    <p:sldId id="2142533725" r:id="rId33"/>
    <p:sldId id="2142533942" r:id="rId34"/>
    <p:sldId id="2142533943" r:id="rId35"/>
  </p:sldIdLst>
  <p:sldSz cx="9144000" cy="5143500" type="screen16x9"/>
  <p:notesSz cx="6797675" cy="9872663"/>
  <p:custDataLst>
    <p:tags r:id="rId38"/>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5A3C1"/>
    <a:srgbClr val="8DA3B0"/>
    <a:srgbClr val="C7E2D5"/>
    <a:srgbClr val="CC9FAD"/>
    <a:srgbClr val="FBCDA3"/>
    <a:srgbClr val="D3DCE4"/>
    <a:srgbClr val="C1AAD0"/>
    <a:srgbClr val="CE9EAC"/>
    <a:srgbClr val="BFD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A3-445D-9FC3-C9A172A73EAB}"/>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5FA3-445D-9FC3-C9A172A73EA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FA3-445D-9FC3-C9A172A73EAB}"/>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5FA3-445D-9FC3-C9A172A73EAB}"/>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5FA3-445D-9FC3-C9A172A73EAB}"/>
              </c:ext>
            </c:extLst>
          </c:dPt>
          <c:dLbls>
            <c:dLbl>
              <c:idx val="1"/>
              <c:layout>
                <c:manualLayout>
                  <c:x val="6.1022120518688027E-3"/>
                  <c:y val="3.9331366764995086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5FA3-445D-9FC3-C9A172A73EAB}"/>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5FA3-445D-9FC3-C9A172A73E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NDS!$B$3:$B$7</c:f>
              <c:strCache>
                <c:ptCount val="5"/>
                <c:pt idx="0">
                  <c:v>unter 30 Jahre</c:v>
                </c:pt>
                <c:pt idx="1">
                  <c:v>30 bis unter 40 Jahre</c:v>
                </c:pt>
                <c:pt idx="2">
                  <c:v>40 bis unter 50 Jahre</c:v>
                </c:pt>
                <c:pt idx="3">
                  <c:v>50 bis unter 60 Jahre</c:v>
                </c:pt>
                <c:pt idx="4">
                  <c:v>ab 60 Jahre</c:v>
                </c:pt>
              </c:strCache>
            </c:strRef>
          </c:cat>
          <c:val>
            <c:numRef>
              <c:f>NDS!$D$3:$D$7</c:f>
              <c:numCache>
                <c:formatCode>#,##0</c:formatCode>
                <c:ptCount val="5"/>
                <c:pt idx="0">
                  <c:v>810000</c:v>
                </c:pt>
                <c:pt idx="1">
                  <c:v>839000</c:v>
                </c:pt>
                <c:pt idx="2">
                  <c:v>819000</c:v>
                </c:pt>
                <c:pt idx="3">
                  <c:v>1028000</c:v>
                </c:pt>
                <c:pt idx="4">
                  <c:v>587000</c:v>
                </c:pt>
              </c:numCache>
            </c:numRef>
          </c:val>
          <c:extLst>
            <c:ext xmlns:c16="http://schemas.microsoft.com/office/drawing/2014/chart" uri="{C3380CC4-5D6E-409C-BE32-E72D297353CC}">
              <c16:uniqueId val="{0000000A-5FA3-445D-9FC3-C9A172A73EAB}"/>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NDS!$N$66</c:f>
              <c:strCache>
                <c:ptCount val="1"/>
                <c:pt idx="0">
                  <c:v>der Arbeit insgesamt</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45D2-4D00-BB9B-DAF78A31217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5D2-4D00-BB9B-DAF78A31217D}"/>
              </c:ext>
            </c:extLst>
          </c:dPt>
          <c:dPt>
            <c:idx val="2"/>
            <c:bubble3D val="0"/>
            <c:spPr>
              <a:noFill/>
              <a:ln w="19050">
                <a:solidFill>
                  <a:schemeClr val="lt1"/>
                </a:solidFill>
              </a:ln>
              <a:effectLst/>
            </c:spPr>
            <c:extLst>
              <c:ext xmlns:c16="http://schemas.microsoft.com/office/drawing/2014/chart" uri="{C3380CC4-5D6E-409C-BE32-E72D297353CC}">
                <c16:uniqueId val="{00000005-45D2-4D00-BB9B-DAF78A31217D}"/>
              </c:ext>
            </c:extLst>
          </c:dPt>
          <c:dLbls>
            <c:dLbl>
              <c:idx val="2"/>
              <c:delete val="1"/>
              <c:extLst>
                <c:ext xmlns:c15="http://schemas.microsoft.com/office/drawing/2012/chart" uri="{CE6537A1-D6FC-4f65-9D91-7224C49458BB}"/>
                <c:ext xmlns:c16="http://schemas.microsoft.com/office/drawing/2014/chart" uri="{C3380CC4-5D6E-409C-BE32-E72D297353CC}">
                  <c16:uniqueId val="{00000005-45D2-4D00-BB9B-DAF78A3121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NDS!$O$64:$Q$64</c:f>
              <c:strCache>
                <c:ptCount val="3"/>
                <c:pt idx="0">
                  <c:v>voll und ganz zufrieden</c:v>
                </c:pt>
                <c:pt idx="1">
                  <c:v>eher zufrieden</c:v>
                </c:pt>
                <c:pt idx="2">
                  <c:v>Rest</c:v>
                </c:pt>
              </c:strCache>
            </c:strRef>
          </c:cat>
          <c:val>
            <c:numRef>
              <c:f>NDS!$O$66:$Q$66</c:f>
              <c:numCache>
                <c:formatCode>0%</c:formatCode>
                <c:ptCount val="3"/>
                <c:pt idx="0">
                  <c:v>0.24985611208769071</c:v>
                </c:pt>
                <c:pt idx="1">
                  <c:v>0.63633533974947543</c:v>
                </c:pt>
                <c:pt idx="2">
                  <c:v>0.11380854816283381</c:v>
                </c:pt>
              </c:numCache>
            </c:numRef>
          </c:val>
          <c:extLst>
            <c:ext xmlns:c16="http://schemas.microsoft.com/office/drawing/2014/chart" uri="{C3380CC4-5D6E-409C-BE32-E72D297353CC}">
              <c16:uniqueId val="{00000006-45D2-4D00-BB9B-DAF78A31217D}"/>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NDS!$B$70</c:f>
              <c:strCache>
                <c:ptCount val="1"/>
                <c:pt idx="0">
                  <c:v>dem Arbeitsklima, d.h. dem Verhältnis zu anderen Kollegen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5A-445B-B160-CD19428D22A3}"/>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B75A-445B-B160-CD19428D22A3}"/>
              </c:ext>
            </c:extLst>
          </c:dPt>
          <c:dPt>
            <c:idx val="2"/>
            <c:bubble3D val="0"/>
            <c:spPr>
              <a:noFill/>
              <a:ln w="19050">
                <a:solidFill>
                  <a:schemeClr val="lt1"/>
                </a:solidFill>
              </a:ln>
              <a:effectLst/>
            </c:spPr>
            <c:extLst>
              <c:ext xmlns:c16="http://schemas.microsoft.com/office/drawing/2014/chart" uri="{C3380CC4-5D6E-409C-BE32-E72D297353CC}">
                <c16:uniqueId val="{00000005-B75A-445B-B160-CD19428D22A3}"/>
              </c:ext>
            </c:extLst>
          </c:dPt>
          <c:dLbls>
            <c:dLbl>
              <c:idx val="2"/>
              <c:delete val="1"/>
              <c:extLst>
                <c:ext xmlns:c15="http://schemas.microsoft.com/office/drawing/2012/chart" uri="{CE6537A1-D6FC-4f65-9D91-7224C49458BB}"/>
                <c:ext xmlns:c16="http://schemas.microsoft.com/office/drawing/2014/chart" uri="{C3380CC4-5D6E-409C-BE32-E72D297353CC}">
                  <c16:uniqueId val="{00000005-B75A-445B-B160-CD19428D22A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NDS!$C$64:$E$64</c:f>
              <c:strCache>
                <c:ptCount val="3"/>
                <c:pt idx="0">
                  <c:v>voll und ganz zufrieden</c:v>
                </c:pt>
                <c:pt idx="1">
                  <c:v>eher zufrieden</c:v>
                </c:pt>
                <c:pt idx="2">
                  <c:v>Rest</c:v>
                </c:pt>
              </c:strCache>
            </c:strRef>
          </c:cat>
          <c:val>
            <c:numRef>
              <c:f>NDS!$C$70:$E$70</c:f>
              <c:numCache>
                <c:formatCode>0%</c:formatCode>
                <c:ptCount val="3"/>
                <c:pt idx="0">
                  <c:v>0.42061674864448612</c:v>
                </c:pt>
                <c:pt idx="1">
                  <c:v>0.42321442886232241</c:v>
                </c:pt>
                <c:pt idx="2">
                  <c:v>0.15616882249319153</c:v>
                </c:pt>
              </c:numCache>
            </c:numRef>
          </c:val>
          <c:extLst>
            <c:ext xmlns:c16="http://schemas.microsoft.com/office/drawing/2014/chart" uri="{C3380CC4-5D6E-409C-BE32-E72D297353CC}">
              <c16:uniqueId val="{00000006-B75A-445B-B160-CD19428D22A3}"/>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NDS!$N$65</c:f>
              <c:strCache>
                <c:ptCount val="1"/>
                <c:pt idx="0">
                  <c:v>dem Arbeitsklima, d.h. dem Verhältnis zu anderen Kollegen</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5CE6-465D-AB27-402A0E49AE2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CE6-465D-AB27-402A0E49AE2C}"/>
              </c:ext>
            </c:extLst>
          </c:dPt>
          <c:dPt>
            <c:idx val="2"/>
            <c:bubble3D val="0"/>
            <c:spPr>
              <a:noFill/>
              <a:ln w="19050">
                <a:solidFill>
                  <a:schemeClr val="lt1"/>
                </a:solidFill>
              </a:ln>
              <a:effectLst/>
            </c:spPr>
            <c:extLst>
              <c:ext xmlns:c16="http://schemas.microsoft.com/office/drawing/2014/chart" uri="{C3380CC4-5D6E-409C-BE32-E72D297353CC}">
                <c16:uniqueId val="{00000005-5CE6-465D-AB27-402A0E49AE2C}"/>
              </c:ext>
            </c:extLst>
          </c:dPt>
          <c:dLbls>
            <c:dLbl>
              <c:idx val="2"/>
              <c:delete val="1"/>
              <c:extLst>
                <c:ext xmlns:c15="http://schemas.microsoft.com/office/drawing/2012/chart" uri="{CE6537A1-D6FC-4f65-9D91-7224C49458BB}"/>
                <c:ext xmlns:c16="http://schemas.microsoft.com/office/drawing/2014/chart" uri="{C3380CC4-5D6E-409C-BE32-E72D297353CC}">
                  <c16:uniqueId val="{00000005-5CE6-465D-AB27-402A0E49AE2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NDS!$O$64:$Q$64</c:f>
              <c:strCache>
                <c:ptCount val="3"/>
                <c:pt idx="0">
                  <c:v>voll und ganz zufrieden</c:v>
                </c:pt>
                <c:pt idx="1">
                  <c:v>eher zufrieden</c:v>
                </c:pt>
                <c:pt idx="2">
                  <c:v>Rest</c:v>
                </c:pt>
              </c:strCache>
            </c:strRef>
          </c:cat>
          <c:val>
            <c:numRef>
              <c:f>NDS!$O$65:$Q$65</c:f>
              <c:numCache>
                <c:formatCode>0%</c:formatCode>
                <c:ptCount val="3"/>
                <c:pt idx="0">
                  <c:v>0.40786358376721571</c:v>
                </c:pt>
                <c:pt idx="1">
                  <c:v>0.46924433220219491</c:v>
                </c:pt>
                <c:pt idx="2">
                  <c:v>0.12289208403058932</c:v>
                </c:pt>
              </c:numCache>
            </c:numRef>
          </c:val>
          <c:extLst>
            <c:ext xmlns:c16="http://schemas.microsoft.com/office/drawing/2014/chart" uri="{C3380CC4-5D6E-409C-BE32-E72D297353CC}">
              <c16:uniqueId val="{00000006-5CE6-465D-AB27-402A0E49AE2C}"/>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7719025401763"/>
          <c:y val="3.292180682039917E-2"/>
          <c:w val="0.48093835082434289"/>
          <c:h val="0.83418391153483962"/>
        </c:manualLayout>
      </c:layout>
      <c:barChart>
        <c:barDir val="bar"/>
        <c:grouping val="clustered"/>
        <c:varyColors val="0"/>
        <c:ser>
          <c:idx val="1"/>
          <c:order val="0"/>
          <c:tx>
            <c:strRef>
              <c:f>NDS!$K$117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NDS!$I$119:$I$125</c:f>
              <c:strCache>
                <c:ptCount val="7"/>
                <c:pt idx="0">
                  <c:v>dem Arbeitsklima, d.h. dem Verhältnis zu anderen Kollegen</c:v>
                </c:pt>
                <c:pt idx="1">
                  <c:v>der Art bzw. dem Inhalt der Tätigkeit</c:v>
                </c:pt>
                <c:pt idx="2">
                  <c:v>dem Arbeits- und Gesundheitsschutz</c:v>
                </c:pt>
                <c:pt idx="3">
                  <c:v>den beruflichen Entwicklungsmöglichkeiten</c:v>
                </c:pt>
                <c:pt idx="4">
                  <c:v>dem betrieblichen Weiterbildungsangebot</c:v>
                </c:pt>
                <c:pt idx="5">
                  <c:v>dem Einkommen bzw. der finanziellen Anerkennung</c:v>
                </c:pt>
                <c:pt idx="6">
                  <c:v>der Arbeit insgesamt</c:v>
                </c:pt>
              </c:strCache>
            </c:strRef>
          </c:cat>
          <c:val>
            <c:numRef>
              <c:f>NDS!$K$119:$K$125</c:f>
              <c:numCache>
                <c:formatCode>0%</c:formatCode>
                <c:ptCount val="7"/>
                <c:pt idx="0">
                  <c:v>0.42061674864448612</c:v>
                </c:pt>
                <c:pt idx="1">
                  <c:v>0.31103880487746755</c:v>
                </c:pt>
                <c:pt idx="2">
                  <c:v>0.24805173983662318</c:v>
                </c:pt>
                <c:pt idx="3">
                  <c:v>0.23551713637017602</c:v>
                </c:pt>
                <c:pt idx="4">
                  <c:v>0.22577859011845861</c:v>
                </c:pt>
                <c:pt idx="5">
                  <c:v>0.21655820731620101</c:v>
                </c:pt>
                <c:pt idx="6">
                  <c:v>0.21655820731620101</c:v>
                </c:pt>
              </c:numCache>
            </c:numRef>
          </c:val>
          <c:extLst>
            <c:ext xmlns:c16="http://schemas.microsoft.com/office/drawing/2014/chart" uri="{C3380CC4-5D6E-409C-BE32-E72D297353CC}">
              <c16:uniqueId val="{00000000-1B3D-45B0-9E9C-67950E94C8B4}"/>
            </c:ext>
          </c:extLst>
        </c:ser>
        <c:ser>
          <c:idx val="0"/>
          <c:order val="1"/>
          <c:tx>
            <c:strRef>
              <c:f>NDS!$L$117</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NDS!$I$119:$I$125</c:f>
              <c:strCache>
                <c:ptCount val="7"/>
                <c:pt idx="0">
                  <c:v>dem Arbeitsklima, d.h. dem Verhältnis zu anderen Kollegen</c:v>
                </c:pt>
                <c:pt idx="1">
                  <c:v>der Art bzw. dem Inhalt der Tätigkeit</c:v>
                </c:pt>
                <c:pt idx="2">
                  <c:v>dem Arbeits- und Gesundheitsschutz</c:v>
                </c:pt>
                <c:pt idx="3">
                  <c:v>den beruflichen Entwicklungsmöglichkeiten</c:v>
                </c:pt>
                <c:pt idx="4">
                  <c:v>dem betrieblichen Weiterbildungsangebot</c:v>
                </c:pt>
                <c:pt idx="5">
                  <c:v>dem Einkommen bzw. der finanziellen Anerkennung</c:v>
                </c:pt>
                <c:pt idx="6">
                  <c:v>der Arbeit insgesamt</c:v>
                </c:pt>
              </c:strCache>
            </c:strRef>
          </c:cat>
          <c:val>
            <c:numRef>
              <c:f>NDS!$L$119:$L$125</c:f>
              <c:numCache>
                <c:formatCode>0%</c:formatCode>
                <c:ptCount val="7"/>
                <c:pt idx="0">
                  <c:v>0.40786358376721571</c:v>
                </c:pt>
                <c:pt idx="1">
                  <c:v>0.36981886943224784</c:v>
                </c:pt>
                <c:pt idx="2">
                  <c:v>0.28648365047423169</c:v>
                </c:pt>
                <c:pt idx="3">
                  <c:v>0.19556176570384781</c:v>
                </c:pt>
                <c:pt idx="4">
                  <c:v>0.19652318292193879</c:v>
                </c:pt>
                <c:pt idx="5">
                  <c:v>0.21650524343518174</c:v>
                </c:pt>
                <c:pt idx="6">
                  <c:v>0.24985611208769071</c:v>
                </c:pt>
              </c:numCache>
            </c:numRef>
          </c:val>
          <c:extLst>
            <c:ext xmlns:c16="http://schemas.microsoft.com/office/drawing/2014/chart" uri="{C3380CC4-5D6E-409C-BE32-E72D297353CC}">
              <c16:uniqueId val="{00000001-1B3D-45B0-9E9C-67950E94C8B4}"/>
            </c:ext>
          </c:extLst>
        </c:ser>
        <c:dLbls>
          <c:dLblPos val="outEnd"/>
          <c:showLegendKey val="0"/>
          <c:showVal val="1"/>
          <c:showCatName val="0"/>
          <c:showSerName val="0"/>
          <c:showPercent val="0"/>
          <c:showBubbleSize val="0"/>
        </c:dLbls>
        <c:gapWidth val="182"/>
        <c:overlap val="-10"/>
        <c:axId val="999221871"/>
        <c:axId val="999222351"/>
      </c:barChart>
      <c:catAx>
        <c:axId val="99922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2351"/>
        <c:crosses val="autoZero"/>
        <c:auto val="1"/>
        <c:lblAlgn val="ctr"/>
        <c:lblOffset val="100"/>
        <c:noMultiLvlLbl val="0"/>
      </c:catAx>
      <c:valAx>
        <c:axId val="99922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"voll und ganz zufrieden"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1871"/>
        <c:crosses val="max"/>
        <c:crossBetween val="between"/>
        <c:majorUnit val="0.2"/>
      </c:valAx>
      <c:spPr>
        <a:noFill/>
        <a:ln>
          <a:noFill/>
        </a:ln>
        <a:effectLst/>
      </c:spPr>
    </c:plotArea>
    <c:legend>
      <c:legendPos val="r"/>
      <c:layout>
        <c:manualLayout>
          <c:xMode val="edge"/>
          <c:yMode val="edge"/>
          <c:x val="0.79031883969512229"/>
          <c:y val="0.61179043864237426"/>
          <c:w val="0.17705388001739544"/>
          <c:h val="0.1602312001681633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101575579661945"/>
          <c:y val="4.5228491294729507E-2"/>
          <c:w val="0.37377925617999891"/>
          <c:h val="0.68840386161311928"/>
        </c:manualLayout>
      </c:layout>
      <c:barChart>
        <c:barDir val="bar"/>
        <c:grouping val="clustered"/>
        <c:varyColors val="0"/>
        <c:ser>
          <c:idx val="0"/>
          <c:order val="0"/>
          <c:tx>
            <c:strRef>
              <c:f>NDS!$K$147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NDS!$J$148:$J$153</c:f>
              <c:strCache>
                <c:ptCount val="6"/>
                <c:pt idx="0">
                  <c:v>Die Vereinbarkeit des Berufs- und Privatlebens</c:v>
                </c:pt>
                <c:pt idx="1">
                  <c:v>Die Sicherheit meines Arbeitsplatzes</c:v>
                </c:pt>
                <c:pt idx="2">
                  <c:v>Eine gute Bezahlung</c:v>
                </c:pt>
                <c:pt idx="3">
                  <c:v>Das Arbeitsklima, das heißt ein gutes Verhältnis zu den Kolleginnen und Kollegen</c:v>
                </c:pt>
                <c:pt idx="4">
                  <c:v>Eine Führungskraft, die mich unterstützt und fördert</c:v>
                </c:pt>
                <c:pt idx="5">
                  <c:v>Eine gute Einarbeitung bei Neueinstieg in einen Betrieb</c:v>
                </c:pt>
              </c:strCache>
            </c:strRef>
          </c:cat>
          <c:val>
            <c:numRef>
              <c:f>NDS!$K$148:$K$153</c:f>
              <c:numCache>
                <c:formatCode>0%</c:formatCode>
                <c:ptCount val="6"/>
                <c:pt idx="0">
                  <c:v>0.70405854132828494</c:v>
                </c:pt>
                <c:pt idx="1">
                  <c:v>0.62597413008168878</c:v>
                </c:pt>
                <c:pt idx="2">
                  <c:v>0.62467528997277055</c:v>
                </c:pt>
                <c:pt idx="3">
                  <c:v>0.60827910365810045</c:v>
                </c:pt>
                <c:pt idx="4">
                  <c:v>0.5189938665325069</c:v>
                </c:pt>
                <c:pt idx="5">
                  <c:v>0.51509734620575243</c:v>
                </c:pt>
              </c:numCache>
            </c:numRef>
          </c:val>
          <c:extLst>
            <c:ext xmlns:c16="http://schemas.microsoft.com/office/drawing/2014/chart" uri="{C3380CC4-5D6E-409C-BE32-E72D297353CC}">
              <c16:uniqueId val="{00000000-BB3C-4D83-9A4B-724FB6FA1EF1}"/>
            </c:ext>
          </c:extLst>
        </c:ser>
        <c:ser>
          <c:idx val="1"/>
          <c:order val="1"/>
          <c:tx>
            <c:strRef>
              <c:f>NDS!$L$147</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NDS!$J$148:$J$153</c:f>
              <c:strCache>
                <c:ptCount val="6"/>
                <c:pt idx="0">
                  <c:v>Die Vereinbarkeit des Berufs- und Privatlebens</c:v>
                </c:pt>
                <c:pt idx="1">
                  <c:v>Die Sicherheit meines Arbeitsplatzes</c:v>
                </c:pt>
                <c:pt idx="2">
                  <c:v>Eine gute Bezahlung</c:v>
                </c:pt>
                <c:pt idx="3">
                  <c:v>Das Arbeitsklima, das heißt ein gutes Verhältnis zu den Kolleginnen und Kollegen</c:v>
                </c:pt>
                <c:pt idx="4">
                  <c:v>Eine Führungskraft, die mich unterstützt und fördert</c:v>
                </c:pt>
                <c:pt idx="5">
                  <c:v>Eine gute Einarbeitung bei Neueinstieg in einen Betrieb</c:v>
                </c:pt>
              </c:strCache>
            </c:strRef>
          </c:cat>
          <c:val>
            <c:numRef>
              <c:f>NDS!$L$148:$L$153</c:f>
              <c:numCache>
                <c:formatCode>0%</c:formatCode>
                <c:ptCount val="6"/>
                <c:pt idx="0">
                  <c:v>0.57509874498221525</c:v>
                </c:pt>
                <c:pt idx="1">
                  <c:v>0.56959869922023632</c:v>
                </c:pt>
                <c:pt idx="2">
                  <c:v>0.49220253638209827</c:v>
                </c:pt>
                <c:pt idx="3">
                  <c:v>0.61776019724166564</c:v>
                </c:pt>
                <c:pt idx="4">
                  <c:v>0.43574930802185707</c:v>
                </c:pt>
                <c:pt idx="5">
                  <c:v>0.50595057963740797</c:v>
                </c:pt>
              </c:numCache>
            </c:numRef>
          </c:val>
          <c:extLst>
            <c:ext xmlns:c16="http://schemas.microsoft.com/office/drawing/2014/chart" uri="{C3380CC4-5D6E-409C-BE32-E72D297353CC}">
              <c16:uniqueId val="{00000001-BB3C-4D83-9A4B-724FB6FA1EF1}"/>
            </c:ext>
          </c:extLst>
        </c:ser>
        <c:dLbls>
          <c:dLblPos val="outEnd"/>
          <c:showLegendKey val="0"/>
          <c:showVal val="1"/>
          <c:showCatName val="0"/>
          <c:showSerName val="0"/>
          <c:showPercent val="0"/>
          <c:showBubbleSize val="0"/>
        </c:dLbls>
        <c:gapWidth val="182"/>
        <c:overlap val="-10"/>
        <c:axId val="582682239"/>
        <c:axId val="582675519"/>
      </c:barChart>
      <c:catAx>
        <c:axId val="582682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75519"/>
        <c:crosses val="autoZero"/>
        <c:auto val="1"/>
        <c:lblAlgn val="ctr"/>
        <c:lblOffset val="100"/>
        <c:noMultiLvlLbl val="0"/>
      </c:catAx>
      <c:valAx>
        <c:axId val="582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r>
                  <a:rPr lang="de-DE" dirty="0"/>
                  <a:t>Anteil „sehr wichtig“</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582682239"/>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NDS!$D$7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B513-4B23-9F98-AFB47A04081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B513-4B23-9F98-AFB47A0408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NDS!$E$6:$F$6</c:f>
              <c:strCache>
                <c:ptCount val="2"/>
                <c:pt idx="0">
                  <c:v>alle Beschäftigte</c:v>
                </c:pt>
                <c:pt idx="1">
                  <c:v>unter 30 Jahre</c:v>
                </c:pt>
              </c:strCache>
            </c:strRef>
          </c:cat>
          <c:val>
            <c:numRef>
              <c:f>NDS!$E$7:$F$7</c:f>
              <c:numCache>
                <c:formatCode>0</c:formatCode>
                <c:ptCount val="2"/>
                <c:pt idx="0">
                  <c:v>213.25740333129022</c:v>
                </c:pt>
                <c:pt idx="1">
                  <c:v>301.6734645077434</c:v>
                </c:pt>
              </c:numCache>
            </c:numRef>
          </c:val>
          <c:extLst>
            <c:ext xmlns:c16="http://schemas.microsoft.com/office/drawing/2014/chart" uri="{C3380CC4-5D6E-409C-BE32-E72D297353CC}">
              <c16:uniqueId val="{00000004-B513-4B23-9F98-AFB47A04081A}"/>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NDS!$D$8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4EAB-4944-BF7D-57BF3A4D968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EAB-4944-BF7D-57BF3A4D968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NDS!$E$6:$F$6</c:f>
              <c:strCache>
                <c:ptCount val="2"/>
                <c:pt idx="0">
                  <c:v>alle Beschäftigte</c:v>
                </c:pt>
                <c:pt idx="1">
                  <c:v>unter 30 Jahre</c:v>
                </c:pt>
              </c:strCache>
            </c:strRef>
          </c:cat>
          <c:val>
            <c:numRef>
              <c:f>NDS!$E$8:$F$8</c:f>
              <c:numCache>
                <c:formatCode>0.0</c:formatCode>
                <c:ptCount val="2"/>
                <c:pt idx="0">
                  <c:v>9.4607344378446143</c:v>
                </c:pt>
                <c:pt idx="1">
                  <c:v>5.856135276258617</c:v>
                </c:pt>
              </c:numCache>
            </c:numRef>
          </c:val>
          <c:extLst>
            <c:ext xmlns:c16="http://schemas.microsoft.com/office/drawing/2014/chart" uri="{C3380CC4-5D6E-409C-BE32-E72D297353CC}">
              <c16:uniqueId val="{00000004-4EAB-4944-BF7D-57BF3A4D9683}"/>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NDS!$D$9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F7A-472D-BDF4-0C001AA75DB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F7A-472D-BDF4-0C001AA75DB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NDS!$E$6:$F$6</c:f>
              <c:strCache>
                <c:ptCount val="2"/>
                <c:pt idx="0">
                  <c:v>alle Beschäftigte</c:v>
                </c:pt>
                <c:pt idx="1">
                  <c:v>unter 30 Jahre</c:v>
                </c:pt>
              </c:strCache>
            </c:strRef>
          </c:cat>
          <c:val>
            <c:numRef>
              <c:f>NDS!$E$9:$F$9</c:f>
              <c:numCache>
                <c:formatCode>0.0%</c:formatCode>
                <c:ptCount val="2"/>
                <c:pt idx="0">
                  <c:v>5.5124908738296632E-2</c:v>
                </c:pt>
                <c:pt idx="1">
                  <c:v>4.8268869328277265E-2</c:v>
                </c:pt>
              </c:numCache>
            </c:numRef>
          </c:val>
          <c:extLst>
            <c:ext xmlns:c16="http://schemas.microsoft.com/office/drawing/2014/chart" uri="{C3380CC4-5D6E-409C-BE32-E72D297353CC}">
              <c16:uniqueId val="{00000004-AF7A-472D-BDF4-0C001AA75DB6}"/>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NDS!$K$32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Äußere Ursachen und Faktoren</c:v>
                </c:pt>
                <c:pt idx="8">
                  <c:v>Nervensystem, Augen, Ohren</c:v>
                </c:pt>
                <c:pt idx="9">
                  <c:v>Haut</c:v>
                </c:pt>
                <c:pt idx="10">
                  <c:v>Kreislaufsystem</c:v>
                </c:pt>
                <c:pt idx="11">
                  <c:v>Neubildungen</c:v>
                </c:pt>
              </c:strCache>
            </c:strRef>
          </c:cat>
          <c:val>
            <c:numRef>
              <c:f>NDS!$K$33:$K$44</c:f>
              <c:numCache>
                <c:formatCode>General</c:formatCode>
                <c:ptCount val="12"/>
                <c:pt idx="0">
                  <c:v>444</c:v>
                </c:pt>
                <c:pt idx="1">
                  <c:v>238</c:v>
                </c:pt>
                <c:pt idx="2">
                  <c:v>214</c:v>
                </c:pt>
                <c:pt idx="3">
                  <c:v>207</c:v>
                </c:pt>
                <c:pt idx="4">
                  <c:v>187</c:v>
                </c:pt>
                <c:pt idx="5">
                  <c:v>144</c:v>
                </c:pt>
                <c:pt idx="6">
                  <c:v>89</c:v>
                </c:pt>
                <c:pt idx="7">
                  <c:v>71</c:v>
                </c:pt>
                <c:pt idx="8">
                  <c:v>65</c:v>
                </c:pt>
                <c:pt idx="9">
                  <c:v>26</c:v>
                </c:pt>
                <c:pt idx="10">
                  <c:v>14</c:v>
                </c:pt>
                <c:pt idx="11">
                  <c:v>7</c:v>
                </c:pt>
              </c:numCache>
            </c:numRef>
          </c:val>
          <c:extLst>
            <c:ext xmlns:c16="http://schemas.microsoft.com/office/drawing/2014/chart" uri="{C3380CC4-5D6E-409C-BE32-E72D297353CC}">
              <c16:uniqueId val="{00000000-B4FE-4635-8F33-A928ED18C7B9}"/>
            </c:ext>
          </c:extLst>
        </c:ser>
        <c:ser>
          <c:idx val="1"/>
          <c:order val="1"/>
          <c:tx>
            <c:strRef>
              <c:f>NDS!$L$32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NDS!$J$33:$J$44</c:f>
              <c:strCache>
                <c:ptCount val="12"/>
                <c:pt idx="0">
                  <c:v>Atmungssystem</c:v>
                </c:pt>
                <c:pt idx="1">
                  <c:v>Psychische Erkrankungen</c:v>
                </c:pt>
                <c:pt idx="2">
                  <c:v>Verletzungen</c:v>
                </c:pt>
                <c:pt idx="3">
                  <c:v>Muskel-Skelett-System</c:v>
                </c:pt>
                <c:pt idx="4">
                  <c:v>Infektionen</c:v>
                </c:pt>
                <c:pt idx="5">
                  <c:v>unspezifische Symptome</c:v>
                </c:pt>
                <c:pt idx="6">
                  <c:v>Verdauungssystem</c:v>
                </c:pt>
                <c:pt idx="7">
                  <c:v>Äußere Ursachen und Faktoren</c:v>
                </c:pt>
                <c:pt idx="8">
                  <c:v>Nervensystem, Augen, Ohren</c:v>
                </c:pt>
                <c:pt idx="9">
                  <c:v>Haut</c:v>
                </c:pt>
                <c:pt idx="10">
                  <c:v>Kreislaufsystem</c:v>
                </c:pt>
                <c:pt idx="11">
                  <c:v>Neubildungen</c:v>
                </c:pt>
              </c:strCache>
            </c:strRef>
          </c:cat>
          <c:val>
            <c:numRef>
              <c:f>NDS!$L$33:$L$44</c:f>
              <c:numCache>
                <c:formatCode>General</c:formatCode>
                <c:ptCount val="12"/>
                <c:pt idx="0">
                  <c:v>358</c:v>
                </c:pt>
                <c:pt idx="1">
                  <c:v>346</c:v>
                </c:pt>
                <c:pt idx="2">
                  <c:v>202</c:v>
                </c:pt>
                <c:pt idx="3">
                  <c:v>364</c:v>
                </c:pt>
                <c:pt idx="4">
                  <c:v>135</c:v>
                </c:pt>
                <c:pt idx="5">
                  <c:v>118</c:v>
                </c:pt>
                <c:pt idx="6">
                  <c:v>84</c:v>
                </c:pt>
                <c:pt idx="7">
                  <c:v>101</c:v>
                </c:pt>
                <c:pt idx="8">
                  <c:v>91</c:v>
                </c:pt>
                <c:pt idx="9">
                  <c:v>25</c:v>
                </c:pt>
                <c:pt idx="10">
                  <c:v>70</c:v>
                </c:pt>
                <c:pt idx="11">
                  <c:v>64</c:v>
                </c:pt>
              </c:numCache>
            </c:numRef>
          </c:val>
          <c:extLst>
            <c:ext xmlns:c16="http://schemas.microsoft.com/office/drawing/2014/chart" uri="{C3380CC4-5D6E-409C-BE32-E72D297353CC}">
              <c16:uniqueId val="{00000001-B4FE-4635-8F33-A928ED18C7B9}"/>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28806800616286377"/>
          <c:h val="0.15182928169672644"/>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Inwieweit treffen die Aussagen zu?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NDS!$B$144</c:f>
              <c:strCache>
                <c:ptCount val="1"/>
                <c:pt idx="0">
                  <c:v>Seit der Corona-Pandemie bin ich generell vorsichtiger im Umgang mit Infekten.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NDS!$C$143:$G$143</c:f>
              <c:strCache>
                <c:ptCount val="5"/>
                <c:pt idx="0">
                  <c:v>18-29</c:v>
                </c:pt>
                <c:pt idx="1">
                  <c:v>30-49</c:v>
                </c:pt>
                <c:pt idx="2">
                  <c:v>50-65</c:v>
                </c:pt>
                <c:pt idx="4">
                  <c:v>alle Beschäftigten</c:v>
                </c:pt>
              </c:strCache>
            </c:strRef>
          </c:cat>
          <c:val>
            <c:numRef>
              <c:f>NDS!$C$144:$G$144</c:f>
              <c:numCache>
                <c:formatCode>0%</c:formatCode>
                <c:ptCount val="5"/>
                <c:pt idx="0">
                  <c:v>0.56628743382485247</c:v>
                </c:pt>
                <c:pt idx="1">
                  <c:v>0.52300207763869122</c:v>
                </c:pt>
                <c:pt idx="2">
                  <c:v>0.53037634567906689</c:v>
                </c:pt>
                <c:pt idx="4">
                  <c:v>0.53165103725116591</c:v>
                </c:pt>
              </c:numCache>
            </c:numRef>
          </c:val>
          <c:extLst>
            <c:ext xmlns:c16="http://schemas.microsoft.com/office/drawing/2014/chart" uri="{C3380CC4-5D6E-409C-BE32-E72D297353CC}">
              <c16:uniqueId val="{00000000-5AD2-409F-AD93-97430AF54854}"/>
            </c:ext>
          </c:extLst>
        </c:ser>
        <c:ser>
          <c:idx val="1"/>
          <c:order val="1"/>
          <c:tx>
            <c:strRef>
              <c:f>NDS!$B$145</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NDS!$C$143:$G$143</c:f>
              <c:strCache>
                <c:ptCount val="5"/>
                <c:pt idx="0">
                  <c:v>18-29</c:v>
                </c:pt>
                <c:pt idx="1">
                  <c:v>30-49</c:v>
                </c:pt>
                <c:pt idx="2">
                  <c:v>50-65</c:v>
                </c:pt>
                <c:pt idx="4">
                  <c:v>alle Beschäftigten</c:v>
                </c:pt>
              </c:strCache>
            </c:strRef>
          </c:cat>
          <c:val>
            <c:numRef>
              <c:f>NDS!$C$145:$G$145</c:f>
              <c:numCache>
                <c:formatCode>0%</c:formatCode>
                <c:ptCount val="5"/>
                <c:pt idx="0">
                  <c:v>0.29751182866786596</c:v>
                </c:pt>
                <c:pt idx="1">
                  <c:v>0.22468689360510785</c:v>
                </c:pt>
                <c:pt idx="2">
                  <c:v>0.13349946848489774</c:v>
                </c:pt>
                <c:pt idx="4">
                  <c:v>0.19939184819371836</c:v>
                </c:pt>
              </c:numCache>
            </c:numRef>
          </c:val>
          <c:extLst>
            <c:ext xmlns:c16="http://schemas.microsoft.com/office/drawing/2014/chart" uri="{C3380CC4-5D6E-409C-BE32-E72D297353CC}">
              <c16:uniqueId val="{00000001-5AD2-409F-AD93-97430AF54854}"/>
            </c:ext>
          </c:extLst>
        </c:ser>
        <c:dLbls>
          <c:dLblPos val="outEnd"/>
          <c:showLegendKey val="0"/>
          <c:showVal val="1"/>
          <c:showCatName val="0"/>
          <c:showSerName val="0"/>
          <c:showPercent val="0"/>
          <c:showBubbleSize val="0"/>
        </c:dLbls>
        <c:gapWidth val="219"/>
        <c:overlap val="-27"/>
        <c:axId val="999247791"/>
        <c:axId val="999238671"/>
      </c:barChart>
      <c:catAx>
        <c:axId val="99924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99238671"/>
        <c:crosses val="autoZero"/>
        <c:auto val="1"/>
        <c:lblAlgn val="ctr"/>
        <c:lblOffset val="100"/>
        <c:noMultiLvlLbl val="0"/>
      </c:catAx>
      <c:valAx>
        <c:axId val="999238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Anteil "trifft voll und ganz zu/
trifft eher zu"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999247791"/>
        <c:crosses val="autoZero"/>
        <c:crossBetween val="between"/>
        <c:majorUnit val="0.2"/>
      </c:valAx>
      <c:spPr>
        <a:noFill/>
        <a:ln>
          <a:noFill/>
        </a:ln>
        <a:effectLst/>
      </c:spPr>
    </c:plotArea>
    <c:legend>
      <c:legendPos val="b"/>
      <c:layout>
        <c:manualLayout>
          <c:xMode val="edge"/>
          <c:yMode val="edge"/>
          <c:x val="6.5059728750636203E-2"/>
          <c:y val="0.80121255840391936"/>
          <c:w val="0.86988054249872759"/>
          <c:h val="0.178554769048025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solidFill>
                  <a:schemeClr val="tx1"/>
                </a:solidFill>
              </a:rPr>
              <a:t>18-29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tx>
            <c:strRef>
              <c:f>NDS!$B$5</c:f>
              <c:strCache>
                <c:ptCount val="1"/>
                <c:pt idx="0">
                  <c:v>18-29</c:v>
                </c:pt>
              </c:strCache>
            </c:strRef>
          </c:tx>
          <c:dPt>
            <c:idx val="0"/>
            <c:bubble3D val="0"/>
            <c:explosion val="10"/>
            <c:spPr>
              <a:solidFill>
                <a:schemeClr val="accent1"/>
              </a:solidFill>
              <a:ln w="19050">
                <a:solidFill>
                  <a:schemeClr val="lt1"/>
                </a:solidFill>
              </a:ln>
              <a:effectLst/>
            </c:spPr>
            <c:extLst>
              <c:ext xmlns:c16="http://schemas.microsoft.com/office/drawing/2014/chart" uri="{C3380CC4-5D6E-409C-BE32-E72D297353CC}">
                <c16:uniqueId val="{00000001-6250-45A2-BDC6-85D948B0E7D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250-45A2-BDC6-85D948B0E7DD}"/>
              </c:ext>
            </c:extLst>
          </c:dPt>
          <c:dLbls>
            <c:dLbl>
              <c:idx val="1"/>
              <c:delete val="1"/>
              <c:extLst>
                <c:ext xmlns:c15="http://schemas.microsoft.com/office/drawing/2012/chart" uri="{CE6537A1-D6FC-4f65-9D91-7224C49458BB}"/>
                <c:ext xmlns:c16="http://schemas.microsoft.com/office/drawing/2014/chart" uri="{C3380CC4-5D6E-409C-BE32-E72D297353CC}">
                  <c16:uniqueId val="{00000003-6250-45A2-BDC6-85D948B0E7D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NDS!$A$6:$A$7</c:f>
              <c:strCache>
                <c:ptCount val="1"/>
                <c:pt idx="0">
                  <c:v>Erlebte Generationenkonflikte</c:v>
                </c:pt>
              </c:strCache>
            </c:strRef>
          </c:cat>
          <c:val>
            <c:numRef>
              <c:f>NDS!$B$6:$B$7</c:f>
              <c:numCache>
                <c:formatCode>0%</c:formatCode>
                <c:ptCount val="2"/>
                <c:pt idx="0">
                  <c:v>0.28000000000000003</c:v>
                </c:pt>
                <c:pt idx="1">
                  <c:v>0.72</c:v>
                </c:pt>
              </c:numCache>
            </c:numRef>
          </c:val>
          <c:extLst>
            <c:ext xmlns:c16="http://schemas.microsoft.com/office/drawing/2014/chart" uri="{C3380CC4-5D6E-409C-BE32-E72D297353CC}">
              <c16:uniqueId val="{00000004-6250-45A2-BDC6-85D948B0E7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1" u="none" strike="noStrike" kern="1200" spc="0" baseline="0">
              <a:solidFill>
                <a:sysClr val="windowText" lastClr="000000"/>
              </a:solidFill>
              <a:latin typeface="+mn-lt"/>
              <a:ea typeface="+mn-ea"/>
              <a:cs typeface="+mn-cs"/>
            </a:defRPr>
          </a:pPr>
          <a:endParaRPr lang="de-DE"/>
        </a:p>
      </c:txPr>
    </c:title>
    <c:autoTitleDeleted val="0"/>
    <c:plotArea>
      <c:layout>
        <c:manualLayout>
          <c:layoutTarget val="inner"/>
          <c:xMode val="edge"/>
          <c:yMode val="edge"/>
          <c:x val="0.18543351085635015"/>
          <c:y val="0.33762624677116515"/>
          <c:w val="0.78394168616613846"/>
          <c:h val="0.5733391555163343"/>
        </c:manualLayout>
      </c:layout>
      <c:barChart>
        <c:barDir val="col"/>
        <c:grouping val="clustered"/>
        <c:varyColors val="0"/>
        <c:ser>
          <c:idx val="0"/>
          <c:order val="0"/>
          <c:tx>
            <c:strRef>
              <c:f>NDS!$B$193</c:f>
              <c:strCache>
                <c:ptCount val="1"/>
                <c:pt idx="0">
                  <c:v>"Sind Sie in den letzten 12 Monaten zur Arbeit gegangen, obwohl Sie sich aufgrund Ihres Gesundheitszustandes besser hätten krank melden sollen?"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E2D-459A-A25D-412E17F25C3A}"/>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9E2D-459A-A25D-412E17F25C3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9E2D-459A-A25D-412E17F25C3A}"/>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9E2D-459A-A25D-412E17F25C3A}"/>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NDS!$C$192:$D$192</c:f>
              <c:strCache>
                <c:ptCount val="2"/>
                <c:pt idx="0">
                  <c:v>18-29</c:v>
                </c:pt>
                <c:pt idx="1">
                  <c:v>alle Beschäftigte</c:v>
                </c:pt>
              </c:strCache>
            </c:strRef>
          </c:cat>
          <c:val>
            <c:numRef>
              <c:f>NDS!$C$193:$D$193</c:f>
              <c:numCache>
                <c:formatCode>0%</c:formatCode>
                <c:ptCount val="2"/>
                <c:pt idx="0">
                  <c:v>0.70951862536286003</c:v>
                </c:pt>
                <c:pt idx="1">
                  <c:v>0.6426854277702222</c:v>
                </c:pt>
              </c:numCache>
            </c:numRef>
          </c:val>
          <c:extLst>
            <c:ext xmlns:c16="http://schemas.microsoft.com/office/drawing/2014/chart" uri="{C3380CC4-5D6E-409C-BE32-E72D297353CC}">
              <c16:uniqueId val="{00000008-9E2D-459A-A25D-412E17F25C3A}"/>
            </c:ext>
          </c:extLst>
        </c:ser>
        <c:dLbls>
          <c:dLblPos val="outEnd"/>
          <c:showLegendKey val="0"/>
          <c:showVal val="1"/>
          <c:showCatName val="0"/>
          <c:showSerName val="0"/>
          <c:showPercent val="0"/>
          <c:showBubbleSize val="0"/>
        </c:dLbls>
        <c:gapWidth val="219"/>
        <c:overlap val="-27"/>
        <c:axId val="2096627455"/>
        <c:axId val="2096628415"/>
      </c:barChart>
      <c:catAx>
        <c:axId val="209662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096628415"/>
        <c:crosses val="autoZero"/>
        <c:auto val="1"/>
        <c:lblAlgn val="ctr"/>
        <c:lblOffset val="100"/>
        <c:noMultiLvlLbl val="0"/>
      </c:catAx>
      <c:valAx>
        <c:axId val="20966284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dirty="0"/>
                  <a:t>Anteil Beschäftigte mit Präsentismus</a:t>
                </a:r>
              </a:p>
            </c:rich>
          </c:tx>
          <c:layout>
            <c:manualLayout>
              <c:xMode val="edge"/>
              <c:yMode val="edge"/>
              <c:x val="4.7329240965244684E-2"/>
              <c:y val="0.35366575095591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096627455"/>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7719025401763"/>
          <c:y val="3.292180682039917E-2"/>
          <c:w val="0.48093835082434289"/>
          <c:h val="0.83418391153483962"/>
        </c:manualLayout>
      </c:layout>
      <c:barChart>
        <c:barDir val="bar"/>
        <c:grouping val="clustered"/>
        <c:varyColors val="0"/>
        <c:ser>
          <c:idx val="1"/>
          <c:order val="0"/>
          <c:tx>
            <c:strRef>
              <c:f>NDS!$K$117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NDS!$I$119:$I$125</c:f>
              <c:strCache>
                <c:ptCount val="7"/>
                <c:pt idx="0">
                  <c:v>dem Arbeitsklima, d.h. dem Verhältnis zu anderen Kollegen</c:v>
                </c:pt>
                <c:pt idx="1">
                  <c:v>der Art bzw. dem Inhalt der Tätigkeit</c:v>
                </c:pt>
                <c:pt idx="2">
                  <c:v>dem Arbeits- und Gesundheitsschutz</c:v>
                </c:pt>
                <c:pt idx="3">
                  <c:v>den beruflichen Entwicklungsmöglichkeiten</c:v>
                </c:pt>
                <c:pt idx="4">
                  <c:v>dem betrieblichen Weiterbildungsangebot</c:v>
                </c:pt>
                <c:pt idx="5">
                  <c:v>dem Einkommen bzw. der finanziellen Anerkennung</c:v>
                </c:pt>
                <c:pt idx="6">
                  <c:v>der Arbeit insgesamt</c:v>
                </c:pt>
              </c:strCache>
            </c:strRef>
          </c:cat>
          <c:val>
            <c:numRef>
              <c:f>NDS!$K$119:$K$125</c:f>
              <c:numCache>
                <c:formatCode>0%</c:formatCode>
                <c:ptCount val="7"/>
                <c:pt idx="0">
                  <c:v>0.42061674864448612</c:v>
                </c:pt>
                <c:pt idx="1">
                  <c:v>0.31103880487746755</c:v>
                </c:pt>
                <c:pt idx="2">
                  <c:v>0.24805173983662318</c:v>
                </c:pt>
                <c:pt idx="3">
                  <c:v>0.23551713637017602</c:v>
                </c:pt>
                <c:pt idx="4">
                  <c:v>0.22577859011845861</c:v>
                </c:pt>
                <c:pt idx="5">
                  <c:v>0.21655820731620101</c:v>
                </c:pt>
                <c:pt idx="6">
                  <c:v>0.21655820731620101</c:v>
                </c:pt>
              </c:numCache>
            </c:numRef>
          </c:val>
          <c:extLst>
            <c:ext xmlns:c16="http://schemas.microsoft.com/office/drawing/2014/chart" uri="{C3380CC4-5D6E-409C-BE32-E72D297353CC}">
              <c16:uniqueId val="{00000000-7D8F-4B5A-AC96-18009642DCD2}"/>
            </c:ext>
          </c:extLst>
        </c:ser>
        <c:dLbls>
          <c:dLblPos val="outEnd"/>
          <c:showLegendKey val="0"/>
          <c:showVal val="1"/>
          <c:showCatName val="0"/>
          <c:showSerName val="0"/>
          <c:showPercent val="0"/>
          <c:showBubbleSize val="0"/>
        </c:dLbls>
        <c:gapWidth val="182"/>
        <c:overlap val="-10"/>
        <c:axId val="999221871"/>
        <c:axId val="999222351"/>
      </c:barChart>
      <c:catAx>
        <c:axId val="9992218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2351"/>
        <c:crosses val="autoZero"/>
        <c:auto val="1"/>
        <c:lblAlgn val="ctr"/>
        <c:lblOffset val="100"/>
        <c:noMultiLvlLbl val="0"/>
      </c:catAx>
      <c:valAx>
        <c:axId val="9992223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Anteil "voll und ganz zufrieden"</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999221871"/>
        <c:crosses val="max"/>
        <c:crossBetween val="between"/>
        <c:majorUnit val="0.2"/>
      </c:valAx>
      <c:spPr>
        <a:noFill/>
        <a:ln>
          <a:noFill/>
        </a:ln>
        <a:effectLst/>
      </c:spPr>
    </c:plotArea>
    <c:legend>
      <c:legendPos val="r"/>
      <c:layout>
        <c:manualLayout>
          <c:xMode val="edge"/>
          <c:yMode val="edge"/>
          <c:x val="0.80485308065839922"/>
          <c:y val="0.66611340572010436"/>
          <c:w val="0.17599092071798808"/>
          <c:h val="5.333053965587004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NDS!$K$117</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NDS!$J$118:$J$123</c:f>
              <c:strCache>
                <c:ptCount val="6"/>
                <c:pt idx="0">
                  <c:v>Die Vereinbarkeit des Berufs- und Privatlebens</c:v>
                </c:pt>
                <c:pt idx="1">
                  <c:v>Die Sicherheit meines Arbeitsplatzes</c:v>
                </c:pt>
                <c:pt idx="2">
                  <c:v>Eine gute Bezahlung</c:v>
                </c:pt>
                <c:pt idx="3">
                  <c:v>Das Arbeitsklima, das heißt ein gutes Verhältnis zu den Kolleginnen und Kollegen</c:v>
                </c:pt>
                <c:pt idx="4">
                  <c:v>Eine Führungskraft, die mich unterstützt und fördert</c:v>
                </c:pt>
                <c:pt idx="5">
                  <c:v>Eine gute Einarbeitung bei Neueinstieg in einen Betrieb</c:v>
                </c:pt>
              </c:strCache>
            </c:strRef>
          </c:cat>
          <c:val>
            <c:numRef>
              <c:f>NDS!$K$118:$K$123</c:f>
              <c:numCache>
                <c:formatCode>0%</c:formatCode>
                <c:ptCount val="6"/>
                <c:pt idx="0">
                  <c:v>0.70405854132828494</c:v>
                </c:pt>
                <c:pt idx="1">
                  <c:v>0.62597413008168878</c:v>
                </c:pt>
                <c:pt idx="2">
                  <c:v>0.62467528997277055</c:v>
                </c:pt>
                <c:pt idx="3">
                  <c:v>0.60827910365810045</c:v>
                </c:pt>
                <c:pt idx="4">
                  <c:v>0.5189938665325069</c:v>
                </c:pt>
                <c:pt idx="5">
                  <c:v>0.51509734620575243</c:v>
                </c:pt>
              </c:numCache>
            </c:numRef>
          </c:val>
          <c:extLst>
            <c:ext xmlns:c16="http://schemas.microsoft.com/office/drawing/2014/chart" uri="{C3380CC4-5D6E-409C-BE32-E72D297353CC}">
              <c16:uniqueId val="{00000000-F914-49B0-AE2D-AD5724166B70}"/>
            </c:ext>
          </c:extLst>
        </c:ser>
        <c:dLbls>
          <c:dLblPos val="outEnd"/>
          <c:showLegendKey val="0"/>
          <c:showVal val="1"/>
          <c:showCatName val="0"/>
          <c:showSerName val="0"/>
          <c:showPercent val="0"/>
          <c:showBubbleSize val="0"/>
        </c:dLbls>
        <c:gapWidth val="182"/>
        <c:overlap val="-10"/>
        <c:axId val="582682239"/>
        <c:axId val="582675519"/>
      </c:barChart>
      <c:catAx>
        <c:axId val="5826822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82675519"/>
        <c:crosses val="autoZero"/>
        <c:auto val="1"/>
        <c:lblAlgn val="ctr"/>
        <c:lblOffset val="100"/>
        <c:noMultiLvlLbl val="0"/>
      </c:catAx>
      <c:valAx>
        <c:axId val="5826755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dirty="0"/>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82682239"/>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NDS!$C$4</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tx>
            <c:strRef>
              <c:f>NDS!$C$5</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AED0-4A7B-BC3D-B3B06A0A1BC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ED0-4A7B-BC3D-B3B06A0A1BC1}"/>
              </c:ext>
            </c:extLst>
          </c:dPt>
          <c:dLbls>
            <c:dLbl>
              <c:idx val="1"/>
              <c:delete val="1"/>
              <c:extLst>
                <c:ext xmlns:c15="http://schemas.microsoft.com/office/drawing/2012/chart" uri="{CE6537A1-D6FC-4f65-9D91-7224C49458BB}"/>
                <c:ext xmlns:c16="http://schemas.microsoft.com/office/drawing/2014/chart" uri="{C3380CC4-5D6E-409C-BE32-E72D297353CC}">
                  <c16:uniqueId val="{00000003-AED0-4A7B-BC3D-B3B06A0A1BC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NDS!$A$6:$A$7</c:f>
              <c:strCache>
                <c:ptCount val="1"/>
                <c:pt idx="0">
                  <c:v>Erlebte Generationenkonflikte</c:v>
                </c:pt>
              </c:strCache>
            </c:strRef>
          </c:cat>
          <c:val>
            <c:numRef>
              <c:f>NDS!$C$6:$C$7</c:f>
              <c:numCache>
                <c:formatCode>0%</c:formatCode>
                <c:ptCount val="2"/>
                <c:pt idx="0">
                  <c:v>0.24</c:v>
                </c:pt>
                <c:pt idx="1">
                  <c:v>0.76</c:v>
                </c:pt>
              </c:numCache>
            </c:numRef>
          </c:val>
          <c:extLst>
            <c:ext xmlns:c16="http://schemas.microsoft.com/office/drawing/2014/chart" uri="{C3380CC4-5D6E-409C-BE32-E72D297353CC}">
              <c16:uniqueId val="{00000004-AED0-4A7B-BC3D-B3B06A0A1BC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58357232078023"/>
          <c:y val="0.24002032278217911"/>
          <c:w val="0.37376157109596231"/>
          <c:h val="0.6550292808506397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60-4ACA-B1FB-450EA5853D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60-4ACA-B1FB-450EA5853D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60-4ACA-B1FB-450EA5853D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60-4ACA-B1FB-450EA5853D2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60-4ACA-B1FB-450EA5853D25}"/>
              </c:ext>
            </c:extLst>
          </c:dPt>
          <c:dLbls>
            <c:dLbl>
              <c:idx val="0"/>
              <c:layout>
                <c:manualLayout>
                  <c:x val="0.18937515561637269"/>
                  <c:y val="-0.1119150818867126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E60-4ACA-B1FB-450EA5853D25}"/>
                </c:ext>
              </c:extLst>
            </c:dLbl>
            <c:dLbl>
              <c:idx val="1"/>
              <c:layout>
                <c:manualLayout>
                  <c:x val="0.19377922900280004"/>
                  <c:y val="2.701398528299960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E60-4ACA-B1FB-450EA5853D25}"/>
                </c:ext>
              </c:extLst>
            </c:dLbl>
            <c:dLbl>
              <c:idx val="2"/>
              <c:layout>
                <c:manualLayout>
                  <c:x val="0.19818330238922707"/>
                  <c:y val="0.131210785660283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E60-4ACA-B1FB-450EA5853D25}"/>
                </c:ext>
              </c:extLst>
            </c:dLbl>
            <c:dLbl>
              <c:idx val="3"/>
              <c:layout>
                <c:manualLayout>
                  <c:x val="-0.18056700884351809"/>
                  <c:y val="1.54365630188569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E60-4ACA-B1FB-450EA5853D25}"/>
                </c:ext>
              </c:extLst>
            </c:dLbl>
            <c:dLbl>
              <c:idx val="4"/>
              <c:layout>
                <c:manualLayout>
                  <c:x val="-0.13212220159281809"/>
                  <c:y val="-0.1157742226414268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E60-4ACA-B1FB-450EA5853D2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NDS!$C$38:$G$38</c:f>
              <c:strCache>
                <c:ptCount val="5"/>
                <c:pt idx="0">
                  <c:v>ausschließlich junges Team</c:v>
                </c:pt>
                <c:pt idx="1">
                  <c:v>im Schwerpunkt ein jüngeres Team</c:v>
                </c:pt>
                <c:pt idx="2">
                  <c:v>altersgemischtes Team</c:v>
                </c:pt>
                <c:pt idx="3">
                  <c:v>im Schwerpunkt ein älteres Team</c:v>
                </c:pt>
                <c:pt idx="4">
                  <c:v>ausschließlich älteres Team</c:v>
                </c:pt>
              </c:strCache>
            </c:strRef>
          </c:cat>
          <c:val>
            <c:numRef>
              <c:f>NDS!$C$39:$G$39</c:f>
              <c:numCache>
                <c:formatCode>0%</c:formatCode>
                <c:ptCount val="5"/>
                <c:pt idx="0">
                  <c:v>4.0616417969055713E-2</c:v>
                </c:pt>
                <c:pt idx="1">
                  <c:v>0.25921590741789607</c:v>
                </c:pt>
                <c:pt idx="2">
                  <c:v>0.45681889243753404</c:v>
                </c:pt>
                <c:pt idx="3">
                  <c:v>0.21474293245566475</c:v>
                </c:pt>
                <c:pt idx="4">
                  <c:v>2.8605849719848933E-2</c:v>
                </c:pt>
              </c:numCache>
            </c:numRef>
          </c:val>
          <c:extLst>
            <c:ext xmlns:c16="http://schemas.microsoft.com/office/drawing/2014/chart" uri="{C3380CC4-5D6E-409C-BE32-E72D297353CC}">
              <c16:uniqueId val="{0000000A-5E60-4ACA-B1FB-450EA5853D25}"/>
            </c:ext>
          </c:extLst>
        </c:ser>
        <c:dLbls>
          <c:showLegendKey val="0"/>
          <c:showVal val="1"/>
          <c:showCatName val="0"/>
          <c:showSerName val="0"/>
          <c:showPercent val="0"/>
          <c:showBubbleSize val="0"/>
          <c:showLeaderLines val="1"/>
        </c:dLbls>
        <c:firstSliceAng val="0"/>
        <c:holeSize val="5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solidFill>
            <a:schemeClr val="tx1"/>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NDS!$C$4</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NDS!$C$5</c:f>
              <c:strCache>
                <c:ptCount val="1"/>
                <c:pt idx="0">
                  <c:v>Gesamt</c:v>
                </c:pt>
              </c:strCache>
            </c:strRef>
          </c:tx>
          <c:dPt>
            <c:idx val="0"/>
            <c:bubble3D val="0"/>
            <c:explosion val="15"/>
            <c:spPr>
              <a:solidFill>
                <a:schemeClr val="bg1">
                  <a:lumMod val="50000"/>
                </a:schemeClr>
              </a:solidFill>
              <a:ln w="19050">
                <a:solidFill>
                  <a:schemeClr val="lt1"/>
                </a:solidFill>
              </a:ln>
              <a:effectLst/>
            </c:spPr>
            <c:extLst>
              <c:ext xmlns:c16="http://schemas.microsoft.com/office/drawing/2014/chart" uri="{C3380CC4-5D6E-409C-BE32-E72D297353CC}">
                <c16:uniqueId val="{00000001-A372-40FA-8A93-65FEBCAC541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372-40FA-8A93-65FEBCAC541A}"/>
              </c:ext>
            </c:extLst>
          </c:dPt>
          <c:dLbls>
            <c:dLbl>
              <c:idx val="1"/>
              <c:delete val="1"/>
              <c:extLst>
                <c:ext xmlns:c15="http://schemas.microsoft.com/office/drawing/2012/chart" uri="{CE6537A1-D6FC-4f65-9D91-7224C49458BB}"/>
                <c:ext xmlns:c16="http://schemas.microsoft.com/office/drawing/2014/chart" uri="{C3380CC4-5D6E-409C-BE32-E72D297353CC}">
                  <c16:uniqueId val="{00000003-A372-40FA-8A93-65FEBCAC541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NDS!$A$6:$A$7</c:f>
              <c:strCache>
                <c:ptCount val="1"/>
                <c:pt idx="0">
                  <c:v>Erlebte Generationenkonflikte</c:v>
                </c:pt>
              </c:strCache>
            </c:strRef>
          </c:cat>
          <c:val>
            <c:numRef>
              <c:f>NDS!$C$6:$C$7</c:f>
              <c:numCache>
                <c:formatCode>0%</c:formatCode>
                <c:ptCount val="2"/>
                <c:pt idx="0">
                  <c:v>0.24</c:v>
                </c:pt>
                <c:pt idx="1">
                  <c:v>0.76</c:v>
                </c:pt>
              </c:numCache>
            </c:numRef>
          </c:val>
          <c:extLst>
            <c:ext xmlns:c16="http://schemas.microsoft.com/office/drawing/2014/chart" uri="{C3380CC4-5D6E-409C-BE32-E72D297353CC}">
              <c16:uniqueId val="{00000004-A372-40FA-8A93-65FEBCAC541A}"/>
            </c:ext>
          </c:extLst>
        </c:ser>
        <c:dLbls>
          <c:dLblPos val="bestFit"/>
          <c:showLegendKey val="0"/>
          <c:showVal val="1"/>
          <c:showCatName val="0"/>
          <c:showSerName val="0"/>
          <c:showPercent val="0"/>
          <c:showBubbleSize val="0"/>
          <c:showLeaderLines val="1"/>
        </c:dLbls>
        <c:firstSliceAng val="41"/>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NDS!$A$19</c:f>
          <c:strCache>
            <c:ptCount val="1"/>
            <c:pt idx="0">
              <c:v>Belastung durch Generationenkonflikte bei der Arbeit</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4A57-41B7-A68F-F40A36283796}"/>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A57-41B7-A68F-F40A36283796}"/>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4A57-41B7-A68F-F40A36283796}"/>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1-4A57-41B7-A68F-F40A36283796}"/>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3-4A57-41B7-A68F-F40A36283796}"/>
                </c:ext>
              </c:extLst>
            </c:dLbl>
            <c:dLbl>
              <c:idx val="2"/>
              <c:layout>
                <c:manualLayout>
                  <c:x val="6.7014276839534606E-2"/>
                  <c:y val="-9.95243842164261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57-41B7-A68F-F40A362837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NDS!$C$18:$E$18</c:f>
              <c:strCache>
                <c:ptCount val="3"/>
                <c:pt idx="0">
                  <c:v>stark/ sehr stark</c:v>
                </c:pt>
                <c:pt idx="1">
                  <c:v>weniger stark</c:v>
                </c:pt>
                <c:pt idx="2">
                  <c:v>garnicht</c:v>
                </c:pt>
              </c:strCache>
            </c:strRef>
          </c:cat>
          <c:val>
            <c:numRef>
              <c:f>NDS!$C$19:$E$19</c:f>
              <c:numCache>
                <c:formatCode>0%</c:formatCode>
                <c:ptCount val="3"/>
                <c:pt idx="0">
                  <c:v>0.23128507130794573</c:v>
                </c:pt>
                <c:pt idx="1">
                  <c:v>0.61481899405576301</c:v>
                </c:pt>
                <c:pt idx="2">
                  <c:v>0.15389593463629478</c:v>
                </c:pt>
              </c:numCache>
            </c:numRef>
          </c:val>
          <c:extLst>
            <c:ext xmlns:c16="http://schemas.microsoft.com/office/drawing/2014/chart" uri="{C3380CC4-5D6E-409C-BE32-E72D297353CC}">
              <c16:uniqueId val="{00000006-4A57-41B7-A68F-F40A36283796}"/>
            </c:ext>
          </c:extLst>
        </c:ser>
        <c:dLbls>
          <c:showLegendKey val="0"/>
          <c:showVal val="0"/>
          <c:showCatName val="0"/>
          <c:showSerName val="0"/>
          <c:showPercent val="0"/>
          <c:showBubbleSize val="0"/>
          <c:showLeaderLines val="1"/>
        </c:dLbls>
        <c:firstSliceAng val="24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NDS!$B$71</c:f>
              <c:strCache>
                <c:ptCount val="1"/>
                <c:pt idx="0">
                  <c:v>der Arbeit insgesamt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C5-441C-B4DB-11E97449E467}"/>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46C5-441C-B4DB-11E97449E467}"/>
              </c:ext>
            </c:extLst>
          </c:dPt>
          <c:dPt>
            <c:idx val="2"/>
            <c:bubble3D val="0"/>
            <c:spPr>
              <a:noFill/>
              <a:ln w="19050">
                <a:solidFill>
                  <a:schemeClr val="lt1"/>
                </a:solidFill>
              </a:ln>
              <a:effectLst/>
            </c:spPr>
            <c:extLst>
              <c:ext xmlns:c16="http://schemas.microsoft.com/office/drawing/2014/chart" uri="{C3380CC4-5D6E-409C-BE32-E72D297353CC}">
                <c16:uniqueId val="{00000005-46C5-441C-B4DB-11E97449E467}"/>
              </c:ext>
            </c:extLst>
          </c:dPt>
          <c:dLbls>
            <c:dLbl>
              <c:idx val="2"/>
              <c:delete val="1"/>
              <c:extLst>
                <c:ext xmlns:c15="http://schemas.microsoft.com/office/drawing/2012/chart" uri="{CE6537A1-D6FC-4f65-9D91-7224C49458BB}"/>
                <c:ext xmlns:c16="http://schemas.microsoft.com/office/drawing/2014/chart" uri="{C3380CC4-5D6E-409C-BE32-E72D297353CC}">
                  <c16:uniqueId val="{00000005-46C5-441C-B4DB-11E97449E46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NDS!$C$64:$E$64</c:f>
              <c:strCache>
                <c:ptCount val="3"/>
                <c:pt idx="0">
                  <c:v>voll und ganz zufrieden</c:v>
                </c:pt>
                <c:pt idx="1">
                  <c:v>eher zufrieden</c:v>
                </c:pt>
                <c:pt idx="2">
                  <c:v>Rest</c:v>
                </c:pt>
              </c:strCache>
            </c:strRef>
          </c:cat>
          <c:val>
            <c:numRef>
              <c:f>NDS!$C$71:$E$71</c:f>
              <c:numCache>
                <c:formatCode>0%</c:formatCode>
                <c:ptCount val="3"/>
                <c:pt idx="0">
                  <c:v>0.21655820731620101</c:v>
                </c:pt>
                <c:pt idx="1">
                  <c:v>0.64496799661419513</c:v>
                </c:pt>
                <c:pt idx="2">
                  <c:v>0.13847379606960386</c:v>
                </c:pt>
              </c:numCache>
            </c:numRef>
          </c:val>
          <c:extLst>
            <c:ext xmlns:c16="http://schemas.microsoft.com/office/drawing/2014/chart" uri="{C3380CC4-5D6E-409C-BE32-E72D297353CC}">
              <c16:uniqueId val="{00000006-46C5-441C-B4DB-11E97449E467}"/>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B47936_BE775DB2.xml><?xml version="1.0" encoding="utf-8"?>
<p188:cmLst xmlns:a="http://schemas.openxmlformats.org/drawingml/2006/main" xmlns:r="http://schemas.openxmlformats.org/officeDocument/2006/relationships" xmlns:p188="http://schemas.microsoft.com/office/powerpoint/2018/8/main">
  <p188:cm id="{1F84BACA-CA77-4C51-A538-520A098ADEC2}" authorId="{2AF2D44E-A274-10F2-11AD-A81E0BB16391}" created="2025-08-08T07:55:24.951">
    <pc:sldMkLst xmlns:pc="http://schemas.microsoft.com/office/powerpoint/2013/main/command">
      <pc:docMk/>
      <pc:sldMk cId="3157005792" sldId="2142533820"/>
    </pc:sldMkLst>
    <p188:txBody>
      <a:bodyPr/>
      <a:lstStyle/>
      <a:p>
        <a:r>
          <a:rPr lang="de-DE"/>
          <a:t>Hier ist die Beschriftung beim untere Balken falsch. Das müsste eigentlich sein: der Arbeit insgesamt.</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Niedersachsen N=1.009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Niedersachsen: 225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Niedersachsen: 225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Niedersachsen N=1.009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27.08.2025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7</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4088-D502-DDF2-AF4A-10BC32D8EB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5C22B0-FD6E-29DD-3721-97AD576633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BA87EC-5082-294E-8956-6B467A9228E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89AA66F-C043-D0BA-C607-5B79E065D2A8}"/>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35D80272-8D22-9177-7169-ED8673DA6015}"/>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A7ACBB2B-5D45-07EB-A0C1-CAADE07A925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65020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FDB6-3E3E-2D06-DD0D-FDA252336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053DCE8-64AA-9FB9-35DE-847736910E1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AAE8DB-6081-2B83-5775-F9E5DA1FB31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BF540F-B533-3952-BD4C-3713FCDAFB1B}"/>
              </a:ext>
            </a:extLst>
          </p:cNvPr>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a:extLst>
              <a:ext uri="{FF2B5EF4-FFF2-40B4-BE49-F238E27FC236}">
                <a16:creationId xmlns:a16="http://schemas.microsoft.com/office/drawing/2014/main" id="{0D4EEB1D-66E4-CD84-FA94-25900A4E413D}"/>
              </a:ext>
            </a:extLst>
          </p:cNvPr>
          <p:cNvSpPr>
            <a:spLocks noGrp="1"/>
          </p:cNvSpPr>
          <p:nvPr>
            <p:ph type="hdr" sz="quarter"/>
          </p:nvPr>
        </p:nvSpPr>
        <p:spPr/>
        <p:txBody>
          <a:bodyPr/>
          <a:lstStyle/>
          <a:p>
            <a:r>
              <a:rPr lang="de-DE"/>
              <a:t>HIER STEHT Z.B. DER TITEL / IHR NAME / IHRE ABTEILUNG </a:t>
            </a:r>
          </a:p>
        </p:txBody>
      </p:sp>
      <p:sp>
        <p:nvSpPr>
          <p:cNvPr id="6" name="Datumsplatzhalter 5">
            <a:extLst>
              <a:ext uri="{FF2B5EF4-FFF2-40B4-BE49-F238E27FC236}">
                <a16:creationId xmlns:a16="http://schemas.microsoft.com/office/drawing/2014/main" id="{31AB588C-C5F0-2092-BCAE-2EE44665A975}"/>
              </a:ext>
            </a:extLst>
          </p:cNvPr>
          <p:cNvSpPr>
            <a:spLocks noGrp="1"/>
          </p:cNvSpPr>
          <p:nvPr>
            <p:ph type="dt" idx="1"/>
          </p:nvPr>
        </p:nvSpPr>
        <p:spPr/>
        <p:txBody>
          <a:bodyPr/>
          <a:lstStyle/>
          <a:p>
            <a:fld id="{103BC17C-C953-408E-9582-06814B20C50B}" type="datetime1">
              <a:rPr lang="de-DE" smtClean="0"/>
              <a:pPr/>
              <a:t>27.08.2025</a:t>
            </a:fld>
            <a:endParaRPr lang="de-DE"/>
          </a:p>
        </p:txBody>
      </p:sp>
    </p:spTree>
    <p:extLst>
      <p:ext uri="{BB962C8B-B14F-4D97-AF65-F5344CB8AC3E}">
        <p14:creationId xmlns:p14="http://schemas.microsoft.com/office/powerpoint/2010/main" val="97884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B3705-C604-51C2-3C95-BB839BE7FF9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071058-D133-31AD-452D-ADE83D4763D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C9F35D-4D7E-6089-E224-697463F8813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D29823F-91E4-8297-3CC2-9FE1789803CD}"/>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32856810-54A0-A3F7-DEC9-240563E7ABF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76AA56D2-7134-58AE-87CF-4606D8C6AB16}"/>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6460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F1585-9455-2297-C062-956A89B8E9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EC5E917-6939-6C19-16B4-00AC3AFAE6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9CE5909-C00C-2708-ED1C-FCADFF35A48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586BCCE-E66D-8C32-D36E-09583D67ED35}"/>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83E865E8-5EA7-BA8A-ADCE-A5018288B56B}"/>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C04694E0-F164-9A2F-00FC-E9B60E5CF0BB}"/>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27.08.2025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5986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27.08.2025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9.xml"/><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5.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5.xml"/><Relationship Id="rId5" Type="http://schemas.openxmlformats.org/officeDocument/2006/relationships/chart" Target="../charts/char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9.xml"/><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1.png"/><Relationship Id="rId1" Type="http://schemas.openxmlformats.org/officeDocument/2006/relationships/slideLayout" Target="../slideLayouts/slideLayout6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microsoft.com/office/2018/10/relationships/comments" Target="../comments/modernComment_7FB47936_BE775DB2.xml"/><Relationship Id="rId1" Type="http://schemas.openxmlformats.org/officeDocument/2006/relationships/slideLayout" Target="../slideLayouts/slideLayout65.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5.xml"/><Relationship Id="rId5" Type="http://schemas.openxmlformats.org/officeDocument/2006/relationships/image" Target="../media/image31.png"/><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9.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6" Type="http://schemas.openxmlformats.org/officeDocument/2006/relationships/image" Target="../media/image31.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image" Target="../media/image30.png"/><Relationship Id="rId4" Type="http://schemas.openxmlformats.org/officeDocument/2006/relationships/image" Target="../media/image45.sv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br>
              <a:rPr lang="de-DE" dirty="0"/>
            </a:br>
            <a:endParaRPr lang="de-DE" sz="1800" dirty="0"/>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7" name="Gruppieren 6">
            <a:extLst>
              <a:ext uri="{FF2B5EF4-FFF2-40B4-BE49-F238E27FC236}">
                <a16:creationId xmlns:a16="http://schemas.microsoft.com/office/drawing/2014/main" id="{D732919F-C43D-29F6-114A-178B3BE86425}"/>
              </a:ext>
            </a:extLst>
          </p:cNvPr>
          <p:cNvGrpSpPr/>
          <p:nvPr/>
        </p:nvGrpSpPr>
        <p:grpSpPr>
          <a:xfrm>
            <a:off x="4766085" y="3252401"/>
            <a:ext cx="1440160" cy="1152128"/>
            <a:chOff x="4766085" y="3252401"/>
            <a:chExt cx="1440160" cy="1152128"/>
          </a:xfrm>
        </p:grpSpPr>
        <p:sp>
          <p:nvSpPr>
            <p:cNvPr id="6" name="Ovale Legende 7">
              <a:extLst>
                <a:ext uri="{FF2B5EF4-FFF2-40B4-BE49-F238E27FC236}">
                  <a16:creationId xmlns:a16="http://schemas.microsoft.com/office/drawing/2014/main" id="{10395F0E-F668-54E4-A281-A50D615888F5}"/>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Die prägnante  Botschaft  zu dem Inhalt">
              <a:extLst>
                <a:ext uri="{FF2B5EF4-FFF2-40B4-BE49-F238E27FC236}">
                  <a16:creationId xmlns:a16="http://schemas.microsoft.com/office/drawing/2014/main" id="{0574E7C4-6DC4-4A75-AAC1-0143477B4A3E}"/>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Niedersachsen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F0FA-232C-018E-F79C-E17E63D3EE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733CA2-0A7D-5C3F-79E7-786B48C3D5EC}"/>
              </a:ext>
            </a:extLst>
          </p:cNvPr>
          <p:cNvSpPr>
            <a:spLocks noGrp="1"/>
          </p:cNvSpPr>
          <p:nvPr>
            <p:ph type="title"/>
          </p:nvPr>
        </p:nvSpPr>
        <p:spPr/>
        <p:txBody>
          <a:bodyPr/>
          <a:lstStyle/>
          <a:p>
            <a:r>
              <a:rPr lang="de-DE" dirty="0"/>
              <a:t>Generationenkonflikte Belasten Betroffene</a:t>
            </a:r>
          </a:p>
        </p:txBody>
      </p:sp>
      <p:sp>
        <p:nvSpPr>
          <p:cNvPr id="3" name="Foliennummernplatzhalter 2">
            <a:extLst>
              <a:ext uri="{FF2B5EF4-FFF2-40B4-BE49-F238E27FC236}">
                <a16:creationId xmlns:a16="http://schemas.microsoft.com/office/drawing/2014/main" id="{1F5B29FD-67D5-1D07-1A60-385487EB4B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9F5C2EFD-569A-AE73-BE0F-3793BAC386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EB91812D-C65A-4C5A-74AA-998D9B9115CE}"/>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täglichen Arbeit dar. Insgesamt 23 Prozent der Beschäftigten, die diese in der Zusammenarbeit erleben, sind dadurch bei ihrer täglichen Arbeit stark oder sehr stark belastet.</a:t>
            </a:r>
          </a:p>
        </p:txBody>
      </p:sp>
      <p:grpSp>
        <p:nvGrpSpPr>
          <p:cNvPr id="21" name="Gruppieren 20">
            <a:extLst>
              <a:ext uri="{FF2B5EF4-FFF2-40B4-BE49-F238E27FC236}">
                <a16:creationId xmlns:a16="http://schemas.microsoft.com/office/drawing/2014/main" id="{8BC51D07-7C46-4C17-5233-36CF4A696626}"/>
              </a:ext>
            </a:extLst>
          </p:cNvPr>
          <p:cNvGrpSpPr/>
          <p:nvPr/>
        </p:nvGrpSpPr>
        <p:grpSpPr>
          <a:xfrm>
            <a:off x="118046" y="0"/>
            <a:ext cx="2013036" cy="391964"/>
            <a:chOff x="118046" y="0"/>
            <a:chExt cx="2013036" cy="391964"/>
          </a:xfrm>
        </p:grpSpPr>
        <p:sp>
          <p:nvSpPr>
            <p:cNvPr id="22" name="Textfeld 21">
              <a:extLst>
                <a:ext uri="{FF2B5EF4-FFF2-40B4-BE49-F238E27FC236}">
                  <a16:creationId xmlns:a16="http://schemas.microsoft.com/office/drawing/2014/main" id="{5DE3E443-0CE5-8B1F-300E-A7FA7771C2DE}"/>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23" name="Textfeld 22">
              <a:extLst>
                <a:ext uri="{FF2B5EF4-FFF2-40B4-BE49-F238E27FC236}">
                  <a16:creationId xmlns:a16="http://schemas.microsoft.com/office/drawing/2014/main" id="{0F531B2F-31BD-78EA-653F-2930AC78160A}"/>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24" name="Grafik 23" descr="Ein Bild, das Pferd, Entwurf, Clipart, Säugetier enthält.&#10;&#10;Automatisch generierte Beschreibung">
              <a:extLst>
                <a:ext uri="{FF2B5EF4-FFF2-40B4-BE49-F238E27FC236}">
                  <a16:creationId xmlns:a16="http://schemas.microsoft.com/office/drawing/2014/main" id="{6E252F86-BAB6-D4D6-09F2-292781B068EC}"/>
                </a:ext>
              </a:extLst>
            </p:cNvPr>
            <p:cNvPicPr>
              <a:picLocks noChangeAspect="1"/>
            </p:cNvPicPr>
            <p:nvPr/>
          </p:nvPicPr>
          <p:blipFill>
            <a:blip r:embed="rId4"/>
            <a:stretch>
              <a:fillRect/>
            </a:stretch>
          </p:blipFill>
          <p:spPr>
            <a:xfrm>
              <a:off x="225162" y="61786"/>
              <a:ext cx="250362" cy="287134"/>
            </a:xfrm>
            <a:prstGeom prst="rect">
              <a:avLst/>
            </a:prstGeom>
          </p:spPr>
        </p:pic>
      </p:grpSp>
      <p:sp>
        <p:nvSpPr>
          <p:cNvPr id="25" name="Textfeld 24">
            <a:extLst>
              <a:ext uri="{FF2B5EF4-FFF2-40B4-BE49-F238E27FC236}">
                <a16:creationId xmlns:a16="http://schemas.microsoft.com/office/drawing/2014/main" id="{16EFCC2B-CC1E-7CA6-354B-3CEE360E90DF}"/>
              </a:ext>
            </a:extLst>
          </p:cNvPr>
          <p:cNvSpPr txBox="1"/>
          <p:nvPr/>
        </p:nvSpPr>
        <p:spPr>
          <a:xfrm>
            <a:off x="1306515" y="4854514"/>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Niedersachsen, N = 1.009; erlebte Generationenkonflikte N = 239</a:t>
            </a:r>
          </a:p>
        </p:txBody>
      </p:sp>
      <p:graphicFrame>
        <p:nvGraphicFramePr>
          <p:cNvPr id="4" name="Diagramm 3">
            <a:extLst>
              <a:ext uri="{FF2B5EF4-FFF2-40B4-BE49-F238E27FC236}">
                <a16:creationId xmlns:a16="http://schemas.microsoft.com/office/drawing/2014/main" id="{D91A8408-5C45-40BB-86AC-225D6ED4D0AD}"/>
              </a:ext>
            </a:extLst>
          </p:cNvPr>
          <p:cNvGraphicFramePr>
            <a:graphicFrameLocks/>
          </p:cNvGraphicFramePr>
          <p:nvPr>
            <p:extLst>
              <p:ext uri="{D42A27DB-BD31-4B8C-83A1-F6EECF244321}">
                <p14:modId xmlns:p14="http://schemas.microsoft.com/office/powerpoint/2010/main" val="1334913194"/>
              </p:ext>
            </p:extLst>
          </p:nvPr>
        </p:nvGraphicFramePr>
        <p:xfrm>
          <a:off x="576263" y="1348992"/>
          <a:ext cx="3475350" cy="2565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m 5">
            <a:extLst>
              <a:ext uri="{FF2B5EF4-FFF2-40B4-BE49-F238E27FC236}">
                <a16:creationId xmlns:a16="http://schemas.microsoft.com/office/drawing/2014/main" id="{76AC5BA0-0467-085C-A1A8-C40DB2543FF4}"/>
              </a:ext>
            </a:extLst>
          </p:cNvPr>
          <p:cNvGraphicFramePr>
            <a:graphicFrameLocks/>
          </p:cNvGraphicFramePr>
          <p:nvPr>
            <p:extLst>
              <p:ext uri="{D42A27DB-BD31-4B8C-83A1-F6EECF244321}">
                <p14:modId xmlns:p14="http://schemas.microsoft.com/office/powerpoint/2010/main" val="419321541"/>
              </p:ext>
            </p:extLst>
          </p:nvPr>
        </p:nvGraphicFramePr>
        <p:xfrm>
          <a:off x="3889195" y="1543051"/>
          <a:ext cx="3475349" cy="2189162"/>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Gerader Verbinder 7">
            <a:extLst>
              <a:ext uri="{FF2B5EF4-FFF2-40B4-BE49-F238E27FC236}">
                <a16:creationId xmlns:a16="http://schemas.microsoft.com/office/drawing/2014/main" id="{EE4E6138-B420-FAC9-061D-D90368F659F3}"/>
              </a:ext>
            </a:extLst>
          </p:cNvPr>
          <p:cNvCxnSpPr/>
          <p:nvPr/>
        </p:nvCxnSpPr>
        <p:spPr>
          <a:xfrm>
            <a:off x="3031200" y="2145600"/>
            <a:ext cx="2595669" cy="165600"/>
          </a:xfrm>
          <a:prstGeom prst="line">
            <a:avLst/>
          </a:prstGeom>
          <a:ln w="12700">
            <a:solidFill>
              <a:schemeClr val="accent2">
                <a:lumMod val="60000"/>
                <a:lumOff val="40000"/>
              </a:schemeClr>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6AEA31D3-CC34-5774-09DC-2A0AA0F13495}"/>
              </a:ext>
            </a:extLst>
          </p:cNvPr>
          <p:cNvCxnSpPr>
            <a:cxnSpLocks/>
          </p:cNvCxnSpPr>
          <p:nvPr/>
        </p:nvCxnSpPr>
        <p:spPr>
          <a:xfrm flipV="1">
            <a:off x="3112409" y="3211200"/>
            <a:ext cx="2514460" cy="72762"/>
          </a:xfrm>
          <a:prstGeom prst="line">
            <a:avLst/>
          </a:prstGeom>
          <a:ln w="12700">
            <a:solidFill>
              <a:schemeClr val="accent2">
                <a:lumMod val="60000"/>
                <a:lumOff val="40000"/>
              </a:schemeClr>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86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77500" lnSpcReduction="20000"/>
          </a:bodyPr>
          <a:lstStyle/>
          <a:p>
            <a:endParaRPr lang="de-DE" dirty="0"/>
          </a:p>
          <a:p>
            <a:pPr>
              <a:lnSpc>
                <a:spcPct val="110000"/>
              </a:lnSpc>
            </a:pPr>
            <a:r>
              <a:rPr lang="de-DE" dirty="0"/>
              <a:t>Arbeits-zufriedenheit und Präferenzen</a:t>
            </a:r>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GEN Z versus gesamt</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28C0-0CA4-0DE7-9F47-D0237760B13E}"/>
            </a:ext>
          </a:extLst>
        </p:cNvPr>
        <p:cNvGrpSpPr/>
        <p:nvPr/>
      </p:nvGrpSpPr>
      <p:grpSpPr>
        <a:xfrm>
          <a:off x="0" y="0"/>
          <a:ext cx="0" cy="0"/>
          <a:chOff x="0" y="0"/>
          <a:chExt cx="0" cy="0"/>
        </a:xfrm>
      </p:grpSpPr>
      <p:grpSp>
        <p:nvGrpSpPr>
          <p:cNvPr id="10" name="Gruppieren 9">
            <a:extLst>
              <a:ext uri="{FF2B5EF4-FFF2-40B4-BE49-F238E27FC236}">
                <a16:creationId xmlns:a16="http://schemas.microsoft.com/office/drawing/2014/main" id="{9A79DC20-61ED-B5FD-42AD-3D875E951858}"/>
              </a:ext>
            </a:extLst>
          </p:cNvPr>
          <p:cNvGrpSpPr/>
          <p:nvPr/>
        </p:nvGrpSpPr>
        <p:grpSpPr>
          <a:xfrm>
            <a:off x="3803306" y="1528220"/>
            <a:ext cx="5340694" cy="3186409"/>
            <a:chOff x="28575" y="0"/>
            <a:chExt cx="5570091" cy="3560537"/>
          </a:xfrm>
        </p:grpSpPr>
        <p:graphicFrame>
          <p:nvGraphicFramePr>
            <p:cNvPr id="16" name="Diagramm 15">
              <a:extLst>
                <a:ext uri="{FF2B5EF4-FFF2-40B4-BE49-F238E27FC236}">
                  <a16:creationId xmlns:a16="http://schemas.microsoft.com/office/drawing/2014/main" id="{DD1BDD3E-D35D-4A46-9F7C-A95334F99E3B}"/>
                </a:ext>
              </a:extLst>
            </p:cNvPr>
            <p:cNvGraphicFramePr>
              <a:graphicFrameLocks/>
            </p:cNvGraphicFramePr>
            <p:nvPr/>
          </p:nvGraphicFramePr>
          <p:xfrm>
            <a:off x="28575" y="42863"/>
            <a:ext cx="3133724" cy="1885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m 16">
              <a:extLst>
                <a:ext uri="{FF2B5EF4-FFF2-40B4-BE49-F238E27FC236}">
                  <a16:creationId xmlns:a16="http://schemas.microsoft.com/office/drawing/2014/main" id="{731D817A-6D91-4948-A7E8-A3A008C36ABD}"/>
                </a:ext>
              </a:extLst>
            </p:cNvPr>
            <p:cNvGraphicFramePr/>
            <p:nvPr/>
          </p:nvGraphicFramePr>
          <p:xfrm>
            <a:off x="2428875" y="0"/>
            <a:ext cx="3133724" cy="18859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m 17">
              <a:extLst>
                <a:ext uri="{FF2B5EF4-FFF2-40B4-BE49-F238E27FC236}">
                  <a16:creationId xmlns:a16="http://schemas.microsoft.com/office/drawing/2014/main" id="{09695579-59C1-4DA5-A656-EA5CC2F1B106}"/>
                </a:ext>
              </a:extLst>
            </p:cNvPr>
            <p:cNvGraphicFramePr>
              <a:graphicFrameLocks/>
            </p:cNvGraphicFramePr>
            <p:nvPr>
              <p:extLst>
                <p:ext uri="{D42A27DB-BD31-4B8C-83A1-F6EECF244321}">
                  <p14:modId xmlns:p14="http://schemas.microsoft.com/office/powerpoint/2010/main" val="3923699104"/>
                </p:ext>
              </p:extLst>
            </p:nvPr>
          </p:nvGraphicFramePr>
          <p:xfrm>
            <a:off x="111006" y="1674592"/>
            <a:ext cx="3133724" cy="18859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m 19">
              <a:extLst>
                <a:ext uri="{FF2B5EF4-FFF2-40B4-BE49-F238E27FC236}">
                  <a16:creationId xmlns:a16="http://schemas.microsoft.com/office/drawing/2014/main" id="{E68B6CB6-A1F6-463D-8407-62A2805D8D8A}"/>
                </a:ext>
              </a:extLst>
            </p:cNvPr>
            <p:cNvGraphicFramePr>
              <a:graphicFrameLocks/>
            </p:cNvGraphicFramePr>
            <p:nvPr>
              <p:extLst>
                <p:ext uri="{D42A27DB-BD31-4B8C-83A1-F6EECF244321}">
                  <p14:modId xmlns:p14="http://schemas.microsoft.com/office/powerpoint/2010/main" val="343400081"/>
                </p:ext>
              </p:extLst>
            </p:nvPr>
          </p:nvGraphicFramePr>
          <p:xfrm>
            <a:off x="2464942" y="1645840"/>
            <a:ext cx="3133724" cy="1885948"/>
          </p:xfrm>
          <a:graphic>
            <a:graphicData uri="http://schemas.openxmlformats.org/drawingml/2006/chart">
              <c:chart xmlns:c="http://schemas.openxmlformats.org/drawingml/2006/chart" xmlns:r="http://schemas.openxmlformats.org/officeDocument/2006/relationships" r:id="rId6"/>
            </a:graphicData>
          </a:graphic>
        </p:graphicFrame>
      </p:grpSp>
      <p:sp>
        <p:nvSpPr>
          <p:cNvPr id="4" name="Foliennummernplatzhalter 3">
            <a:extLst>
              <a:ext uri="{FF2B5EF4-FFF2-40B4-BE49-F238E27FC236}">
                <a16:creationId xmlns:a16="http://schemas.microsoft.com/office/drawing/2014/main" id="{C9684AE6-50A6-5FFD-9880-D1CB3583D34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Titel 7">
            <a:extLst>
              <a:ext uri="{FF2B5EF4-FFF2-40B4-BE49-F238E27FC236}">
                <a16:creationId xmlns:a16="http://schemas.microsoft.com/office/drawing/2014/main" id="{65BF3AD6-6043-1522-B4A0-D9B6BD11B0D1}"/>
              </a:ext>
            </a:extLst>
          </p:cNvPr>
          <p:cNvSpPr>
            <a:spLocks noGrp="1"/>
          </p:cNvSpPr>
          <p:nvPr>
            <p:ph type="title"/>
          </p:nvPr>
        </p:nvSpPr>
        <p:spPr/>
        <p:txBody>
          <a:bodyPr/>
          <a:lstStyle/>
          <a:p>
            <a:r>
              <a:rPr lang="de-DE" dirty="0"/>
              <a:t>Zufriedenheit im Job bei der Mehrheit vorhanden</a:t>
            </a:r>
          </a:p>
        </p:txBody>
      </p:sp>
      <p:graphicFrame>
        <p:nvGraphicFramePr>
          <p:cNvPr id="13" name="Tabelle 12">
            <a:extLst>
              <a:ext uri="{FF2B5EF4-FFF2-40B4-BE49-F238E27FC236}">
                <a16:creationId xmlns:a16="http://schemas.microsoft.com/office/drawing/2014/main" id="{EA875D4D-A5F6-1806-1909-67602617B588}"/>
              </a:ext>
            </a:extLst>
          </p:cNvPr>
          <p:cNvGraphicFramePr>
            <a:graphicFrameLocks noGrp="1"/>
          </p:cNvGraphicFramePr>
          <p:nvPr>
            <p:extLst>
              <p:ext uri="{D42A27DB-BD31-4B8C-83A1-F6EECF244321}">
                <p14:modId xmlns:p14="http://schemas.microsoft.com/office/powerpoint/2010/main" val="4236321871"/>
              </p:ext>
            </p:extLst>
          </p:nvPr>
        </p:nvGraphicFramePr>
        <p:xfrm>
          <a:off x="123904" y="1632126"/>
          <a:ext cx="3452171" cy="2626961"/>
        </p:xfrm>
        <a:graphic>
          <a:graphicData uri="http://schemas.openxmlformats.org/drawingml/2006/table">
            <a:tbl>
              <a:tblPr firstRow="1" bandRow="1">
                <a:tableStyleId>{2D5ABB26-0587-4C30-8999-92F81FD0307C}</a:tableStyleId>
              </a:tblPr>
              <a:tblGrid>
                <a:gridCol w="3452171">
                  <a:extLst>
                    <a:ext uri="{9D8B030D-6E8A-4147-A177-3AD203B41FA5}">
                      <a16:colId xmlns:a16="http://schemas.microsoft.com/office/drawing/2014/main" val="788457430"/>
                    </a:ext>
                  </a:extLst>
                </a:gridCol>
              </a:tblGrid>
              <a:tr h="682568">
                <a:tc>
                  <a:txBody>
                    <a:bodyPr/>
                    <a:lstStyle/>
                    <a:p>
                      <a:endParaRPr lang="de-DE" sz="1400" b="1" i="1" u="none" dirty="0"/>
                    </a:p>
                  </a:txBody>
                  <a:tcPr/>
                </a:tc>
                <a:extLst>
                  <a:ext uri="{0D108BD9-81ED-4DB2-BD59-A6C34878D82A}">
                    <a16:rowId xmlns:a16="http://schemas.microsoft.com/office/drawing/2014/main" val="2549420243"/>
                  </a:ext>
                </a:extLst>
              </a:tr>
              <a:tr h="999513">
                <a:tc>
                  <a:txBody>
                    <a:bodyPr/>
                    <a:lstStyle/>
                    <a:p>
                      <a:pPr algn="r"/>
                      <a:r>
                        <a:rPr lang="de-DE" sz="1400" b="1" dirty="0"/>
                        <a:t>Zufriedenheit </a:t>
                      </a:r>
                      <a:br>
                        <a:rPr lang="de-DE" sz="1400" b="1" dirty="0"/>
                      </a:br>
                      <a:r>
                        <a:rPr lang="de-DE" sz="1400" b="1" dirty="0"/>
                        <a:t>mit der Arbeit insgesamt:</a:t>
                      </a:r>
                    </a:p>
                  </a:txBody>
                  <a:tcPr/>
                </a:tc>
                <a:extLst>
                  <a:ext uri="{0D108BD9-81ED-4DB2-BD59-A6C34878D82A}">
                    <a16:rowId xmlns:a16="http://schemas.microsoft.com/office/drawing/2014/main" val="2948536330"/>
                  </a:ext>
                </a:extLst>
              </a:tr>
              <a:tr h="483486">
                <a:tc>
                  <a:txBody>
                    <a:bodyPr/>
                    <a:lstStyle/>
                    <a:p>
                      <a:pPr algn="r"/>
                      <a:r>
                        <a:rPr lang="de-DE" sz="1400" b="1" dirty="0"/>
                        <a:t>Zufriedenheit </a:t>
                      </a:r>
                      <a:br>
                        <a:rPr lang="de-DE" sz="1400" b="1" dirty="0"/>
                      </a:br>
                      <a:r>
                        <a:rPr lang="de-DE" sz="1400" b="1" dirty="0"/>
                        <a:t>mit dem Arbeitsklima, </a:t>
                      </a:r>
                      <a:br>
                        <a:rPr lang="de-DE" sz="1400" b="1" dirty="0"/>
                      </a:br>
                      <a:r>
                        <a:rPr lang="de-DE" sz="1400" dirty="0"/>
                        <a:t>d.h. dem Verhältnis zu anderen Kolleginnen und Kollegen:</a:t>
                      </a:r>
                    </a:p>
                  </a:txBody>
                  <a:tcPr/>
                </a:tc>
                <a:extLst>
                  <a:ext uri="{0D108BD9-81ED-4DB2-BD59-A6C34878D82A}">
                    <a16:rowId xmlns:a16="http://schemas.microsoft.com/office/drawing/2014/main" val="1586153916"/>
                  </a:ext>
                </a:extLst>
              </a:tr>
            </a:tbl>
          </a:graphicData>
        </a:graphic>
      </p:graphicFrame>
      <p:sp>
        <p:nvSpPr>
          <p:cNvPr id="21" name="Textfeld 20">
            <a:extLst>
              <a:ext uri="{FF2B5EF4-FFF2-40B4-BE49-F238E27FC236}">
                <a16:creationId xmlns:a16="http://schemas.microsoft.com/office/drawing/2014/main" id="{B0EF9EFA-871A-8150-B3DB-D8C45F97F75D}"/>
              </a:ext>
            </a:extLst>
          </p:cNvPr>
          <p:cNvSpPr txBox="1"/>
          <p:nvPr/>
        </p:nvSpPr>
        <p:spPr>
          <a:xfrm>
            <a:off x="4353774" y="1307422"/>
            <a:ext cx="2142699" cy="259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Narrow"/>
                <a:ea typeface="+mn-ea"/>
                <a:cs typeface="+mn-cs"/>
              </a:rPr>
              <a:t>unter 30-jährige Beschäftigte</a:t>
            </a:r>
          </a:p>
        </p:txBody>
      </p:sp>
      <p:sp>
        <p:nvSpPr>
          <p:cNvPr id="22" name="Textfeld 21">
            <a:extLst>
              <a:ext uri="{FF2B5EF4-FFF2-40B4-BE49-F238E27FC236}">
                <a16:creationId xmlns:a16="http://schemas.microsoft.com/office/drawing/2014/main" id="{4CE9DB7C-B705-F17A-F581-46A9A26F53FD}"/>
              </a:ext>
            </a:extLst>
          </p:cNvPr>
          <p:cNvSpPr txBox="1"/>
          <p:nvPr/>
        </p:nvSpPr>
        <p:spPr>
          <a:xfrm>
            <a:off x="6558812" y="1305895"/>
            <a:ext cx="2142699" cy="2599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Narrow"/>
                <a:ea typeface="+mn-ea"/>
                <a:cs typeface="+mn-cs"/>
              </a:rPr>
              <a:t>alle Beschäftigte</a:t>
            </a:r>
          </a:p>
        </p:txBody>
      </p:sp>
      <p:cxnSp>
        <p:nvCxnSpPr>
          <p:cNvPr id="23" name="Gerader Verbinder 22">
            <a:extLst>
              <a:ext uri="{FF2B5EF4-FFF2-40B4-BE49-F238E27FC236}">
                <a16:creationId xmlns:a16="http://schemas.microsoft.com/office/drawing/2014/main" id="{3417BC60-618A-6801-2128-5B1D5D932F0F}"/>
              </a:ext>
            </a:extLst>
          </p:cNvPr>
          <p:cNvCxnSpPr>
            <a:cxnSpLocks/>
          </p:cNvCxnSpPr>
          <p:nvPr/>
        </p:nvCxnSpPr>
        <p:spPr>
          <a:xfrm>
            <a:off x="1305130" y="3140955"/>
            <a:ext cx="7197503" cy="0"/>
          </a:xfrm>
          <a:prstGeom prst="line">
            <a:avLst/>
          </a:prstGeom>
          <a:ln w="15875">
            <a:solidFill>
              <a:schemeClr val="bg1">
                <a:lumMod val="8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E9C8A2A3-430E-6E0E-9450-C03DC7044E57}"/>
              </a:ext>
            </a:extLst>
          </p:cNvPr>
          <p:cNvSpPr txBox="1"/>
          <p:nvPr/>
        </p:nvSpPr>
        <p:spPr>
          <a:xfrm>
            <a:off x="7900280" y="1680765"/>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28" name="Textfeld 27">
            <a:extLst>
              <a:ext uri="{FF2B5EF4-FFF2-40B4-BE49-F238E27FC236}">
                <a16:creationId xmlns:a16="http://schemas.microsoft.com/office/drawing/2014/main" id="{F6AC58B7-4F96-9C72-4F90-2A77678D1DEC}"/>
              </a:ext>
            </a:extLst>
          </p:cNvPr>
          <p:cNvSpPr txBox="1"/>
          <p:nvPr/>
        </p:nvSpPr>
        <p:spPr>
          <a:xfrm>
            <a:off x="6544733" y="2830170"/>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29" name="Textfeld 28">
            <a:extLst>
              <a:ext uri="{FF2B5EF4-FFF2-40B4-BE49-F238E27FC236}">
                <a16:creationId xmlns:a16="http://schemas.microsoft.com/office/drawing/2014/main" id="{5E12B1BC-835D-9C38-932C-BC4AB50AB1E8}"/>
              </a:ext>
            </a:extLst>
          </p:cNvPr>
          <p:cNvSpPr txBox="1"/>
          <p:nvPr/>
        </p:nvSpPr>
        <p:spPr>
          <a:xfrm>
            <a:off x="5612972" y="1695428"/>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30" name="Textfeld 29">
            <a:extLst>
              <a:ext uri="{FF2B5EF4-FFF2-40B4-BE49-F238E27FC236}">
                <a16:creationId xmlns:a16="http://schemas.microsoft.com/office/drawing/2014/main" id="{4BB8CE18-1CD1-14A4-0E04-72BA202D4865}"/>
              </a:ext>
            </a:extLst>
          </p:cNvPr>
          <p:cNvSpPr txBox="1"/>
          <p:nvPr/>
        </p:nvSpPr>
        <p:spPr>
          <a:xfrm>
            <a:off x="4088269" y="2801486"/>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31" name="Textfeld 30">
            <a:extLst>
              <a:ext uri="{FF2B5EF4-FFF2-40B4-BE49-F238E27FC236}">
                <a16:creationId xmlns:a16="http://schemas.microsoft.com/office/drawing/2014/main" id="{4ED3E193-135D-65C1-C667-3DE53B975905}"/>
              </a:ext>
            </a:extLst>
          </p:cNvPr>
          <p:cNvSpPr txBox="1"/>
          <p:nvPr/>
        </p:nvSpPr>
        <p:spPr>
          <a:xfrm>
            <a:off x="7473028" y="2269204"/>
            <a:ext cx="300412"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89%</a:t>
            </a:r>
          </a:p>
        </p:txBody>
      </p:sp>
      <p:sp>
        <p:nvSpPr>
          <p:cNvPr id="32" name="Textfeld 31">
            <a:extLst>
              <a:ext uri="{FF2B5EF4-FFF2-40B4-BE49-F238E27FC236}">
                <a16:creationId xmlns:a16="http://schemas.microsoft.com/office/drawing/2014/main" id="{AEE50C18-5416-ADA1-2CCF-9BC238125F4B}"/>
              </a:ext>
            </a:extLst>
          </p:cNvPr>
          <p:cNvSpPr txBox="1"/>
          <p:nvPr/>
        </p:nvSpPr>
        <p:spPr>
          <a:xfrm>
            <a:off x="5156067" y="2286350"/>
            <a:ext cx="300412"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86%</a:t>
            </a:r>
          </a:p>
        </p:txBody>
      </p:sp>
      <p:sp>
        <p:nvSpPr>
          <p:cNvPr id="33" name="Textfeld 32">
            <a:extLst>
              <a:ext uri="{FF2B5EF4-FFF2-40B4-BE49-F238E27FC236}">
                <a16:creationId xmlns:a16="http://schemas.microsoft.com/office/drawing/2014/main" id="{1A7DDD08-8DE8-C59F-A414-D84D3A5BC347}"/>
              </a:ext>
            </a:extLst>
          </p:cNvPr>
          <p:cNvSpPr txBox="1"/>
          <p:nvPr/>
        </p:nvSpPr>
        <p:spPr>
          <a:xfrm>
            <a:off x="5246692" y="3757544"/>
            <a:ext cx="300412"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84%</a:t>
            </a:r>
          </a:p>
        </p:txBody>
      </p:sp>
      <p:sp>
        <p:nvSpPr>
          <p:cNvPr id="34" name="Textfeld 33">
            <a:extLst>
              <a:ext uri="{FF2B5EF4-FFF2-40B4-BE49-F238E27FC236}">
                <a16:creationId xmlns:a16="http://schemas.microsoft.com/office/drawing/2014/main" id="{F474246F-4C0F-EE83-6CCF-07427E7B5D25}"/>
              </a:ext>
            </a:extLst>
          </p:cNvPr>
          <p:cNvSpPr txBox="1"/>
          <p:nvPr/>
        </p:nvSpPr>
        <p:spPr>
          <a:xfrm>
            <a:off x="7500736" y="3751823"/>
            <a:ext cx="300412"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Narrow"/>
                <a:ea typeface="+mn-ea"/>
                <a:cs typeface="+mn-cs"/>
              </a:rPr>
              <a:t>88%</a:t>
            </a:r>
          </a:p>
        </p:txBody>
      </p:sp>
      <p:pic>
        <p:nvPicPr>
          <p:cNvPr id="3" name="Bild 14" descr="IGES_RGB.png">
            <a:extLst>
              <a:ext uri="{FF2B5EF4-FFF2-40B4-BE49-F238E27FC236}">
                <a16:creationId xmlns:a16="http://schemas.microsoft.com/office/drawing/2014/main" id="{8287FAB3-7038-50C3-0246-72D988E5D1C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5" name="Gruppieren 4">
            <a:extLst>
              <a:ext uri="{FF2B5EF4-FFF2-40B4-BE49-F238E27FC236}">
                <a16:creationId xmlns:a16="http://schemas.microsoft.com/office/drawing/2014/main" id="{1805301F-2799-5113-6E16-A91526FB6A82}"/>
              </a:ext>
            </a:extLst>
          </p:cNvPr>
          <p:cNvGrpSpPr/>
          <p:nvPr/>
        </p:nvGrpSpPr>
        <p:grpSpPr>
          <a:xfrm>
            <a:off x="118046" y="0"/>
            <a:ext cx="2013036" cy="391964"/>
            <a:chOff x="118046" y="0"/>
            <a:chExt cx="2013036" cy="391964"/>
          </a:xfrm>
        </p:grpSpPr>
        <p:sp>
          <p:nvSpPr>
            <p:cNvPr id="6" name="Textfeld 5">
              <a:extLst>
                <a:ext uri="{FF2B5EF4-FFF2-40B4-BE49-F238E27FC236}">
                  <a16:creationId xmlns:a16="http://schemas.microsoft.com/office/drawing/2014/main" id="{7D4A2A14-FE53-C276-696C-6331070D59ED}"/>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ACE58C0F-F974-6B59-3F18-C7632ECC0B22}"/>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Narrow"/>
                  <a:ea typeface="+mn-ea"/>
                  <a:cs typeface="+mn-cs"/>
                </a:rPr>
                <a:t>Daten für Niedersachsen</a:t>
              </a:r>
            </a:p>
          </p:txBody>
        </p:sp>
        <p:pic>
          <p:nvPicPr>
            <p:cNvPr id="9" name="Grafik 8" descr="Ein Bild, das Pferd, Entwurf, Clipart, Säugetier enthält.&#10;&#10;Automatisch generierte Beschreibung">
              <a:extLst>
                <a:ext uri="{FF2B5EF4-FFF2-40B4-BE49-F238E27FC236}">
                  <a16:creationId xmlns:a16="http://schemas.microsoft.com/office/drawing/2014/main" id="{79C54320-A0DF-3EC1-B627-E1DE7DB5E387}"/>
                </a:ext>
              </a:extLst>
            </p:cNvPr>
            <p:cNvPicPr>
              <a:picLocks noChangeAspect="1"/>
            </p:cNvPicPr>
            <p:nvPr/>
          </p:nvPicPr>
          <p:blipFill>
            <a:blip r:embed="rId8"/>
            <a:stretch>
              <a:fillRect/>
            </a:stretch>
          </p:blipFill>
          <p:spPr>
            <a:xfrm>
              <a:off x="225162" y="61786"/>
              <a:ext cx="250362" cy="287134"/>
            </a:xfrm>
            <a:prstGeom prst="rect">
              <a:avLst/>
            </a:prstGeom>
          </p:spPr>
        </p:pic>
      </p:grpSp>
      <p:sp>
        <p:nvSpPr>
          <p:cNvPr id="2" name="Textfeld 1">
            <a:extLst>
              <a:ext uri="{FF2B5EF4-FFF2-40B4-BE49-F238E27FC236}">
                <a16:creationId xmlns:a16="http://schemas.microsoft.com/office/drawing/2014/main" id="{C07C66E7-EC67-01C8-047F-03A8ECCF322A}"/>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50000"/>
                  </a:srgbClr>
                </a:solidFill>
                <a:effectLst/>
                <a:uLnTx/>
                <a:uFillTx/>
                <a:latin typeface="Arial Narrow"/>
                <a:ea typeface="+mn-ea"/>
                <a:cs typeface="+mn-cs"/>
              </a:rPr>
              <a:t>Quelle: Beschäftigtenbefragung in Niedersachsen, Gesamt N = 1.009; 18-29 Jahre N = 139</a:t>
            </a:r>
          </a:p>
        </p:txBody>
      </p:sp>
      <p:sp>
        <p:nvSpPr>
          <p:cNvPr id="14" name="Textfeld 13">
            <a:extLst>
              <a:ext uri="{FF2B5EF4-FFF2-40B4-BE49-F238E27FC236}">
                <a16:creationId xmlns:a16="http://schemas.microsoft.com/office/drawing/2014/main" id="{A98DABFC-55E7-D7A3-74EC-807B38AB0336}"/>
              </a:ext>
            </a:extLst>
          </p:cNvPr>
          <p:cNvSpPr txBox="1"/>
          <p:nvPr/>
        </p:nvSpPr>
        <p:spPr>
          <a:xfrm>
            <a:off x="4088269" y="4340311"/>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15" name="Textfeld 14">
            <a:extLst>
              <a:ext uri="{FF2B5EF4-FFF2-40B4-BE49-F238E27FC236}">
                <a16:creationId xmlns:a16="http://schemas.microsoft.com/office/drawing/2014/main" id="{DD24EAAE-1BD9-BBE4-9119-E9CFC8E9BD5A}"/>
              </a:ext>
            </a:extLst>
          </p:cNvPr>
          <p:cNvSpPr txBox="1"/>
          <p:nvPr/>
        </p:nvSpPr>
        <p:spPr>
          <a:xfrm>
            <a:off x="6565555" y="4340311"/>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„eher zufrieden“</a:t>
            </a:r>
          </a:p>
        </p:txBody>
      </p:sp>
      <p:sp>
        <p:nvSpPr>
          <p:cNvPr id="24" name="Textfeld 23">
            <a:extLst>
              <a:ext uri="{FF2B5EF4-FFF2-40B4-BE49-F238E27FC236}">
                <a16:creationId xmlns:a16="http://schemas.microsoft.com/office/drawing/2014/main" id="{A964D276-A356-8538-2754-349C00C1927C}"/>
              </a:ext>
            </a:extLst>
          </p:cNvPr>
          <p:cNvSpPr txBox="1"/>
          <p:nvPr/>
        </p:nvSpPr>
        <p:spPr>
          <a:xfrm>
            <a:off x="5612972" y="3148056"/>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
        <p:nvSpPr>
          <p:cNvPr id="25" name="Textfeld 24">
            <a:extLst>
              <a:ext uri="{FF2B5EF4-FFF2-40B4-BE49-F238E27FC236}">
                <a16:creationId xmlns:a16="http://schemas.microsoft.com/office/drawing/2014/main" id="{8530DDE2-FFE0-7105-584F-23F806067D89}"/>
              </a:ext>
            </a:extLst>
          </p:cNvPr>
          <p:cNvSpPr txBox="1"/>
          <p:nvPr/>
        </p:nvSpPr>
        <p:spPr>
          <a:xfrm>
            <a:off x="7874296" y="3130756"/>
            <a:ext cx="914400" cy="2280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Narrow"/>
                <a:ea typeface="+mn-ea"/>
                <a:cs typeface="+mn-cs"/>
              </a:rPr>
              <a:t>„voll und ganz zufrieden“</a:t>
            </a:r>
          </a:p>
        </p:txBody>
      </p:sp>
    </p:spTree>
    <p:extLst>
      <p:ext uri="{BB962C8B-B14F-4D97-AF65-F5344CB8AC3E}">
        <p14:creationId xmlns:p14="http://schemas.microsoft.com/office/powerpoint/2010/main" val="274601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DA61-3423-B712-4416-39DA592BC0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C92430-ADB7-D292-DDD4-EC4DE3937765}"/>
              </a:ext>
            </a:extLst>
          </p:cNvPr>
          <p:cNvSpPr>
            <a:spLocks noGrp="1"/>
          </p:cNvSpPr>
          <p:nvPr>
            <p:ph type="title"/>
          </p:nvPr>
        </p:nvSpPr>
        <p:spPr>
          <a:xfrm>
            <a:off x="628650" y="274638"/>
            <a:ext cx="8722740" cy="993775"/>
          </a:xfrm>
        </p:spPr>
        <p:txBody>
          <a:bodyPr/>
          <a:lstStyle/>
          <a:p>
            <a:r>
              <a:rPr lang="de-DE" dirty="0"/>
              <a:t>Aspekte mit </a:t>
            </a:r>
            <a:r>
              <a:rPr lang="de-DE"/>
              <a:t>starker Zufriedenheit bei der Gen Z </a:t>
            </a:r>
            <a:endParaRPr lang="de-DE" dirty="0"/>
          </a:p>
        </p:txBody>
      </p:sp>
      <p:sp>
        <p:nvSpPr>
          <p:cNvPr id="3" name="Textplatzhalter 2">
            <a:extLst>
              <a:ext uri="{FF2B5EF4-FFF2-40B4-BE49-F238E27FC236}">
                <a16:creationId xmlns:a16="http://schemas.microsoft.com/office/drawing/2014/main" id="{6CDDB693-4478-AA8C-B17B-7BAC520D8800}"/>
              </a:ext>
            </a:extLst>
          </p:cNvPr>
          <p:cNvSpPr>
            <a:spLocks noGrp="1"/>
          </p:cNvSpPr>
          <p:nvPr>
            <p:ph type="body" sz="quarter" idx="15"/>
          </p:nvPr>
        </p:nvSpPr>
        <p:spPr>
          <a:xfrm>
            <a:off x="5830159" y="1613578"/>
            <a:ext cx="2774569" cy="2599647"/>
          </a:xfrm>
        </p:spPr>
        <p:txBody>
          <a:bodyPr/>
          <a:lstStyle/>
          <a:p>
            <a:r>
              <a:rPr lang="de-DE" dirty="0"/>
              <a:t>Am stärksten zufrieden sind Beschäftigte der Gen Z mit dem Arbeitsklima, 42 Prozent sind damit „voll und ganz“ zufrieden.</a:t>
            </a:r>
          </a:p>
          <a:p>
            <a:endParaRPr lang="de-DE" dirty="0"/>
          </a:p>
          <a:p>
            <a:r>
              <a:rPr lang="de-DE" dirty="0"/>
              <a:t>Mit der Arbeit insgesamt „voll und ganz zufrieden“ sind in der GEN Z nur gut ein Fünftel. </a:t>
            </a:r>
          </a:p>
          <a:p>
            <a:endParaRPr lang="de-DE" dirty="0"/>
          </a:p>
          <a:p>
            <a:endParaRPr lang="de-DE" dirty="0"/>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endParaRPr lang="de-DE" dirty="0"/>
          </a:p>
        </p:txBody>
      </p:sp>
      <p:sp>
        <p:nvSpPr>
          <p:cNvPr id="4" name="Foliennummernplatzhalter 3">
            <a:extLst>
              <a:ext uri="{FF2B5EF4-FFF2-40B4-BE49-F238E27FC236}">
                <a16:creationId xmlns:a16="http://schemas.microsoft.com/office/drawing/2014/main" id="{A9413583-E5CE-3F84-728C-E761FDC5378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7" name="Bild 14" descr="IGES_RGB.png">
            <a:extLst>
              <a:ext uri="{FF2B5EF4-FFF2-40B4-BE49-F238E27FC236}">
                <a16:creationId xmlns:a16="http://schemas.microsoft.com/office/drawing/2014/main" id="{F8259B5F-ECDE-5C5D-0611-118EBBBDE1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5" name="Gruppieren 4">
            <a:extLst>
              <a:ext uri="{FF2B5EF4-FFF2-40B4-BE49-F238E27FC236}">
                <a16:creationId xmlns:a16="http://schemas.microsoft.com/office/drawing/2014/main" id="{86CEABF8-720B-5C00-24B4-AE090864F68D}"/>
              </a:ext>
            </a:extLst>
          </p:cNvPr>
          <p:cNvGrpSpPr/>
          <p:nvPr/>
        </p:nvGrpSpPr>
        <p:grpSpPr>
          <a:xfrm>
            <a:off x="118046" y="0"/>
            <a:ext cx="2013036" cy="391964"/>
            <a:chOff x="118046" y="0"/>
            <a:chExt cx="2013036" cy="391964"/>
          </a:xfrm>
        </p:grpSpPr>
        <p:sp>
          <p:nvSpPr>
            <p:cNvPr id="10" name="Textfeld 9">
              <a:extLst>
                <a:ext uri="{FF2B5EF4-FFF2-40B4-BE49-F238E27FC236}">
                  <a16:creationId xmlns:a16="http://schemas.microsoft.com/office/drawing/2014/main" id="{24FEF783-0928-9959-1453-CAC359DF964A}"/>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943C15AD-7644-F9B7-15B7-2CBE8323C511}"/>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2" name="Grafik 11" descr="Ein Bild, das Pferd, Entwurf, Clipart, Säugetier enthält.&#10;&#10;Automatisch generierte Beschreibung">
              <a:extLst>
                <a:ext uri="{FF2B5EF4-FFF2-40B4-BE49-F238E27FC236}">
                  <a16:creationId xmlns:a16="http://schemas.microsoft.com/office/drawing/2014/main" id="{CD6BD453-3982-F772-B5D3-51D0102DCFA0}"/>
                </a:ext>
              </a:extLst>
            </p:cNvPr>
            <p:cNvPicPr>
              <a:picLocks noChangeAspect="1"/>
            </p:cNvPicPr>
            <p:nvPr/>
          </p:nvPicPr>
          <p:blipFill>
            <a:blip r:embed="rId3"/>
            <a:stretch>
              <a:fillRect/>
            </a:stretch>
          </p:blipFill>
          <p:spPr>
            <a:xfrm>
              <a:off x="225162" y="61786"/>
              <a:ext cx="250362" cy="287134"/>
            </a:xfrm>
            <a:prstGeom prst="rect">
              <a:avLst/>
            </a:prstGeom>
          </p:spPr>
        </p:pic>
      </p:grpSp>
      <p:sp>
        <p:nvSpPr>
          <p:cNvPr id="9" name="Textfeld 8">
            <a:extLst>
              <a:ext uri="{FF2B5EF4-FFF2-40B4-BE49-F238E27FC236}">
                <a16:creationId xmlns:a16="http://schemas.microsoft.com/office/drawing/2014/main" id="{93FA9199-D10E-B2B7-EF1F-D3E77D1F70AB}"/>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rgbClr val="7F7F7F"/>
                </a:solidFill>
              </a:rPr>
              <a:t>Quelle: Beschäftigtenbefragung in Niedersachsen, Gesamt N = 1.009; 18-29 Jahre N = 139</a:t>
            </a:r>
          </a:p>
        </p:txBody>
      </p:sp>
      <p:graphicFrame>
        <p:nvGraphicFramePr>
          <p:cNvPr id="13" name="Diagramm 12">
            <a:extLst>
              <a:ext uri="{FF2B5EF4-FFF2-40B4-BE49-F238E27FC236}">
                <a16:creationId xmlns:a16="http://schemas.microsoft.com/office/drawing/2014/main" id="{21E6678A-F94B-4B19-A52A-9418D896A74F}"/>
              </a:ext>
            </a:extLst>
          </p:cNvPr>
          <p:cNvGraphicFramePr>
            <a:graphicFrameLocks/>
          </p:cNvGraphicFramePr>
          <p:nvPr>
            <p:extLst>
              <p:ext uri="{D42A27DB-BD31-4B8C-83A1-F6EECF244321}">
                <p14:modId xmlns:p14="http://schemas.microsoft.com/office/powerpoint/2010/main" val="2538100336"/>
              </p:ext>
            </p:extLst>
          </p:nvPr>
        </p:nvGraphicFramePr>
        <p:xfrm>
          <a:off x="539273" y="1455739"/>
          <a:ext cx="5242760" cy="3273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304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090739"/>
            <a:ext cx="3647715" cy="3660821"/>
          </a:xfrm>
        </p:spPr>
        <p:txBody>
          <a:bodyPr/>
          <a:lstStyle/>
          <a:p>
            <a:r>
              <a:rPr lang="de-DE" b="1" u="sng" dirty="0"/>
              <a:t>Sehr wichtige</a:t>
            </a:r>
            <a:r>
              <a:rPr lang="de-DE" b="1" dirty="0"/>
              <a:t> Aspekte bei der Arbeit allgemein:</a:t>
            </a:r>
          </a:p>
          <a:p>
            <a:endParaRPr lang="de-DE" dirty="0"/>
          </a:p>
          <a:p>
            <a:r>
              <a:rPr lang="de-DE" dirty="0"/>
              <a:t>Für die GEN Z ist eine gute Vereinbarkeit von Beruf und Privatleben besonders wichtig. </a:t>
            </a:r>
          </a:p>
          <a:p>
            <a:r>
              <a:rPr lang="de-DE" dirty="0"/>
              <a:t>Ebenfalls sehr wichtig ist den 18- bis 29-jährigen Beschäftigten die Sicherheit ihres Arbeitsplatzes und eine gute Bezahlung.</a:t>
            </a:r>
          </a:p>
          <a:p>
            <a:endParaRPr lang="de-DE" dirty="0"/>
          </a:p>
          <a:p>
            <a:r>
              <a:rPr lang="de-DE" dirty="0"/>
              <a:t>Diese Aspekte werden aber auch von allen Beschäftigten zu hohen Anteilen als sehr wichtig eingestuft.</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Zuschreibungen, dass jüngere Beschäftigte besonders anspruchsvoll sind. Tatsächlich sind die Prioritäten der Gen Z ähnlich wie bei allen anderen Beschäftigten. </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dirty="0"/>
              <a:t>Top-Wünsche der Gen Z</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8" name="Gruppieren 7">
            <a:extLst>
              <a:ext uri="{FF2B5EF4-FFF2-40B4-BE49-F238E27FC236}">
                <a16:creationId xmlns:a16="http://schemas.microsoft.com/office/drawing/2014/main" id="{66AF4811-81B3-D703-0070-88D063DEEAEA}"/>
              </a:ext>
            </a:extLst>
          </p:cNvPr>
          <p:cNvGrpSpPr/>
          <p:nvPr/>
        </p:nvGrpSpPr>
        <p:grpSpPr>
          <a:xfrm>
            <a:off x="118046" y="0"/>
            <a:ext cx="2013036" cy="391964"/>
            <a:chOff x="118046" y="0"/>
            <a:chExt cx="2013036" cy="391964"/>
          </a:xfrm>
        </p:grpSpPr>
        <p:sp>
          <p:nvSpPr>
            <p:cNvPr id="11" name="Textfeld 10">
              <a:extLst>
                <a:ext uri="{FF2B5EF4-FFF2-40B4-BE49-F238E27FC236}">
                  <a16:creationId xmlns:a16="http://schemas.microsoft.com/office/drawing/2014/main" id="{CFE1A1E2-78A3-9599-8D62-9247A69D6B6B}"/>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35691FCE-08D7-DA2E-4253-9CF965928A93}"/>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3" name="Grafik 12" descr="Ein Bild, das Pferd, Entwurf, Clipart, Säugetier enthält.&#10;&#10;Automatisch generierte Beschreibung">
              <a:extLst>
                <a:ext uri="{FF2B5EF4-FFF2-40B4-BE49-F238E27FC236}">
                  <a16:creationId xmlns:a16="http://schemas.microsoft.com/office/drawing/2014/main" id="{9EF1F8B1-BEA8-FB3E-AF36-F630CEE2810B}"/>
                </a:ext>
              </a:extLst>
            </p:cNvPr>
            <p:cNvPicPr>
              <a:picLocks noChangeAspect="1"/>
            </p:cNvPicPr>
            <p:nvPr/>
          </p:nvPicPr>
          <p:blipFill>
            <a:blip r:embed="rId4"/>
            <a:stretch>
              <a:fillRect/>
            </a:stretch>
          </p:blipFill>
          <p:spPr>
            <a:xfrm>
              <a:off x="225162" y="61786"/>
              <a:ext cx="250362" cy="287134"/>
            </a:xfrm>
            <a:prstGeom prst="rect">
              <a:avLst/>
            </a:prstGeom>
          </p:spPr>
        </p:pic>
      </p:grpSp>
      <p:sp>
        <p:nvSpPr>
          <p:cNvPr id="7" name="Textfeld 6">
            <a:extLst>
              <a:ext uri="{FF2B5EF4-FFF2-40B4-BE49-F238E27FC236}">
                <a16:creationId xmlns:a16="http://schemas.microsoft.com/office/drawing/2014/main" id="{16697AD4-4DF5-AAE9-2428-8F61C941E62A}"/>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rgbClr val="7F7F7F"/>
                </a:solidFill>
              </a:rPr>
              <a:t>Quelle: Beschäftigtenbefragung in Niedersachsen, Gesamt N = 1.009; 18-29 Jahre N = 139</a:t>
            </a:r>
          </a:p>
        </p:txBody>
      </p:sp>
      <p:graphicFrame>
        <p:nvGraphicFramePr>
          <p:cNvPr id="2" name="Diagramm 1">
            <a:extLst>
              <a:ext uri="{FF2B5EF4-FFF2-40B4-BE49-F238E27FC236}">
                <a16:creationId xmlns:a16="http://schemas.microsoft.com/office/drawing/2014/main" id="{F5A653F9-6A83-4439-9C66-5EB3DAFFC3DC}"/>
              </a:ext>
            </a:extLst>
          </p:cNvPr>
          <p:cNvGraphicFramePr>
            <a:graphicFrameLocks/>
          </p:cNvGraphicFramePr>
          <p:nvPr>
            <p:extLst>
              <p:ext uri="{D42A27DB-BD31-4B8C-83A1-F6EECF244321}">
                <p14:modId xmlns:p14="http://schemas.microsoft.com/office/powerpoint/2010/main" val="167006864"/>
              </p:ext>
            </p:extLst>
          </p:nvPr>
        </p:nvGraphicFramePr>
        <p:xfrm>
          <a:off x="576265" y="1455738"/>
          <a:ext cx="4229491" cy="3088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46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38499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grpSp>
        <p:nvGrpSpPr>
          <p:cNvPr id="7" name="Gruppieren 6">
            <a:extLst>
              <a:ext uri="{FF2B5EF4-FFF2-40B4-BE49-F238E27FC236}">
                <a16:creationId xmlns:a16="http://schemas.microsoft.com/office/drawing/2014/main" id="{7F6E2350-D5B1-B1E2-6112-4755F3D9881F}"/>
              </a:ext>
            </a:extLst>
          </p:cNvPr>
          <p:cNvGrpSpPr/>
          <p:nvPr/>
        </p:nvGrpSpPr>
        <p:grpSpPr>
          <a:xfrm>
            <a:off x="576263" y="1333222"/>
            <a:ext cx="8029574" cy="2757488"/>
            <a:chOff x="0" y="0"/>
            <a:chExt cx="8029574" cy="2757488"/>
          </a:xfrm>
        </p:grpSpPr>
        <p:graphicFrame>
          <p:nvGraphicFramePr>
            <p:cNvPr id="9" name="Diagramm 8">
              <a:extLst>
                <a:ext uri="{FF2B5EF4-FFF2-40B4-BE49-F238E27FC236}">
                  <a16:creationId xmlns:a16="http://schemas.microsoft.com/office/drawing/2014/main" id="{DF48365B-94FD-1077-1A30-1F9DCE3A9AE5}"/>
                </a:ext>
              </a:extLst>
            </p:cNvPr>
            <p:cNvGraphicFramePr/>
            <p:nvPr>
              <p:extLst>
                <p:ext uri="{D42A27DB-BD31-4B8C-83A1-F6EECF244321}">
                  <p14:modId xmlns:p14="http://schemas.microsoft.com/office/powerpoint/2010/main" val="2566299620"/>
                </p:ext>
              </p:extLst>
            </p:nvPr>
          </p:nvGraphicFramePr>
          <p:xfrm>
            <a:off x="0" y="0"/>
            <a:ext cx="25717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m 9">
              <a:extLst>
                <a:ext uri="{FF2B5EF4-FFF2-40B4-BE49-F238E27FC236}">
                  <a16:creationId xmlns:a16="http://schemas.microsoft.com/office/drawing/2014/main" id="{610A2F0D-45FF-409B-AC15-E23544DDEE11}"/>
                </a:ext>
              </a:extLst>
            </p:cNvPr>
            <p:cNvGraphicFramePr>
              <a:graphicFrameLocks/>
            </p:cNvGraphicFramePr>
            <p:nvPr>
              <p:extLst>
                <p:ext uri="{D42A27DB-BD31-4B8C-83A1-F6EECF244321}">
                  <p14:modId xmlns:p14="http://schemas.microsoft.com/office/powerpoint/2010/main" val="170862257"/>
                </p:ext>
              </p:extLst>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m 13">
              <a:extLst>
                <a:ext uri="{FF2B5EF4-FFF2-40B4-BE49-F238E27FC236}">
                  <a16:creationId xmlns:a16="http://schemas.microsoft.com/office/drawing/2014/main" id="{A425E698-AEAE-45CB-B418-03123560A9A0}"/>
                </a:ext>
              </a:extLst>
            </p:cNvPr>
            <p:cNvGraphicFramePr>
              <a:graphicFrameLocks/>
            </p:cNvGraphicFramePr>
            <p:nvPr>
              <p:extLst>
                <p:ext uri="{D42A27DB-BD31-4B8C-83A1-F6EECF244321}">
                  <p14:modId xmlns:p14="http://schemas.microsoft.com/office/powerpoint/2010/main" val="3299670963"/>
                </p:ext>
              </p:extLst>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fld id="{39262AA4-F8FA-6D4C-B1A9-883F887CCF48}" type="slidenum">
              <a:rPr lang="de-DE" smtClean="0"/>
              <a:pPr/>
              <a:t>16</a:t>
            </a:fld>
            <a:endParaRPr lang="de-DE"/>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19" name="Gruppieren 18">
            <a:extLst>
              <a:ext uri="{FF2B5EF4-FFF2-40B4-BE49-F238E27FC236}">
                <a16:creationId xmlns:a16="http://schemas.microsoft.com/office/drawing/2014/main" id="{8178547B-8397-135B-E35C-D8D7552DB42C}"/>
              </a:ext>
            </a:extLst>
          </p:cNvPr>
          <p:cNvGrpSpPr/>
          <p:nvPr/>
        </p:nvGrpSpPr>
        <p:grpSpPr>
          <a:xfrm>
            <a:off x="1501308" y="1771659"/>
            <a:ext cx="6244836" cy="800091"/>
            <a:chOff x="1167133" y="2542851"/>
            <a:chExt cx="6244836" cy="800091"/>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4209924" y="2924604"/>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chemeClr val="accent1"/>
                  </a:solidFill>
                </a:rPr>
                <a:t>-38%</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solidFill>
                    <a:schemeClr val="accent1"/>
                  </a:solidFill>
                </a:rPr>
                <a:t>+42%</a:t>
              </a:r>
            </a:p>
          </p:txBody>
        </p:sp>
        <p:sp>
          <p:nvSpPr>
            <p:cNvPr id="15" name="Pfeil: nach rechts 14">
              <a:extLst>
                <a:ext uri="{FF2B5EF4-FFF2-40B4-BE49-F238E27FC236}">
                  <a16:creationId xmlns:a16="http://schemas.microsoft.com/office/drawing/2014/main" id="{0B062738-7BED-FBF2-0952-64D78D7E139F}"/>
                </a:ext>
              </a:extLst>
            </p:cNvPr>
            <p:cNvSpPr/>
            <p:nvPr/>
          </p:nvSpPr>
          <p:spPr>
            <a:xfrm rot="2264545">
              <a:off x="6829996" y="2542851"/>
              <a:ext cx="581973" cy="418338"/>
            </a:xfrm>
            <a:prstGeom prst="right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solidFill>
                    <a:schemeClr val="accent1"/>
                  </a:solidFill>
                </a:rPr>
                <a:t>-13%</a:t>
              </a:r>
            </a:p>
          </p:txBody>
        </p:sp>
      </p:grpSp>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indent="0"/>
            <a:r>
              <a:rPr lang="de-DE" sz="1400" b="1" dirty="0"/>
              <a:t>Junge Erwerbstätige </a:t>
            </a:r>
            <a:r>
              <a:rPr lang="de-DE" sz="1400" dirty="0"/>
              <a:t>sind überdurchschnittlich häufig, dafür aber mit 5,9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grpSp>
        <p:nvGrpSpPr>
          <p:cNvPr id="16" name="Gruppieren 15">
            <a:extLst>
              <a:ext uri="{FF2B5EF4-FFF2-40B4-BE49-F238E27FC236}">
                <a16:creationId xmlns:a16="http://schemas.microsoft.com/office/drawing/2014/main" id="{29526219-2942-79B1-1442-0C09134FF135}"/>
              </a:ext>
            </a:extLst>
          </p:cNvPr>
          <p:cNvGrpSpPr/>
          <p:nvPr/>
        </p:nvGrpSpPr>
        <p:grpSpPr>
          <a:xfrm>
            <a:off x="118046" y="0"/>
            <a:ext cx="2013036" cy="391964"/>
            <a:chOff x="118046" y="0"/>
            <a:chExt cx="2013036" cy="391964"/>
          </a:xfrm>
        </p:grpSpPr>
        <p:sp>
          <p:nvSpPr>
            <p:cNvPr id="17" name="Textfeld 16">
              <a:extLst>
                <a:ext uri="{FF2B5EF4-FFF2-40B4-BE49-F238E27FC236}">
                  <a16:creationId xmlns:a16="http://schemas.microsoft.com/office/drawing/2014/main" id="{388AE0FE-1A4C-5801-EDB3-104B07C07EE1}"/>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20" name="Textfeld 19">
              <a:extLst>
                <a:ext uri="{FF2B5EF4-FFF2-40B4-BE49-F238E27FC236}">
                  <a16:creationId xmlns:a16="http://schemas.microsoft.com/office/drawing/2014/main" id="{45EFEBD1-4D32-D4D3-EE2B-D0B50624840C}"/>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21" name="Grafik 20" descr="Ein Bild, das Pferd, Entwurf, Clipart, Säugetier enthält.&#10;&#10;Automatisch generierte Beschreibung">
              <a:extLst>
                <a:ext uri="{FF2B5EF4-FFF2-40B4-BE49-F238E27FC236}">
                  <a16:creationId xmlns:a16="http://schemas.microsoft.com/office/drawing/2014/main" id="{413A29C1-E2CB-B1F4-0E32-59F4C847100F}"/>
                </a:ext>
              </a:extLst>
            </p:cNvPr>
            <p:cNvPicPr>
              <a:picLocks noChangeAspect="1"/>
            </p:cNvPicPr>
            <p:nvPr/>
          </p:nvPicPr>
          <p:blipFill>
            <a:blip r:embed="rId6"/>
            <a:stretch>
              <a:fillRect/>
            </a:stretch>
          </p:blipFill>
          <p:spPr>
            <a:xfrm>
              <a:off x="225162" y="61786"/>
              <a:ext cx="250362" cy="287134"/>
            </a:xfrm>
            <a:prstGeom prst="rect">
              <a:avLst/>
            </a:prstGeom>
          </p:spPr>
        </p:pic>
      </p:grpSp>
    </p:spTree>
    <p:extLst>
      <p:ext uri="{BB962C8B-B14F-4D97-AF65-F5344CB8AC3E}">
        <p14:creationId xmlns:p14="http://schemas.microsoft.com/office/powerpoint/2010/main" val="6872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Verletzungen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indent="0"/>
            <a:r>
              <a:rPr lang="de-DE" dirty="0"/>
              <a:t>Bei den unter 30-jährigen Beschäftigten liegen Atemwegserkrankungen an der Spitze der Fehlzeiten. Junge Beschäftigte haben hier überdurchschnittliche viele Fehltage.</a:t>
            </a:r>
          </a:p>
          <a:p>
            <a:pPr marL="0" indent="0"/>
            <a:r>
              <a:rPr lang="de-DE" dirty="0"/>
              <a:t>An zweiter Stelle stehen psychische Erkrankungen, die bei jungen Beschäftigten zwar zu unterdurchschnittlich vielen Fehltagen führen, aber insgesamt eine hohe Bedeutung im Krankenstand der Jüngeren haben.</a:t>
            </a:r>
          </a:p>
          <a:p>
            <a:pPr marL="0" indent="0"/>
            <a:endParaRPr lang="de-DE" dirty="0"/>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graphicFrame>
        <p:nvGraphicFramePr>
          <p:cNvPr id="11" name="Diagramm 10">
            <a:extLst>
              <a:ext uri="{FF2B5EF4-FFF2-40B4-BE49-F238E27FC236}">
                <a16:creationId xmlns:a16="http://schemas.microsoft.com/office/drawing/2014/main" id="{9CEB27BE-5427-E57B-11AB-48B0ECB2C329}"/>
              </a:ext>
            </a:extLst>
          </p:cNvPr>
          <p:cNvGraphicFramePr>
            <a:graphicFrameLocks/>
          </p:cNvGraphicFramePr>
          <p:nvPr>
            <p:extLst>
              <p:ext uri="{D42A27DB-BD31-4B8C-83A1-F6EECF244321}">
                <p14:modId xmlns:p14="http://schemas.microsoft.com/office/powerpoint/2010/main" val="2987598696"/>
              </p:ext>
            </p:extLst>
          </p:nvPr>
        </p:nvGraphicFramePr>
        <p:xfrm>
          <a:off x="576263" y="1455738"/>
          <a:ext cx="4643737" cy="336629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uppieren 11">
            <a:extLst>
              <a:ext uri="{FF2B5EF4-FFF2-40B4-BE49-F238E27FC236}">
                <a16:creationId xmlns:a16="http://schemas.microsoft.com/office/drawing/2014/main" id="{8C9986EA-5966-FBE4-BD4A-6106F60023C7}"/>
              </a:ext>
            </a:extLst>
          </p:cNvPr>
          <p:cNvGrpSpPr/>
          <p:nvPr/>
        </p:nvGrpSpPr>
        <p:grpSpPr>
          <a:xfrm>
            <a:off x="118046" y="0"/>
            <a:ext cx="2013036" cy="391964"/>
            <a:chOff x="118046" y="0"/>
            <a:chExt cx="2013036" cy="391964"/>
          </a:xfrm>
        </p:grpSpPr>
        <p:sp>
          <p:nvSpPr>
            <p:cNvPr id="13" name="Textfeld 12">
              <a:extLst>
                <a:ext uri="{FF2B5EF4-FFF2-40B4-BE49-F238E27FC236}">
                  <a16:creationId xmlns:a16="http://schemas.microsoft.com/office/drawing/2014/main" id="{0834B578-C18F-EA3A-9222-A58EE3712B92}"/>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5" name="Textfeld 14">
              <a:extLst>
                <a:ext uri="{FF2B5EF4-FFF2-40B4-BE49-F238E27FC236}">
                  <a16:creationId xmlns:a16="http://schemas.microsoft.com/office/drawing/2014/main" id="{3982894A-F7FB-E2FB-0873-B9DB3B7DFA0D}"/>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6" name="Grafik 15" descr="Ein Bild, das Pferd, Entwurf, Clipart, Säugetier enthält.&#10;&#10;Automatisch generierte Beschreibung">
              <a:extLst>
                <a:ext uri="{FF2B5EF4-FFF2-40B4-BE49-F238E27FC236}">
                  <a16:creationId xmlns:a16="http://schemas.microsoft.com/office/drawing/2014/main" id="{FC5D85A4-F85A-74AF-3349-1CDA466E7074}"/>
                </a:ext>
              </a:extLst>
            </p:cNvPr>
            <p:cNvPicPr>
              <a:picLocks noChangeAspect="1"/>
            </p:cNvPicPr>
            <p:nvPr/>
          </p:nvPicPr>
          <p:blipFill>
            <a:blip r:embed="rId4"/>
            <a:stretch>
              <a:fillRect/>
            </a:stretch>
          </p:blipFill>
          <p:spPr>
            <a:xfrm>
              <a:off x="225162" y="61786"/>
              <a:ext cx="250362" cy="287134"/>
            </a:xfrm>
            <a:prstGeom prst="rect">
              <a:avLst/>
            </a:prstGeom>
          </p:spPr>
        </p:pic>
      </p:grpSp>
    </p:spTree>
    <p:extLst>
      <p:ext uri="{BB962C8B-B14F-4D97-AF65-F5344CB8AC3E}">
        <p14:creationId xmlns:p14="http://schemas.microsoft.com/office/powerpoint/2010/main" val="209615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18</a:t>
            </a:fld>
            <a:endParaRPr lang="de-DE"/>
          </a:p>
        </p:txBody>
      </p:sp>
    </p:spTree>
    <p:extLst>
      <p:ext uri="{BB962C8B-B14F-4D97-AF65-F5344CB8AC3E}">
        <p14:creationId xmlns:p14="http://schemas.microsoft.com/office/powerpoint/2010/main" val="320112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graphicFrame>
        <p:nvGraphicFramePr>
          <p:cNvPr id="13" name="Diagramm 12">
            <a:extLst>
              <a:ext uri="{FF2B5EF4-FFF2-40B4-BE49-F238E27FC236}">
                <a16:creationId xmlns:a16="http://schemas.microsoft.com/office/drawing/2014/main" id="{FF9346F4-FFD3-0E0B-0646-9A17299AC03D}"/>
              </a:ext>
            </a:extLst>
          </p:cNvPr>
          <p:cNvGraphicFramePr>
            <a:graphicFrameLocks/>
          </p:cNvGraphicFramePr>
          <p:nvPr>
            <p:extLst>
              <p:ext uri="{D42A27DB-BD31-4B8C-83A1-F6EECF244321}">
                <p14:modId xmlns:p14="http://schemas.microsoft.com/office/powerpoint/2010/main" val="2181640818"/>
              </p:ext>
            </p:extLst>
          </p:nvPr>
        </p:nvGraphicFramePr>
        <p:xfrm>
          <a:off x="3823200" y="1455737"/>
          <a:ext cx="4946150" cy="30269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(57 Prozent). </a:t>
            </a:r>
          </a:p>
          <a:p>
            <a:endParaRPr lang="de-DE" dirty="0"/>
          </a:p>
          <a:p>
            <a:r>
              <a:rPr lang="de-DE" dirty="0"/>
              <a:t>Sie geben daneben zu 30 Prozent an, sich bei Erkältungssymptomen eher krankschreiben zu lassen. Bei den Beschäftigten ab 50 sind es mit 13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19</a:t>
            </a:fld>
            <a:endParaRPr lang="de-DE"/>
          </a:p>
        </p:txBody>
      </p:sp>
      <p:sp>
        <p:nvSpPr>
          <p:cNvPr id="9" name="Rechteck 8">
            <a:extLst>
              <a:ext uri="{FF2B5EF4-FFF2-40B4-BE49-F238E27FC236}">
                <a16:creationId xmlns:a16="http://schemas.microsoft.com/office/drawing/2014/main" id="{F2F8F69C-4DBC-9F2E-5465-6727CDA555F7}"/>
              </a:ext>
            </a:extLst>
          </p:cNvPr>
          <p:cNvSpPr/>
          <p:nvPr/>
        </p:nvSpPr>
        <p:spPr>
          <a:xfrm>
            <a:off x="4649778" y="1789601"/>
            <a:ext cx="713117" cy="1898162"/>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7" name="Gruppieren 6">
            <a:extLst>
              <a:ext uri="{FF2B5EF4-FFF2-40B4-BE49-F238E27FC236}">
                <a16:creationId xmlns:a16="http://schemas.microsoft.com/office/drawing/2014/main" id="{A5371550-6310-A6D7-1BDC-EC24F4929EE6}"/>
              </a:ext>
            </a:extLst>
          </p:cNvPr>
          <p:cNvGrpSpPr/>
          <p:nvPr/>
        </p:nvGrpSpPr>
        <p:grpSpPr>
          <a:xfrm>
            <a:off x="118046" y="0"/>
            <a:ext cx="2013036" cy="391964"/>
            <a:chOff x="118046" y="0"/>
            <a:chExt cx="2013036" cy="391964"/>
          </a:xfrm>
        </p:grpSpPr>
        <p:sp>
          <p:nvSpPr>
            <p:cNvPr id="8" name="Textfeld 7">
              <a:extLst>
                <a:ext uri="{FF2B5EF4-FFF2-40B4-BE49-F238E27FC236}">
                  <a16:creationId xmlns:a16="http://schemas.microsoft.com/office/drawing/2014/main" id="{143A0952-FAA9-8730-17D3-D3CF76BE3DFB}"/>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AF67A9CC-535D-ADDF-C1FE-63F72E916BB2}"/>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2" name="Grafik 11" descr="Ein Bild, das Pferd, Entwurf, Clipart, Säugetier enthält.&#10;&#10;Automatisch generierte Beschreibung">
              <a:extLst>
                <a:ext uri="{FF2B5EF4-FFF2-40B4-BE49-F238E27FC236}">
                  <a16:creationId xmlns:a16="http://schemas.microsoft.com/office/drawing/2014/main" id="{90823677-00BF-31AD-39F6-415AA988CC7D}"/>
                </a:ext>
              </a:extLst>
            </p:cNvPr>
            <p:cNvPicPr>
              <a:picLocks noChangeAspect="1"/>
            </p:cNvPicPr>
            <p:nvPr/>
          </p:nvPicPr>
          <p:blipFill>
            <a:blip r:embed="rId4"/>
            <a:stretch>
              <a:fillRect/>
            </a:stretch>
          </p:blipFill>
          <p:spPr>
            <a:xfrm>
              <a:off x="225162" y="61786"/>
              <a:ext cx="250362" cy="287134"/>
            </a:xfrm>
            <a:prstGeom prst="rect">
              <a:avLst/>
            </a:prstGeom>
          </p:spPr>
        </p:pic>
      </p:grpSp>
      <p:sp>
        <p:nvSpPr>
          <p:cNvPr id="10" name="Textfeld 9">
            <a:extLst>
              <a:ext uri="{FF2B5EF4-FFF2-40B4-BE49-F238E27FC236}">
                <a16:creationId xmlns:a16="http://schemas.microsoft.com/office/drawing/2014/main" id="{C4B3BDBF-5488-B0E6-18A2-616AACAC50DF}"/>
              </a:ext>
            </a:extLst>
          </p:cNvPr>
          <p:cNvSpPr txBox="1"/>
          <p:nvPr/>
        </p:nvSpPr>
        <p:spPr>
          <a:xfrm>
            <a:off x="1306515"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r>
              <a:rPr lang="de-DE" sz="1000" dirty="0">
                <a:solidFill>
                  <a:schemeClr val="bg1">
                    <a:lumMod val="50000"/>
                  </a:schemeClr>
                </a:solidFill>
              </a:rPr>
              <a:t>Quelle: Beschäftigtenbefragung in Niedersachsen, Gesamt N = 1.009; 18-29 Jahre N = 139	 </a:t>
            </a:r>
          </a:p>
        </p:txBody>
      </p:sp>
    </p:spTree>
    <p:extLst>
      <p:ext uri="{BB962C8B-B14F-4D97-AF65-F5344CB8AC3E}">
        <p14:creationId xmlns:p14="http://schemas.microsoft.com/office/powerpoint/2010/main" val="38502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13" name="Diagramm 12">
            <a:extLst>
              <a:ext uri="{FF2B5EF4-FFF2-40B4-BE49-F238E27FC236}">
                <a16:creationId xmlns:a16="http://schemas.microsoft.com/office/drawing/2014/main" id="{03524298-57AD-430B-8D6B-8F3A6A1E463C}"/>
              </a:ext>
            </a:extLst>
          </p:cNvPr>
          <p:cNvGraphicFramePr>
            <a:graphicFrameLocks/>
          </p:cNvGraphicFramePr>
          <p:nvPr>
            <p:extLst>
              <p:ext uri="{D42A27DB-BD31-4B8C-83A1-F6EECF244321}">
                <p14:modId xmlns:p14="http://schemas.microsoft.com/office/powerpoint/2010/main" val="2606515689"/>
              </p:ext>
            </p:extLst>
          </p:nvPr>
        </p:nvGraphicFramePr>
        <p:xfrm>
          <a:off x="306920" y="1235548"/>
          <a:ext cx="4162425"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810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4 Millionen Erwerbstätigen in Niedersachsen sind 810 Tausend unter 30 Jahre alt. Das entspricht einem Anteil von 20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cdr="http://schemas.openxmlformats.org/drawingml/2006/chartDrawing" xmlns:c="http://schemas.openxmlformats.org/drawingml/2006/chart" xmln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4 Mio. Beschäftigte</a:t>
            </a:r>
          </a:p>
        </p:txBody>
      </p:sp>
      <p:grpSp>
        <p:nvGrpSpPr>
          <p:cNvPr id="3" name="Gruppieren 2">
            <a:extLst>
              <a:ext uri="{FF2B5EF4-FFF2-40B4-BE49-F238E27FC236}">
                <a16:creationId xmlns:a16="http://schemas.microsoft.com/office/drawing/2014/main" id="{112CBD1B-AAAF-08C8-9B14-39AA75462759}"/>
              </a:ext>
            </a:extLst>
          </p:cNvPr>
          <p:cNvGrpSpPr/>
          <p:nvPr/>
        </p:nvGrpSpPr>
        <p:grpSpPr>
          <a:xfrm>
            <a:off x="118046" y="0"/>
            <a:ext cx="2013036" cy="391964"/>
            <a:chOff x="118046" y="0"/>
            <a:chExt cx="2013036" cy="391964"/>
          </a:xfrm>
        </p:grpSpPr>
        <p:sp>
          <p:nvSpPr>
            <p:cNvPr id="9" name="Textfeld 8">
              <a:extLst>
                <a:ext uri="{FF2B5EF4-FFF2-40B4-BE49-F238E27FC236}">
                  <a16:creationId xmlns:a16="http://schemas.microsoft.com/office/drawing/2014/main" id="{C0A465F0-EC80-4F1A-513C-E0E3CD27798F}"/>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0" name="Textfeld 9">
              <a:extLst>
                <a:ext uri="{FF2B5EF4-FFF2-40B4-BE49-F238E27FC236}">
                  <a16:creationId xmlns:a16="http://schemas.microsoft.com/office/drawing/2014/main" id="{AE85321A-73C3-0E0A-994A-A801B8945FE2}"/>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1" name="Grafik 10" descr="Ein Bild, das Pferd, Entwurf, Clipart, Säugetier enthält.&#10;&#10;Automatisch generierte Beschreibung">
              <a:extLst>
                <a:ext uri="{FF2B5EF4-FFF2-40B4-BE49-F238E27FC236}">
                  <a16:creationId xmlns:a16="http://schemas.microsoft.com/office/drawing/2014/main" id="{0C293FEB-049C-E107-3CC6-46D2BE31C6C2}"/>
                </a:ext>
              </a:extLst>
            </p:cNvPr>
            <p:cNvPicPr>
              <a:picLocks noChangeAspect="1"/>
            </p:cNvPicPr>
            <p:nvPr/>
          </p:nvPicPr>
          <p:blipFill>
            <a:blip r:embed="rId3"/>
            <a:stretch>
              <a:fillRect/>
            </a:stretch>
          </p:blipFill>
          <p:spPr>
            <a:xfrm>
              <a:off x="225162" y="61786"/>
              <a:ext cx="250362" cy="287134"/>
            </a:xfrm>
            <a:prstGeom prst="rect">
              <a:avLst/>
            </a:prstGeom>
          </p:spPr>
        </p:pic>
      </p:grpSp>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20</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21</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a:t>
            </a:r>
          </a:p>
          <a:p>
            <a:endParaRPr lang="de-DE" dirty="0"/>
          </a:p>
          <a:p>
            <a:r>
              <a:rPr lang="de-DE" dirty="0"/>
              <a:t>71 Prozent der unter 30-Jährigen geben an, krank gearbeitet zu haben (gesamt: 64%). </a:t>
            </a:r>
            <a:br>
              <a:rPr lang="de-DE" dirty="0"/>
            </a:br>
            <a:br>
              <a:rPr lang="de-DE" dirty="0"/>
            </a:br>
            <a:endParaRPr lang="de-DE" dirty="0"/>
          </a:p>
        </p:txBody>
      </p:sp>
      <p:grpSp>
        <p:nvGrpSpPr>
          <p:cNvPr id="7" name="Gruppieren 6">
            <a:extLst>
              <a:ext uri="{FF2B5EF4-FFF2-40B4-BE49-F238E27FC236}">
                <a16:creationId xmlns:a16="http://schemas.microsoft.com/office/drawing/2014/main" id="{CB8DE834-5B51-9F27-BC2E-DE283A6A3059}"/>
              </a:ext>
            </a:extLst>
          </p:cNvPr>
          <p:cNvGrpSpPr/>
          <p:nvPr/>
        </p:nvGrpSpPr>
        <p:grpSpPr>
          <a:xfrm>
            <a:off x="118046" y="0"/>
            <a:ext cx="2013036" cy="391964"/>
            <a:chOff x="118046" y="0"/>
            <a:chExt cx="2013036" cy="391964"/>
          </a:xfrm>
        </p:grpSpPr>
        <p:sp>
          <p:nvSpPr>
            <p:cNvPr id="9" name="Textfeld 8">
              <a:extLst>
                <a:ext uri="{FF2B5EF4-FFF2-40B4-BE49-F238E27FC236}">
                  <a16:creationId xmlns:a16="http://schemas.microsoft.com/office/drawing/2014/main" id="{E786D176-BEC7-41BE-4DFF-D0E330E7A75B}"/>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0" name="Textfeld 9">
              <a:extLst>
                <a:ext uri="{FF2B5EF4-FFF2-40B4-BE49-F238E27FC236}">
                  <a16:creationId xmlns:a16="http://schemas.microsoft.com/office/drawing/2014/main" id="{94E61091-1559-A952-B560-6E65287434EA}"/>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1" name="Grafik 10" descr="Ein Bild, das Pferd, Entwurf, Clipart, Säugetier enthält.&#10;&#10;Automatisch generierte Beschreibung">
              <a:extLst>
                <a:ext uri="{FF2B5EF4-FFF2-40B4-BE49-F238E27FC236}">
                  <a16:creationId xmlns:a16="http://schemas.microsoft.com/office/drawing/2014/main" id="{6B37B681-BC3F-EBF2-8637-7DA257D4973C}"/>
                </a:ext>
              </a:extLst>
            </p:cNvPr>
            <p:cNvPicPr>
              <a:picLocks noChangeAspect="1"/>
            </p:cNvPicPr>
            <p:nvPr/>
          </p:nvPicPr>
          <p:blipFill>
            <a:blip r:embed="rId2"/>
            <a:stretch>
              <a:fillRect/>
            </a:stretch>
          </p:blipFill>
          <p:spPr>
            <a:xfrm>
              <a:off x="225162" y="61786"/>
              <a:ext cx="250362" cy="287134"/>
            </a:xfrm>
            <a:prstGeom prst="rect">
              <a:avLst/>
            </a:prstGeom>
          </p:spPr>
        </p:pic>
      </p:grpSp>
      <p:sp>
        <p:nvSpPr>
          <p:cNvPr id="12" name="Textfeld 11">
            <a:extLst>
              <a:ext uri="{FF2B5EF4-FFF2-40B4-BE49-F238E27FC236}">
                <a16:creationId xmlns:a16="http://schemas.microsoft.com/office/drawing/2014/main" id="{E5BBD96D-5F35-2283-A40B-F34C1F4A2717}"/>
              </a:ext>
            </a:extLst>
          </p:cNvPr>
          <p:cNvSpPr txBox="1"/>
          <p:nvPr/>
        </p:nvSpPr>
        <p:spPr>
          <a:xfrm>
            <a:off x="1306410" y="4860177"/>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r>
              <a:rPr lang="de-DE" sz="1000" dirty="0">
                <a:solidFill>
                  <a:schemeClr val="bg1">
                    <a:lumMod val="50000"/>
                  </a:schemeClr>
                </a:solidFill>
              </a:rPr>
              <a:t>Quelle: Beschäftigtenbefragung in Niedersachsen, 2024 Gesamt N = 1.009, 18-29 Jahre N = 139</a:t>
            </a:r>
          </a:p>
        </p:txBody>
      </p:sp>
      <p:graphicFrame>
        <p:nvGraphicFramePr>
          <p:cNvPr id="8" name="Diagramm 7">
            <a:extLst>
              <a:ext uri="{FF2B5EF4-FFF2-40B4-BE49-F238E27FC236}">
                <a16:creationId xmlns:a16="http://schemas.microsoft.com/office/drawing/2014/main" id="{69829CD6-07D1-47C9-A317-EE954DF6DDE1}"/>
              </a:ext>
            </a:extLst>
          </p:cNvPr>
          <p:cNvGraphicFramePr>
            <a:graphicFrameLocks/>
          </p:cNvGraphicFramePr>
          <p:nvPr>
            <p:extLst>
              <p:ext uri="{D42A27DB-BD31-4B8C-83A1-F6EECF244321}">
                <p14:modId xmlns:p14="http://schemas.microsoft.com/office/powerpoint/2010/main" val="2488479022"/>
              </p:ext>
            </p:extLst>
          </p:nvPr>
        </p:nvGraphicFramePr>
        <p:xfrm>
          <a:off x="4269600" y="1268412"/>
          <a:ext cx="4561662" cy="3169487"/>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 14" descr="IGES_RGB.png">
            <a:extLst>
              <a:ext uri="{FF2B5EF4-FFF2-40B4-BE49-F238E27FC236}">
                <a16:creationId xmlns:a16="http://schemas.microsoft.com/office/drawing/2014/main" id="{792B7D5F-1647-32CE-D46E-7AAA720F772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43596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628650" y="1147656"/>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Falsche Zuschreibungen führen in der Arbeitswelt zu Spannungen: 24 Prozent der Beschäftigten erleben Generationenkonflikte. Bei den Beschäftigten unter 30 sind es 28 Prozent.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lvl="0" indent="-285750">
              <a:buClr>
                <a:srgbClr val="EF7D00"/>
              </a:buClr>
              <a:buFont typeface="Arial" panose="020B0604020202020204" pitchFamily="34" charset="0"/>
              <a:buChar char="•"/>
              <a:defRPr/>
            </a:pPr>
            <a:r>
              <a:rPr lang="de-DE" sz="1600" dirty="0">
                <a:solidFill>
                  <a:srgbClr val="000000"/>
                </a:solidFill>
              </a:rPr>
              <a:t>Die Gen Z legt besonderen Wert auf Vereinbarkeit von Beruf- und Privatleben, Sicherheit des Arbeitsplatzes, gute Bezahlung und das Arbeitsklima. Prioritäten der Gen Z sind ähnlich wie bei allen anderen Beschäftigten. </a:t>
            </a:r>
          </a:p>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4,</a:t>
            </a:r>
            <a:r>
              <a:rPr lang="de-DE" sz="1600" dirty="0">
                <a:solidFill>
                  <a:srgbClr val="000000"/>
                </a:solidFill>
                <a:latin typeface="Arial Narrow"/>
              </a:rPr>
              <a:t>8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71 Prozent waren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geprägt. 57 Prozent geben an, seit Corona generell vorsichtiger im Umgang mit Infekten zu sein. </a:t>
            </a:r>
          </a:p>
        </p:txBody>
      </p:sp>
      <p:grpSp>
        <p:nvGrpSpPr>
          <p:cNvPr id="4" name="Gruppieren 3">
            <a:extLst>
              <a:ext uri="{FF2B5EF4-FFF2-40B4-BE49-F238E27FC236}">
                <a16:creationId xmlns:a16="http://schemas.microsoft.com/office/drawing/2014/main" id="{C292C7CF-0413-F56C-544D-CD9D23F332AC}"/>
              </a:ext>
            </a:extLst>
          </p:cNvPr>
          <p:cNvGrpSpPr/>
          <p:nvPr/>
        </p:nvGrpSpPr>
        <p:grpSpPr>
          <a:xfrm>
            <a:off x="118046" y="0"/>
            <a:ext cx="2013036" cy="391964"/>
            <a:chOff x="118046" y="0"/>
            <a:chExt cx="2013036" cy="391964"/>
          </a:xfrm>
        </p:grpSpPr>
        <p:sp>
          <p:nvSpPr>
            <p:cNvPr id="6" name="Textfeld 5">
              <a:extLst>
                <a:ext uri="{FF2B5EF4-FFF2-40B4-BE49-F238E27FC236}">
                  <a16:creationId xmlns:a16="http://schemas.microsoft.com/office/drawing/2014/main" id="{AD5D8E94-56F1-1EEA-E84D-274CF65A996D}"/>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01B0728E-2A41-7B1B-F7C0-583E33AFB7BC}"/>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Niedersachsen</a:t>
              </a:r>
            </a:p>
          </p:txBody>
        </p:sp>
        <p:pic>
          <p:nvPicPr>
            <p:cNvPr id="8" name="Grafik 7" descr="Ein Bild, das Pferd, Entwurf, Clipart, Säugetier enthält.&#10;&#10;Automatisch generierte Beschreibung">
              <a:extLst>
                <a:ext uri="{FF2B5EF4-FFF2-40B4-BE49-F238E27FC236}">
                  <a16:creationId xmlns:a16="http://schemas.microsoft.com/office/drawing/2014/main" id="{6595256C-C9C3-B9D0-D8B6-8ABD6065B5FE}"/>
                </a:ext>
              </a:extLst>
            </p:cNvPr>
            <p:cNvPicPr>
              <a:picLocks noChangeAspect="1"/>
            </p:cNvPicPr>
            <p:nvPr/>
          </p:nvPicPr>
          <p:blipFill>
            <a:blip r:embed="rId2"/>
            <a:stretch>
              <a:fillRect/>
            </a:stretch>
          </p:blipFill>
          <p:spPr>
            <a:xfrm>
              <a:off x="225162" y="61786"/>
              <a:ext cx="250362" cy="287134"/>
            </a:xfrm>
            <a:prstGeom prst="rect">
              <a:avLst/>
            </a:prstGeom>
          </p:spPr>
        </p:pic>
      </p:grpSp>
      <p:pic>
        <p:nvPicPr>
          <p:cNvPr id="9" name="Bild 14" descr="IGES_RGB.png">
            <a:extLst>
              <a:ext uri="{FF2B5EF4-FFF2-40B4-BE49-F238E27FC236}">
                <a16:creationId xmlns:a16="http://schemas.microsoft.com/office/drawing/2014/main" id="{1D0B4EBC-6847-ECD2-4547-0CCCA48CE9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27</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DF08-4A3A-9AB8-A740-32F704EADD07}"/>
            </a:ext>
          </a:extLst>
        </p:cNvPr>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5E35D1A5-0244-5048-E7DC-29482CBA3F5D}"/>
              </a:ext>
            </a:extLst>
          </p:cNvPr>
          <p:cNvGraphicFramePr>
            <a:graphicFrameLocks/>
          </p:cNvGraphicFramePr>
          <p:nvPr/>
        </p:nvGraphicFramePr>
        <p:xfrm>
          <a:off x="539272" y="1455738"/>
          <a:ext cx="5386329" cy="32730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7573E1A0-6580-8BD0-C583-8BF2AA27ED8D}"/>
              </a:ext>
            </a:extLst>
          </p:cNvPr>
          <p:cNvSpPr>
            <a:spLocks noGrp="1"/>
          </p:cNvSpPr>
          <p:nvPr>
            <p:ph type="title"/>
          </p:nvPr>
        </p:nvSpPr>
        <p:spPr>
          <a:xfrm>
            <a:off x="628650" y="274638"/>
            <a:ext cx="8722740" cy="993775"/>
          </a:xfrm>
        </p:spPr>
        <p:txBody>
          <a:bodyPr/>
          <a:lstStyle/>
          <a:p>
            <a:r>
              <a:rPr lang="de-DE" dirty="0"/>
              <a:t>Aspekte mit </a:t>
            </a:r>
            <a:r>
              <a:rPr lang="de-DE"/>
              <a:t>starker Zufriedenheit bei der Gen Z </a:t>
            </a:r>
            <a:endParaRPr lang="de-DE" dirty="0"/>
          </a:p>
        </p:txBody>
      </p:sp>
      <p:sp>
        <p:nvSpPr>
          <p:cNvPr id="3" name="Textplatzhalter 2">
            <a:extLst>
              <a:ext uri="{FF2B5EF4-FFF2-40B4-BE49-F238E27FC236}">
                <a16:creationId xmlns:a16="http://schemas.microsoft.com/office/drawing/2014/main" id="{A7E68450-4E59-7DCB-4F36-2CA044BF3973}"/>
              </a:ext>
            </a:extLst>
          </p:cNvPr>
          <p:cNvSpPr>
            <a:spLocks noGrp="1"/>
          </p:cNvSpPr>
          <p:nvPr>
            <p:ph type="body" sz="quarter" idx="15"/>
          </p:nvPr>
        </p:nvSpPr>
        <p:spPr>
          <a:xfrm>
            <a:off x="5830159" y="1613578"/>
            <a:ext cx="2774569" cy="2599647"/>
          </a:xfrm>
        </p:spPr>
        <p:txBody>
          <a:bodyPr/>
          <a:lstStyle/>
          <a:p>
            <a:r>
              <a:rPr lang="de-DE" dirty="0"/>
              <a:t>Am stärksten zufrieden sind Beschäftigte der Gen Z mit dem Arbeitsklima, 42 Prozent sind damit „voll und ganz“ zufrieden.</a:t>
            </a:r>
          </a:p>
          <a:p>
            <a:endParaRPr lang="de-DE" dirty="0"/>
          </a:p>
          <a:p>
            <a:r>
              <a:rPr lang="de-DE" dirty="0"/>
              <a:t>Mit der Arbeit insgesamt „voll und ganz zufrieden“ sind in der GEN Z nur gut ein Fünftel. </a:t>
            </a:r>
          </a:p>
          <a:p>
            <a:endParaRPr lang="de-DE" dirty="0"/>
          </a:p>
          <a:p>
            <a:endParaRPr lang="de-DE" dirty="0"/>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endParaRPr lang="de-DE" dirty="0"/>
          </a:p>
        </p:txBody>
      </p:sp>
      <p:sp>
        <p:nvSpPr>
          <p:cNvPr id="4" name="Foliennummernplatzhalter 3">
            <a:extLst>
              <a:ext uri="{FF2B5EF4-FFF2-40B4-BE49-F238E27FC236}">
                <a16:creationId xmlns:a16="http://schemas.microsoft.com/office/drawing/2014/main" id="{11B47715-8D01-7448-87EF-5A5B0C6C944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7" name="Bild 14" descr="IGES_RGB.png">
            <a:extLst>
              <a:ext uri="{FF2B5EF4-FFF2-40B4-BE49-F238E27FC236}">
                <a16:creationId xmlns:a16="http://schemas.microsoft.com/office/drawing/2014/main" id="{CAD64C4A-6369-ECF0-62AD-70AE7E09795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5" name="Gruppieren 4">
            <a:extLst>
              <a:ext uri="{FF2B5EF4-FFF2-40B4-BE49-F238E27FC236}">
                <a16:creationId xmlns:a16="http://schemas.microsoft.com/office/drawing/2014/main" id="{6B6E01BC-DFA8-7054-FCD4-33FAD9F07C14}"/>
              </a:ext>
            </a:extLst>
          </p:cNvPr>
          <p:cNvGrpSpPr/>
          <p:nvPr/>
        </p:nvGrpSpPr>
        <p:grpSpPr>
          <a:xfrm>
            <a:off x="118046" y="0"/>
            <a:ext cx="2013036" cy="391964"/>
            <a:chOff x="118046" y="0"/>
            <a:chExt cx="2013036" cy="391964"/>
          </a:xfrm>
        </p:grpSpPr>
        <p:sp>
          <p:nvSpPr>
            <p:cNvPr id="10" name="Textfeld 9">
              <a:extLst>
                <a:ext uri="{FF2B5EF4-FFF2-40B4-BE49-F238E27FC236}">
                  <a16:creationId xmlns:a16="http://schemas.microsoft.com/office/drawing/2014/main" id="{7743939E-6240-054A-47A7-CF03D6118D1E}"/>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211B168E-EF1C-E20C-6237-BBFBCE81D076}"/>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2" name="Grafik 11" descr="Ein Bild, das Pferd, Entwurf, Clipart, Säugetier enthält.&#10;&#10;Automatisch generierte Beschreibung">
              <a:extLst>
                <a:ext uri="{FF2B5EF4-FFF2-40B4-BE49-F238E27FC236}">
                  <a16:creationId xmlns:a16="http://schemas.microsoft.com/office/drawing/2014/main" id="{E1D3B3AA-F522-B8E4-9BD6-30955DB5B169}"/>
                </a:ext>
              </a:extLst>
            </p:cNvPr>
            <p:cNvPicPr>
              <a:picLocks noChangeAspect="1"/>
            </p:cNvPicPr>
            <p:nvPr/>
          </p:nvPicPr>
          <p:blipFill>
            <a:blip r:embed="rId5"/>
            <a:stretch>
              <a:fillRect/>
            </a:stretch>
          </p:blipFill>
          <p:spPr>
            <a:xfrm>
              <a:off x="225162" y="61786"/>
              <a:ext cx="250362" cy="287134"/>
            </a:xfrm>
            <a:prstGeom prst="rect">
              <a:avLst/>
            </a:prstGeom>
          </p:spPr>
        </p:pic>
      </p:grpSp>
      <p:sp>
        <p:nvSpPr>
          <p:cNvPr id="16" name="Textfeld 15">
            <a:extLst>
              <a:ext uri="{FF2B5EF4-FFF2-40B4-BE49-F238E27FC236}">
                <a16:creationId xmlns:a16="http://schemas.microsoft.com/office/drawing/2014/main" id="{B32FC0EE-A8C6-8329-7AC5-DB13304E029B}"/>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Niedersachsen, 2024 18-29 Jahre N=139</a:t>
            </a:r>
          </a:p>
        </p:txBody>
      </p:sp>
      <p:sp>
        <p:nvSpPr>
          <p:cNvPr id="8" name="Ellipse 7">
            <a:extLst>
              <a:ext uri="{FF2B5EF4-FFF2-40B4-BE49-F238E27FC236}">
                <a16:creationId xmlns:a16="http://schemas.microsoft.com/office/drawing/2014/main" id="{A2C25CAE-50BA-F494-91B4-9103E6D1D2B7}"/>
              </a:ext>
            </a:extLst>
          </p:cNvPr>
          <p:cNvSpPr/>
          <p:nvPr/>
        </p:nvSpPr>
        <p:spPr>
          <a:xfrm>
            <a:off x="306920" y="1455738"/>
            <a:ext cx="914400" cy="9144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FF0000"/>
                </a:solidFill>
              </a:rPr>
              <a:t>Tauschen</a:t>
            </a:r>
          </a:p>
        </p:txBody>
      </p:sp>
    </p:spTree>
    <p:extLst>
      <p:ext uri="{BB962C8B-B14F-4D97-AF65-F5344CB8AC3E}">
        <p14:creationId xmlns:p14="http://schemas.microsoft.com/office/powerpoint/2010/main" val="3195493810"/>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A45B-7635-21C5-5237-2D392EC56013}"/>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EC65614-0544-E222-5176-D1FF9A25B00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8F1F95CA-8673-488C-75E6-B31E6E8BF932}"/>
              </a:ext>
            </a:extLst>
          </p:cNvPr>
          <p:cNvSpPr>
            <a:spLocks noGrp="1"/>
          </p:cNvSpPr>
          <p:nvPr>
            <p:ph type="body" sz="quarter" idx="15"/>
          </p:nvPr>
        </p:nvSpPr>
        <p:spPr>
          <a:xfrm>
            <a:off x="4920020" y="1090739"/>
            <a:ext cx="3647715" cy="3660821"/>
          </a:xfrm>
        </p:spPr>
        <p:txBody>
          <a:bodyPr/>
          <a:lstStyle/>
          <a:p>
            <a:r>
              <a:rPr lang="de-DE" b="1" u="sng" dirty="0"/>
              <a:t>Sehr wichtige</a:t>
            </a:r>
            <a:r>
              <a:rPr lang="de-DE" b="1" dirty="0"/>
              <a:t> Aspekte bei der Arbeit allgemein:</a:t>
            </a:r>
          </a:p>
          <a:p>
            <a:endParaRPr lang="de-DE" dirty="0"/>
          </a:p>
          <a:p>
            <a:r>
              <a:rPr lang="de-DE" dirty="0"/>
              <a:t>Für die GEN Z ist eine gute Vereinbarkeit von Beruf und Privatleben besonders wichtig. </a:t>
            </a:r>
          </a:p>
          <a:p>
            <a:r>
              <a:rPr lang="de-DE" dirty="0"/>
              <a:t>Ebenfalls sehr wichtig ist den 18- bis 29-jährigen Beschäftigten die Sicherheit ihres Arbeitsplatzes und eine gute Bezahlung.</a:t>
            </a:r>
          </a:p>
          <a:p>
            <a:endParaRPr lang="de-DE" dirty="0"/>
          </a:p>
          <a:p>
            <a:r>
              <a:rPr lang="de-DE" dirty="0"/>
              <a:t>Diese Aspekte werden aber auch von allen Beschäftigten zu hohen Anteilen als sehr wichtig eingestuft.</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Zuschreibungen, dass jüngere Beschäftigte besonders anspruchsvoll sind. Tatsächlich sind die Prioritäten der Gen Z ähnlich wie bei allen anderen Beschäftigten. </a:t>
            </a:r>
          </a:p>
        </p:txBody>
      </p:sp>
      <p:sp>
        <p:nvSpPr>
          <p:cNvPr id="9" name="Titel 1">
            <a:extLst>
              <a:ext uri="{FF2B5EF4-FFF2-40B4-BE49-F238E27FC236}">
                <a16:creationId xmlns:a16="http://schemas.microsoft.com/office/drawing/2014/main" id="{5E9B6510-28C8-13EE-3538-787DDE6317B2}"/>
              </a:ext>
            </a:extLst>
          </p:cNvPr>
          <p:cNvSpPr>
            <a:spLocks noGrp="1"/>
          </p:cNvSpPr>
          <p:nvPr>
            <p:ph type="title"/>
          </p:nvPr>
        </p:nvSpPr>
        <p:spPr>
          <a:xfrm>
            <a:off x="628650" y="274638"/>
            <a:ext cx="7886700" cy="993775"/>
          </a:xfrm>
        </p:spPr>
        <p:txBody>
          <a:bodyPr/>
          <a:lstStyle/>
          <a:p>
            <a:r>
              <a:rPr lang="de-DE" dirty="0"/>
              <a:t>Top-Wünsche der Gen Z</a:t>
            </a:r>
          </a:p>
        </p:txBody>
      </p:sp>
      <p:pic>
        <p:nvPicPr>
          <p:cNvPr id="10" name="Bild 14" descr="IGES_RGB.png">
            <a:extLst>
              <a:ext uri="{FF2B5EF4-FFF2-40B4-BE49-F238E27FC236}">
                <a16:creationId xmlns:a16="http://schemas.microsoft.com/office/drawing/2014/main" id="{7D1F98A3-6E09-5416-3867-2A2DA2446E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3" name="Diagramm 2">
            <a:extLst>
              <a:ext uri="{FF2B5EF4-FFF2-40B4-BE49-F238E27FC236}">
                <a16:creationId xmlns:a16="http://schemas.microsoft.com/office/drawing/2014/main" id="{F7A19A83-1A29-E4B7-5CDB-BD9807B751BD}"/>
              </a:ext>
            </a:extLst>
          </p:cNvPr>
          <p:cNvGraphicFramePr>
            <a:graphicFrameLocks/>
          </p:cNvGraphicFramePr>
          <p:nvPr/>
        </p:nvGraphicFramePr>
        <p:xfrm>
          <a:off x="628650" y="1455738"/>
          <a:ext cx="4291370" cy="336106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uppieren 7">
            <a:extLst>
              <a:ext uri="{FF2B5EF4-FFF2-40B4-BE49-F238E27FC236}">
                <a16:creationId xmlns:a16="http://schemas.microsoft.com/office/drawing/2014/main" id="{28093851-D509-E8F6-D958-1A97DF059E96}"/>
              </a:ext>
            </a:extLst>
          </p:cNvPr>
          <p:cNvGrpSpPr/>
          <p:nvPr/>
        </p:nvGrpSpPr>
        <p:grpSpPr>
          <a:xfrm>
            <a:off x="118046" y="0"/>
            <a:ext cx="2013036" cy="391964"/>
            <a:chOff x="118046" y="0"/>
            <a:chExt cx="2013036" cy="391964"/>
          </a:xfrm>
        </p:grpSpPr>
        <p:sp>
          <p:nvSpPr>
            <p:cNvPr id="11" name="Textfeld 10">
              <a:extLst>
                <a:ext uri="{FF2B5EF4-FFF2-40B4-BE49-F238E27FC236}">
                  <a16:creationId xmlns:a16="http://schemas.microsoft.com/office/drawing/2014/main" id="{B28426E6-FE23-0AC0-1A8C-52B257DAE6C8}"/>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3F1DB7D4-4512-7760-98F7-DABC474FA549}"/>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Niedersachsen</a:t>
              </a:r>
            </a:p>
          </p:txBody>
        </p:sp>
        <p:pic>
          <p:nvPicPr>
            <p:cNvPr id="13" name="Grafik 12" descr="Ein Bild, das Pferd, Entwurf, Clipart, Säugetier enthält.&#10;&#10;Automatisch generierte Beschreibung">
              <a:extLst>
                <a:ext uri="{FF2B5EF4-FFF2-40B4-BE49-F238E27FC236}">
                  <a16:creationId xmlns:a16="http://schemas.microsoft.com/office/drawing/2014/main" id="{A31263C5-9F7A-3C9B-C1B2-0FA192747C39}"/>
                </a:ext>
              </a:extLst>
            </p:cNvPr>
            <p:cNvPicPr>
              <a:picLocks noChangeAspect="1"/>
            </p:cNvPicPr>
            <p:nvPr/>
          </p:nvPicPr>
          <p:blipFill>
            <a:blip r:embed="rId5"/>
            <a:stretch>
              <a:fillRect/>
            </a:stretch>
          </p:blipFill>
          <p:spPr>
            <a:xfrm>
              <a:off x="225162" y="61786"/>
              <a:ext cx="250362" cy="287134"/>
            </a:xfrm>
            <a:prstGeom prst="rect">
              <a:avLst/>
            </a:prstGeom>
          </p:spPr>
        </p:pic>
      </p:grpSp>
      <p:sp>
        <p:nvSpPr>
          <p:cNvPr id="2" name="Textfeld 1">
            <a:extLst>
              <a:ext uri="{FF2B5EF4-FFF2-40B4-BE49-F238E27FC236}">
                <a16:creationId xmlns:a16="http://schemas.microsoft.com/office/drawing/2014/main" id="{CCF9AA55-5015-73E8-1C30-E96DE74E949C}"/>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Niedersachsen, 18-29 Jahre N = 139</a:t>
            </a:r>
          </a:p>
        </p:txBody>
      </p:sp>
      <p:sp>
        <p:nvSpPr>
          <p:cNvPr id="6" name="Ellipse 5">
            <a:extLst>
              <a:ext uri="{FF2B5EF4-FFF2-40B4-BE49-F238E27FC236}">
                <a16:creationId xmlns:a16="http://schemas.microsoft.com/office/drawing/2014/main" id="{37F4C6A7-162F-A043-0AE9-D565BD8D1693}"/>
              </a:ext>
            </a:extLst>
          </p:cNvPr>
          <p:cNvSpPr/>
          <p:nvPr/>
        </p:nvSpPr>
        <p:spPr>
          <a:xfrm>
            <a:off x="306920" y="1455738"/>
            <a:ext cx="914400" cy="9144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FF0000"/>
                </a:solidFill>
              </a:rPr>
              <a:t>Tauschen</a:t>
            </a:r>
          </a:p>
        </p:txBody>
      </p:sp>
    </p:spTree>
    <p:extLst>
      <p:ext uri="{BB962C8B-B14F-4D97-AF65-F5344CB8AC3E}">
        <p14:creationId xmlns:p14="http://schemas.microsoft.com/office/powerpoint/2010/main" val="9669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394368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118840923"/>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34390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28 % der Gen Z</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28 Prozent der Beschäftigten unter 30 Jahren </a:t>
            </a:r>
            <a:r>
              <a:rPr lang="de-DE" dirty="0">
                <a:solidFill>
                  <a:srgbClr val="000000"/>
                </a:solidFill>
              </a:rPr>
              <a:t>in Niedersachsen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Unter allen Altersgruppen geben im Durchschnitt 24 Prozent der Beschäftigten an, dass sie entsprechende Konflikte erleben.</a:t>
            </a:r>
          </a:p>
        </p:txBody>
      </p:sp>
      <p:graphicFrame>
        <p:nvGraphicFramePr>
          <p:cNvPr id="13" name="Diagramm 12">
            <a:extLst>
              <a:ext uri="{FF2B5EF4-FFF2-40B4-BE49-F238E27FC236}">
                <a16:creationId xmlns:a16="http://schemas.microsoft.com/office/drawing/2014/main" id="{A0A342C4-131B-B648-D016-03AA59797179}"/>
              </a:ext>
            </a:extLst>
          </p:cNvPr>
          <p:cNvGraphicFramePr>
            <a:graphicFrameLocks/>
          </p:cNvGraphicFramePr>
          <p:nvPr>
            <p:extLst>
              <p:ext uri="{D42A27DB-BD31-4B8C-83A1-F6EECF244321}">
                <p14:modId xmlns:p14="http://schemas.microsoft.com/office/powerpoint/2010/main" val="912852299"/>
              </p:ext>
            </p:extLst>
          </p:nvPr>
        </p:nvGraphicFramePr>
        <p:xfrm>
          <a:off x="628650" y="1467713"/>
          <a:ext cx="3727837" cy="2470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m 13">
            <a:extLst>
              <a:ext uri="{FF2B5EF4-FFF2-40B4-BE49-F238E27FC236}">
                <a16:creationId xmlns:a16="http://schemas.microsoft.com/office/drawing/2014/main" id="{9A852C7C-DF81-4C53-BA1A-7E5892F5910A}"/>
              </a:ext>
            </a:extLst>
          </p:cNvPr>
          <p:cNvGraphicFramePr>
            <a:graphicFrameLocks/>
          </p:cNvGraphicFramePr>
          <p:nvPr>
            <p:extLst>
              <p:ext uri="{D42A27DB-BD31-4B8C-83A1-F6EECF244321}">
                <p14:modId xmlns:p14="http://schemas.microsoft.com/office/powerpoint/2010/main" val="3547967240"/>
              </p:ext>
            </p:extLst>
          </p:nvPr>
        </p:nvGraphicFramePr>
        <p:xfrm>
          <a:off x="4615675" y="1461851"/>
          <a:ext cx="3727837" cy="2470874"/>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uppieren 20">
            <a:extLst>
              <a:ext uri="{FF2B5EF4-FFF2-40B4-BE49-F238E27FC236}">
                <a16:creationId xmlns:a16="http://schemas.microsoft.com/office/drawing/2014/main" id="{5ECAA870-B083-48BC-53F5-505BA19141B9}"/>
              </a:ext>
            </a:extLst>
          </p:cNvPr>
          <p:cNvGrpSpPr/>
          <p:nvPr/>
        </p:nvGrpSpPr>
        <p:grpSpPr>
          <a:xfrm>
            <a:off x="118046" y="0"/>
            <a:ext cx="2013036" cy="391964"/>
            <a:chOff x="118046" y="0"/>
            <a:chExt cx="2013036" cy="391964"/>
          </a:xfrm>
        </p:grpSpPr>
        <p:sp>
          <p:nvSpPr>
            <p:cNvPr id="22" name="Textfeld 21">
              <a:extLst>
                <a:ext uri="{FF2B5EF4-FFF2-40B4-BE49-F238E27FC236}">
                  <a16:creationId xmlns:a16="http://schemas.microsoft.com/office/drawing/2014/main" id="{3FD9076D-52BB-C251-E16B-58B277909246}"/>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23" name="Textfeld 22">
              <a:extLst>
                <a:ext uri="{FF2B5EF4-FFF2-40B4-BE49-F238E27FC236}">
                  <a16:creationId xmlns:a16="http://schemas.microsoft.com/office/drawing/2014/main" id="{6B01DB04-470F-41D4-5B95-84C58CECE29A}"/>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Niedersachsen</a:t>
              </a:r>
            </a:p>
          </p:txBody>
        </p:sp>
        <p:pic>
          <p:nvPicPr>
            <p:cNvPr id="24" name="Grafik 23" descr="Ein Bild, das Pferd, Entwurf, Clipart, Säugetier enthält.&#10;&#10;Automatisch generierte Beschreibung">
              <a:extLst>
                <a:ext uri="{FF2B5EF4-FFF2-40B4-BE49-F238E27FC236}">
                  <a16:creationId xmlns:a16="http://schemas.microsoft.com/office/drawing/2014/main" id="{AE93DE1E-2837-8639-BAF3-1383F0958C1C}"/>
                </a:ext>
              </a:extLst>
            </p:cNvPr>
            <p:cNvPicPr>
              <a:picLocks noChangeAspect="1"/>
            </p:cNvPicPr>
            <p:nvPr/>
          </p:nvPicPr>
          <p:blipFill>
            <a:blip r:embed="rId6"/>
            <a:stretch>
              <a:fillRect/>
            </a:stretch>
          </p:blipFill>
          <p:spPr>
            <a:xfrm>
              <a:off x="225162" y="61786"/>
              <a:ext cx="250362" cy="287134"/>
            </a:xfrm>
            <a:prstGeom prst="rect">
              <a:avLst/>
            </a:prstGeom>
          </p:spPr>
        </p:pic>
      </p:grpSp>
      <p:sp>
        <p:nvSpPr>
          <p:cNvPr id="25" name="Textfeld 24">
            <a:extLst>
              <a:ext uri="{FF2B5EF4-FFF2-40B4-BE49-F238E27FC236}">
                <a16:creationId xmlns:a16="http://schemas.microsoft.com/office/drawing/2014/main" id="{7DB3D81B-5E64-77E1-5D7A-18F869257DCD}"/>
              </a:ext>
            </a:extLst>
          </p:cNvPr>
          <p:cNvSpPr txBox="1"/>
          <p:nvPr/>
        </p:nvSpPr>
        <p:spPr>
          <a:xfrm>
            <a:off x="1306514"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rgbClr val="7F7F7F"/>
                </a:solidFill>
              </a:rPr>
              <a:t>Quelle: Beschäftigtenbefragung in Niedersachsen, Gesamt N = 1.009; 18-29 Jahre N = 139</a:t>
            </a:r>
          </a:p>
        </p:txBody>
      </p:sp>
    </p:spTree>
    <p:extLst>
      <p:ext uri="{BB962C8B-B14F-4D97-AF65-F5344CB8AC3E}">
        <p14:creationId xmlns:p14="http://schemas.microsoft.com/office/powerpoint/2010/main" val="28652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25628-4AC0-AF8A-C58B-A15A105DA4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45D25-3E2F-A10B-12D7-4B10687981CD}"/>
              </a:ext>
            </a:extLst>
          </p:cNvPr>
          <p:cNvSpPr>
            <a:spLocks noGrp="1"/>
          </p:cNvSpPr>
          <p:nvPr>
            <p:ph type="title"/>
          </p:nvPr>
        </p:nvSpPr>
        <p:spPr/>
        <p:txBody>
          <a:bodyPr/>
          <a:lstStyle/>
          <a:p>
            <a:r>
              <a:rPr lang="de-DE" dirty="0"/>
              <a:t>Knapp die Hälfte der </a:t>
            </a:r>
            <a:r>
              <a:rPr lang="de-DE" dirty="0" err="1"/>
              <a:t>teams</a:t>
            </a:r>
            <a:r>
              <a:rPr lang="de-DE" dirty="0"/>
              <a:t> sind altersgemischt</a:t>
            </a:r>
          </a:p>
        </p:txBody>
      </p:sp>
      <p:sp>
        <p:nvSpPr>
          <p:cNvPr id="3" name="Foliennummernplatzhalter 2">
            <a:extLst>
              <a:ext uri="{FF2B5EF4-FFF2-40B4-BE49-F238E27FC236}">
                <a16:creationId xmlns:a16="http://schemas.microsoft.com/office/drawing/2014/main" id="{394CAB96-071A-1DA0-0AA1-0DEF4B237A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Grafik 4" descr="Gruppe Silhouette">
            <a:extLst>
              <a:ext uri="{FF2B5EF4-FFF2-40B4-BE49-F238E27FC236}">
                <a16:creationId xmlns:a16="http://schemas.microsoft.com/office/drawing/2014/main" id="{347B6B30-3E00-EA35-96B5-0F9F9B0BE2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151" y="2773363"/>
            <a:ext cx="914400" cy="914400"/>
          </a:xfrm>
          <a:prstGeom prst="rect">
            <a:avLst/>
          </a:prstGeom>
        </p:spPr>
      </p:pic>
      <p:pic>
        <p:nvPicPr>
          <p:cNvPr id="8" name="Bild 14" descr="IGES_RGB.png">
            <a:extLst>
              <a:ext uri="{FF2B5EF4-FFF2-40B4-BE49-F238E27FC236}">
                <a16:creationId xmlns:a16="http://schemas.microsoft.com/office/drawing/2014/main" id="{D4B696EF-3449-F816-46B8-FADFFCD670F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6" name="Diagramm 5">
            <a:extLst>
              <a:ext uri="{FF2B5EF4-FFF2-40B4-BE49-F238E27FC236}">
                <a16:creationId xmlns:a16="http://schemas.microsoft.com/office/drawing/2014/main" id="{987AB069-226B-9CF8-62A0-ACC863161210}"/>
              </a:ext>
            </a:extLst>
          </p:cNvPr>
          <p:cNvGraphicFramePr>
            <a:graphicFrameLocks/>
          </p:cNvGraphicFramePr>
          <p:nvPr>
            <p:extLst>
              <p:ext uri="{D42A27DB-BD31-4B8C-83A1-F6EECF244321}">
                <p14:modId xmlns:p14="http://schemas.microsoft.com/office/powerpoint/2010/main" val="1921868274"/>
              </p:ext>
            </p:extLst>
          </p:nvPr>
        </p:nvGraphicFramePr>
        <p:xfrm>
          <a:off x="1597156" y="1353136"/>
          <a:ext cx="5767388" cy="3290888"/>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feld 8">
            <a:extLst>
              <a:ext uri="{FF2B5EF4-FFF2-40B4-BE49-F238E27FC236}">
                <a16:creationId xmlns:a16="http://schemas.microsoft.com/office/drawing/2014/main" id="{6658195A-EE78-83DB-264A-BB5C544BD6FB}"/>
              </a:ext>
            </a:extLst>
          </p:cNvPr>
          <p:cNvSpPr txBox="1"/>
          <p:nvPr/>
        </p:nvSpPr>
        <p:spPr>
          <a:xfrm>
            <a:off x="1313442" y="4854514"/>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a:t>
            </a:r>
            <a:r>
              <a:rPr lang="de-DE" sz="1000" dirty="0">
                <a:solidFill>
                  <a:srgbClr val="7F7F7F"/>
                </a:solidFill>
              </a:rPr>
              <a:t>Beschäftigtenbefragung</a:t>
            </a:r>
            <a:r>
              <a:rPr lang="de-DE" sz="1000" dirty="0">
                <a:solidFill>
                  <a:schemeClr val="bg1">
                    <a:lumMod val="50000"/>
                  </a:schemeClr>
                </a:solidFill>
              </a:rPr>
              <a:t> in Niedersachsen, N = 1.009</a:t>
            </a:r>
          </a:p>
        </p:txBody>
      </p:sp>
      <p:grpSp>
        <p:nvGrpSpPr>
          <p:cNvPr id="10" name="Gruppieren 9">
            <a:extLst>
              <a:ext uri="{FF2B5EF4-FFF2-40B4-BE49-F238E27FC236}">
                <a16:creationId xmlns:a16="http://schemas.microsoft.com/office/drawing/2014/main" id="{3CDC7689-BA73-E965-70AC-48D177D519BE}"/>
              </a:ext>
            </a:extLst>
          </p:cNvPr>
          <p:cNvGrpSpPr/>
          <p:nvPr/>
        </p:nvGrpSpPr>
        <p:grpSpPr>
          <a:xfrm>
            <a:off x="118046" y="0"/>
            <a:ext cx="2013036" cy="391964"/>
            <a:chOff x="118046" y="0"/>
            <a:chExt cx="2013036" cy="391964"/>
          </a:xfrm>
        </p:grpSpPr>
        <p:sp>
          <p:nvSpPr>
            <p:cNvPr id="11" name="Textfeld 10">
              <a:extLst>
                <a:ext uri="{FF2B5EF4-FFF2-40B4-BE49-F238E27FC236}">
                  <a16:creationId xmlns:a16="http://schemas.microsoft.com/office/drawing/2014/main" id="{2BC27ECD-F841-A401-23A3-964689E0F7EF}"/>
                </a:ext>
              </a:extLst>
            </p:cNvPr>
            <p:cNvSpPr txBox="1"/>
            <p:nvPr/>
          </p:nvSpPr>
          <p:spPr>
            <a:xfrm>
              <a:off x="118046" y="0"/>
              <a:ext cx="2013036" cy="391964"/>
            </a:xfrm>
            <a:prstGeom prst="rect">
              <a:avLst/>
            </a:prstGeom>
            <a:solidFill>
              <a:srgbClr val="8E0C4F"/>
            </a:solidFill>
            <a:ln>
              <a:noFill/>
            </a:ln>
            <a:extLst>
              <a:ext uri="{C572A759-6A51-4108-AA02-DFA0A04FC94B}">
                <ma14:wrappingTextBoxFlag xmlns:ma14="http://schemas.microsoft.com/office/mac/drawingml/2011/main" xmlns=""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2" name="Textfeld 11">
              <a:extLst>
                <a:ext uri="{FF2B5EF4-FFF2-40B4-BE49-F238E27FC236}">
                  <a16:creationId xmlns:a16="http://schemas.microsoft.com/office/drawing/2014/main" id="{4A95BA10-0904-0D0B-F02F-8C189FC87AD9}"/>
                </a:ext>
              </a:extLst>
            </p:cNvPr>
            <p:cNvSpPr txBox="1"/>
            <p:nvPr/>
          </p:nvSpPr>
          <p:spPr>
            <a:xfrm>
              <a:off x="307478" y="64680"/>
              <a:ext cx="1823603"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algn="r"/>
              <a:r>
                <a:rPr lang="de-DE" sz="1200" b="1" dirty="0">
                  <a:solidFill>
                    <a:schemeClr val="bg1"/>
                  </a:solidFill>
                  <a:latin typeface="+mj-lt"/>
                </a:rPr>
                <a:t>Daten für Niedersachsen</a:t>
              </a:r>
            </a:p>
          </p:txBody>
        </p:sp>
        <p:pic>
          <p:nvPicPr>
            <p:cNvPr id="13" name="Grafik 12" descr="Ein Bild, das Pferd, Entwurf, Clipart, Säugetier enthält.&#10;&#10;Automatisch generierte Beschreibung">
              <a:extLst>
                <a:ext uri="{FF2B5EF4-FFF2-40B4-BE49-F238E27FC236}">
                  <a16:creationId xmlns:a16="http://schemas.microsoft.com/office/drawing/2014/main" id="{401ACFB0-D5B4-D3C6-1B6E-92EA37E427CE}"/>
                </a:ext>
              </a:extLst>
            </p:cNvPr>
            <p:cNvPicPr>
              <a:picLocks noChangeAspect="1"/>
            </p:cNvPicPr>
            <p:nvPr/>
          </p:nvPicPr>
          <p:blipFill>
            <a:blip r:embed="rId7"/>
            <a:stretch>
              <a:fillRect/>
            </a:stretch>
          </p:blipFill>
          <p:spPr>
            <a:xfrm>
              <a:off x="225162" y="61786"/>
              <a:ext cx="250362" cy="287134"/>
            </a:xfrm>
            <a:prstGeom prst="rect">
              <a:avLst/>
            </a:prstGeom>
          </p:spPr>
        </p:pic>
      </p:grpSp>
    </p:spTree>
    <p:extLst>
      <p:ext uri="{BB962C8B-B14F-4D97-AF65-F5344CB8AC3E}">
        <p14:creationId xmlns:p14="http://schemas.microsoft.com/office/powerpoint/2010/main" val="30564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15406" y="4853099"/>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Narrow"/>
                <a:ea typeface="+mn-ea"/>
                <a:cs typeface="+mn-cs"/>
              </a:rPr>
              <a:t>Quelle: Beschäftigtenbefragung 2024 (jung: N = 1.573; gemischt: N = 3.161; älter: N =1.551</a:t>
            </a: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69139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Props1.xml><?xml version="1.0" encoding="utf-8"?>
<ds:datastoreItem xmlns:ds="http://schemas.openxmlformats.org/officeDocument/2006/customXml" ds:itemID="{84ADFCBA-82DC-46A1-846B-FA5CA54A4840}">
  <ds:schemaRefs>
    <ds:schemaRef ds:uri="http://schemas.microsoft.com/sharepoint/v3/contenttype/forms"/>
  </ds:schemaRefs>
</ds:datastoreItem>
</file>

<file path=customXml/itemProps2.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36CCC-31AC-468D-AAAC-5DA6E5E4CB09}">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dcmitype/"/>
    <ds:schemaRef ds:uri="23d2d699-f04a-4e27-84ae-d29809b11eb0"/>
    <ds:schemaRef ds:uri="95555b3d-d036-4f12-b9f1-73f2e7556321"/>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2184</Words>
  <Application>Microsoft Office PowerPoint</Application>
  <PresentationFormat>Bildschirmpräsentation (16:9)</PresentationFormat>
  <Paragraphs>277</Paragraphs>
  <Slides>29</Slides>
  <Notes>8</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29</vt:i4>
      </vt:variant>
    </vt:vector>
  </HeadingPairs>
  <TitlesOfParts>
    <vt:vector size="35" baseType="lpstr">
      <vt:lpstr>Arial</vt:lpstr>
      <vt:lpstr>Arial Narrow</vt:lpstr>
      <vt:lpstr>Wingdings</vt:lpstr>
      <vt:lpstr>2_DAK_Gesundheit </vt:lpstr>
      <vt:lpstr>DAK_Gesundheit </vt:lpstr>
      <vt:lpstr>1_DAK_Gesundheit </vt:lpstr>
      <vt:lpstr>PowerPoint-Präsentation</vt:lpstr>
      <vt:lpstr>810 Tausend Erwerbstätige sind unter 30</vt:lpstr>
      <vt:lpstr>PowerPoint-Präsentation</vt:lpstr>
      <vt:lpstr>Gesundheitsreport 2025: Datenquellen</vt:lpstr>
      <vt:lpstr>Generation Z – Hintergrund</vt:lpstr>
      <vt:lpstr>PowerPoint-Präsentation</vt:lpstr>
      <vt:lpstr>Generationenkonflikte erleben 28 % der Gen Z</vt:lpstr>
      <vt:lpstr>Knapp die Hälfte der teams sind altersgemischt</vt:lpstr>
      <vt:lpstr>Generationenkonflikte eher in älteren Teams</vt:lpstr>
      <vt:lpstr>Generationenkonflikte Belasten Betroffene</vt:lpstr>
      <vt:lpstr>PowerPoint-Präsentation</vt:lpstr>
      <vt:lpstr>Zufriedenheit im Job bei der Mehrheit vorhanden</vt:lpstr>
      <vt:lpstr>Aspekte mit starker Zufriedenheit bei der Gen Z </vt:lpstr>
      <vt:lpstr>Top-Wünsche der Gen Z</vt:lpstr>
      <vt:lpstr>PowerPoint-Präsentation</vt:lpstr>
      <vt:lpstr>häufige, aber kurze Krankschreibungen </vt:lpstr>
      <vt:lpstr>Mehr Erkältungen, Verletzungen und Infekte</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Betriebliches Gesundheitsmanagement</vt:lpstr>
      <vt:lpstr>BGM: KONKRETE ANGEBOTE DER DAK-GESUNDHEIT</vt:lpstr>
      <vt:lpstr>Aspekte mit starker Zufriedenheit bei der Gen Z </vt:lpstr>
      <vt:lpstr>Top-Wünsche der Gen 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104</cp:revision>
  <cp:lastPrinted>2023-11-06T11:26:11Z</cp:lastPrinted>
  <dcterms:created xsi:type="dcterms:W3CDTF">2023-07-06T09:26:04Z</dcterms:created>
  <dcterms:modified xsi:type="dcterms:W3CDTF">2025-08-27T12:56:06Z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