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657"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657"/>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3065784255922375"/>
          <c:h val="0.87485848227176888"/>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D9-476E-92AE-50DD54F3875D}"/>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DAD9-476E-92AE-50DD54F3875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DAD9-476E-92AE-50DD54F3875D}"/>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DAD9-476E-92AE-50DD54F3875D}"/>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DAD9-476E-92AE-50DD54F3875D}"/>
              </c:ext>
            </c:extLst>
          </c:dPt>
          <c:dLbls>
            <c:dLbl>
              <c:idx val="1"/>
              <c:layout>
                <c:manualLayout>
                  <c:x val="1.162902931329419E-7"/>
                  <c:y val="1.6131972440138284E-7"/>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DAD9-476E-92AE-50DD54F3875D}"/>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DAD9-476E-92AE-50DD54F387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MV!$B$3:$B$7</c:f>
              <c:strCache>
                <c:ptCount val="5"/>
                <c:pt idx="0">
                  <c:v>unter 30 Jahre</c:v>
                </c:pt>
                <c:pt idx="1">
                  <c:v>30 bis unter 40 Jahre</c:v>
                </c:pt>
                <c:pt idx="2">
                  <c:v>40 bis unter 50 Jahre</c:v>
                </c:pt>
                <c:pt idx="3">
                  <c:v>50 bis unter 60 Jahre</c:v>
                </c:pt>
                <c:pt idx="4">
                  <c:v>ab 60 Jahre</c:v>
                </c:pt>
              </c:strCache>
            </c:strRef>
          </c:cat>
          <c:val>
            <c:numRef>
              <c:f>MV!$D$3:$D$7</c:f>
              <c:numCache>
                <c:formatCode>#,##0</c:formatCode>
                <c:ptCount val="5"/>
                <c:pt idx="0">
                  <c:v>120000</c:v>
                </c:pt>
                <c:pt idx="1">
                  <c:v>157000</c:v>
                </c:pt>
                <c:pt idx="2">
                  <c:v>166000</c:v>
                </c:pt>
                <c:pt idx="3">
                  <c:v>179000</c:v>
                </c:pt>
                <c:pt idx="4">
                  <c:v>117000</c:v>
                </c:pt>
              </c:numCache>
            </c:numRef>
          </c:val>
          <c:extLst>
            <c:ext xmlns:c16="http://schemas.microsoft.com/office/drawing/2014/chart" uri="{C3380CC4-5D6E-409C-BE32-E72D297353CC}">
              <c16:uniqueId val="{0000000A-DAD9-476E-92AE-50DD54F3875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MV!$D$7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3C3D-4AEC-8AF8-B700A3AE754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C3D-4AEC-8AF8-B700A3AE75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MV!$E$6:$F$6</c:f>
              <c:strCache>
                <c:ptCount val="2"/>
                <c:pt idx="0">
                  <c:v>alle Beschäftigte</c:v>
                </c:pt>
                <c:pt idx="1">
                  <c:v>unter 30 Jahre</c:v>
                </c:pt>
              </c:strCache>
            </c:strRef>
          </c:cat>
          <c:val>
            <c:numRef>
              <c:f>MV!$E$7:$F$7</c:f>
              <c:numCache>
                <c:formatCode>0</c:formatCode>
                <c:ptCount val="2"/>
                <c:pt idx="0">
                  <c:v>221.80294184922016</c:v>
                </c:pt>
                <c:pt idx="1">
                  <c:v>312.94603896321206</c:v>
                </c:pt>
              </c:numCache>
            </c:numRef>
          </c:val>
          <c:extLst>
            <c:ext xmlns:c16="http://schemas.microsoft.com/office/drawing/2014/chart" uri="{C3380CC4-5D6E-409C-BE32-E72D297353CC}">
              <c16:uniqueId val="{00000004-3C3D-4AEC-8AF8-B700A3AE754D}"/>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MV!$D$8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6E8D-44CF-95A9-9D719CEF0F7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E8D-44CF-95A9-9D719CEF0F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MV!$E$6:$F$6</c:f>
              <c:strCache>
                <c:ptCount val="2"/>
                <c:pt idx="0">
                  <c:v>alle Beschäftigte</c:v>
                </c:pt>
                <c:pt idx="1">
                  <c:v>unter 30 Jahre</c:v>
                </c:pt>
              </c:strCache>
            </c:strRef>
          </c:cat>
          <c:val>
            <c:numRef>
              <c:f>MV!$E$8:$F$8</c:f>
              <c:numCache>
                <c:formatCode>0.0</c:formatCode>
                <c:ptCount val="2"/>
                <c:pt idx="0">
                  <c:v>10.413969073228015</c:v>
                </c:pt>
                <c:pt idx="1">
                  <c:v>6.4743056600246964</c:v>
                </c:pt>
              </c:numCache>
            </c:numRef>
          </c:val>
          <c:extLst>
            <c:ext xmlns:c16="http://schemas.microsoft.com/office/drawing/2014/chart" uri="{C3380CC4-5D6E-409C-BE32-E72D297353CC}">
              <c16:uniqueId val="{00000004-6E8D-44CF-95A9-9D719CEF0F70}"/>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MV!$D$9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EA33-44E6-A625-732FC58A97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A33-44E6-A625-732FC58A97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MV!$E$6:$F$6</c:f>
              <c:strCache>
                <c:ptCount val="2"/>
                <c:pt idx="0">
                  <c:v>alle Beschäftigte</c:v>
                </c:pt>
                <c:pt idx="1">
                  <c:v>unter 30 Jahre</c:v>
                </c:pt>
              </c:strCache>
            </c:strRef>
          </c:cat>
          <c:val>
            <c:numRef>
              <c:f>MV!$E$9:$F$9</c:f>
              <c:numCache>
                <c:formatCode>0.0%</c:formatCode>
                <c:ptCount val="2"/>
                <c:pt idx="0">
                  <c:v>6.311062778056753E-2</c:v>
                </c:pt>
                <c:pt idx="1">
                  <c:v>5.5358150583110194E-2</c:v>
                </c:pt>
              </c:numCache>
            </c:numRef>
          </c:val>
          <c:extLst>
            <c:ext xmlns:c16="http://schemas.microsoft.com/office/drawing/2014/chart" uri="{C3380CC4-5D6E-409C-BE32-E72D297353CC}">
              <c16:uniqueId val="{00000004-EA33-44E6-A625-732FC58A9739}"/>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MV!$K$32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MV!$J$33:$J$44</c:f>
              <c:strCache>
                <c:ptCount val="12"/>
                <c:pt idx="0">
                  <c:v>Atmungssystem</c:v>
                </c:pt>
                <c:pt idx="1">
                  <c:v>Psychische Erkrankungen</c:v>
                </c:pt>
                <c:pt idx="2">
                  <c:v>Verletzungen</c:v>
                </c:pt>
                <c:pt idx="3">
                  <c:v>Infektionen</c:v>
                </c:pt>
                <c:pt idx="4">
                  <c:v>Muskel-Skelett-System</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MV!$K$33:$K$44</c:f>
              <c:numCache>
                <c:formatCode>General</c:formatCode>
                <c:ptCount val="12"/>
                <c:pt idx="0">
                  <c:v>584</c:v>
                </c:pt>
                <c:pt idx="1">
                  <c:v>297</c:v>
                </c:pt>
                <c:pt idx="2">
                  <c:v>232</c:v>
                </c:pt>
                <c:pt idx="3">
                  <c:v>208</c:v>
                </c:pt>
                <c:pt idx="4">
                  <c:v>177</c:v>
                </c:pt>
                <c:pt idx="5">
                  <c:v>136</c:v>
                </c:pt>
                <c:pt idx="6">
                  <c:v>109</c:v>
                </c:pt>
                <c:pt idx="7">
                  <c:v>77</c:v>
                </c:pt>
                <c:pt idx="8">
                  <c:v>60</c:v>
                </c:pt>
                <c:pt idx="9">
                  <c:v>46</c:v>
                </c:pt>
                <c:pt idx="10">
                  <c:v>20</c:v>
                </c:pt>
                <c:pt idx="11">
                  <c:v>17</c:v>
                </c:pt>
              </c:numCache>
            </c:numRef>
          </c:val>
          <c:extLst>
            <c:ext xmlns:c16="http://schemas.microsoft.com/office/drawing/2014/chart" uri="{C3380CC4-5D6E-409C-BE32-E72D297353CC}">
              <c16:uniqueId val="{00000000-C1A8-43B6-A597-8136B6A4D95D}"/>
            </c:ext>
          </c:extLst>
        </c:ser>
        <c:ser>
          <c:idx val="1"/>
          <c:order val="1"/>
          <c:tx>
            <c:strRef>
              <c:f>MV!$L$32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MV!$J$33:$J$44</c:f>
              <c:strCache>
                <c:ptCount val="12"/>
                <c:pt idx="0">
                  <c:v>Atmungssystem</c:v>
                </c:pt>
                <c:pt idx="1">
                  <c:v>Psychische Erkrankungen</c:v>
                </c:pt>
                <c:pt idx="2">
                  <c:v>Verletzungen</c:v>
                </c:pt>
                <c:pt idx="3">
                  <c:v>Infektionen</c:v>
                </c:pt>
                <c:pt idx="4">
                  <c:v>Muskel-Skelett-System</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MV!$L$33:$L$44</c:f>
              <c:numCache>
                <c:formatCode>General</c:formatCode>
                <c:ptCount val="12"/>
                <c:pt idx="0">
                  <c:v>446</c:v>
                </c:pt>
                <c:pt idx="1">
                  <c:v>385</c:v>
                </c:pt>
                <c:pt idx="2">
                  <c:v>237</c:v>
                </c:pt>
                <c:pt idx="3">
                  <c:v>140</c:v>
                </c:pt>
                <c:pt idx="4">
                  <c:v>422</c:v>
                </c:pt>
                <c:pt idx="5">
                  <c:v>108</c:v>
                </c:pt>
                <c:pt idx="6">
                  <c:v>113</c:v>
                </c:pt>
                <c:pt idx="7">
                  <c:v>97</c:v>
                </c:pt>
                <c:pt idx="8">
                  <c:v>83</c:v>
                </c:pt>
                <c:pt idx="9">
                  <c:v>37</c:v>
                </c:pt>
                <c:pt idx="10">
                  <c:v>99</c:v>
                </c:pt>
                <c:pt idx="11">
                  <c:v>73</c:v>
                </c:pt>
              </c:numCache>
            </c:numRef>
          </c:val>
          <c:extLst>
            <c:ext xmlns:c16="http://schemas.microsoft.com/office/drawing/2014/chart" uri="{C3380CC4-5D6E-409C-BE32-E72D297353CC}">
              <c16:uniqueId val="{00000001-C1A8-43B6-A597-8136B6A4D95D}"/>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6779488514348931"/>
          <c:h val="9.5238730079163419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MV!$C$35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MV!$C$36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9505-476B-9193-532B752EFA6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505-476B-9193-532B752EFA69}"/>
              </c:ext>
            </c:extLst>
          </c:dPt>
          <c:dLbls>
            <c:dLbl>
              <c:idx val="1"/>
              <c:delete val="1"/>
              <c:extLst>
                <c:ext xmlns:c15="http://schemas.microsoft.com/office/drawing/2012/chart" uri="{CE6537A1-D6FC-4f65-9D91-7224C49458BB}"/>
                <c:ext xmlns:c16="http://schemas.microsoft.com/office/drawing/2014/chart" uri="{C3380CC4-5D6E-409C-BE32-E72D297353CC}">
                  <c16:uniqueId val="{00000003-9505-476B-9193-532B752EFA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MV!$A$37:$A$38</c:f>
              <c:strCache>
                <c:ptCount val="1"/>
                <c:pt idx="0">
                  <c:v>Erlebte Generationenkonflikte</c:v>
                </c:pt>
              </c:strCache>
            </c:strRef>
          </c:cat>
          <c:val>
            <c:numRef>
              <c:f>MV!$C$37:$C$38</c:f>
              <c:numCache>
                <c:formatCode>0%</c:formatCode>
                <c:ptCount val="2"/>
                <c:pt idx="0">
                  <c:v>0.31</c:v>
                </c:pt>
                <c:pt idx="1">
                  <c:v>0.69</c:v>
                </c:pt>
              </c:numCache>
            </c:numRef>
          </c:val>
          <c:extLst>
            <c:ext xmlns:c16="http://schemas.microsoft.com/office/drawing/2014/chart" uri="{C3380CC4-5D6E-409C-BE32-E72D297353CC}">
              <c16:uniqueId val="{00000004-9505-476B-9193-532B752EFA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Mecklenburg-Vorpommern N= 202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Mecklenburg-Vorpommern: 64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Mecklenburg-Vorpommern: 64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Mecklenburg-Vorpommern N= 202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14.08.2025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chart" Target="../charts/char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523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Mecklenburg-Vorpommern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31 %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31 Prozent der Beschäftigten </a:t>
            </a:r>
            <a:r>
              <a:rPr lang="de-DE" dirty="0">
                <a:solidFill>
                  <a:srgbClr val="000000"/>
                </a:solidFill>
              </a:rPr>
              <a:t>in Mecklenburg-Vorpommern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Mecklenburg-Vorpommern, Gesamt N = 202</a:t>
            </a:r>
          </a:p>
        </p:txBody>
      </p:sp>
      <p:sp>
        <p:nvSpPr>
          <p:cNvPr id="4" name="Textfeld 3">
            <a:extLst>
              <a:ext uri="{FF2B5EF4-FFF2-40B4-BE49-F238E27FC236}">
                <a16:creationId xmlns:a16="http://schemas.microsoft.com/office/drawing/2014/main" id="{DAFED5F3-700C-541A-754B-EDE205FA4F66}"/>
              </a:ext>
            </a:extLst>
          </p:cNvPr>
          <p:cNvSpPr txBox="1"/>
          <p:nvPr/>
        </p:nvSpPr>
        <p:spPr>
          <a:xfrm>
            <a:off x="118045" y="0"/>
            <a:ext cx="272339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CF399826-B824-F378-9907-BAD524FE1CF3}"/>
              </a:ext>
            </a:extLst>
          </p:cNvPr>
          <p:cNvSpPr txBox="1"/>
          <p:nvPr/>
        </p:nvSpPr>
        <p:spPr>
          <a:xfrm>
            <a:off x="307477" y="64680"/>
            <a:ext cx="248000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Mecklenburg-Vorpommern</a:t>
            </a:r>
          </a:p>
        </p:txBody>
      </p:sp>
      <p:pic>
        <p:nvPicPr>
          <p:cNvPr id="7" name="Grafik 6" descr="Ein Bild, das Clipart, Cartoon, Wappen, Darstellung enthält.&#10;&#10;Automatisch generierte Beschreibung">
            <a:extLst>
              <a:ext uri="{FF2B5EF4-FFF2-40B4-BE49-F238E27FC236}">
                <a16:creationId xmlns:a16="http://schemas.microsoft.com/office/drawing/2014/main" id="{1DED75E2-EBD5-DFC9-FC86-A042211B11B4}"/>
              </a:ext>
            </a:extLst>
          </p:cNvPr>
          <p:cNvPicPr>
            <a:picLocks noChangeAspect="1"/>
          </p:cNvPicPr>
          <p:nvPr/>
        </p:nvPicPr>
        <p:blipFill>
          <a:blip r:embed="rId4"/>
          <a:stretch>
            <a:fillRect/>
          </a:stretch>
        </p:blipFill>
        <p:spPr>
          <a:xfrm>
            <a:off x="198936" y="36020"/>
            <a:ext cx="287186" cy="310520"/>
          </a:xfrm>
          <a:prstGeom prst="rect">
            <a:avLst/>
          </a:prstGeom>
        </p:spPr>
      </p:pic>
      <p:graphicFrame>
        <p:nvGraphicFramePr>
          <p:cNvPr id="8" name="Diagramm 7">
            <a:extLst>
              <a:ext uri="{FF2B5EF4-FFF2-40B4-BE49-F238E27FC236}">
                <a16:creationId xmlns:a16="http://schemas.microsoft.com/office/drawing/2014/main" id="{2A214774-C7AA-4B83-A0F7-DB30E0C3AC5E}"/>
              </a:ext>
            </a:extLst>
          </p:cNvPr>
          <p:cNvGraphicFramePr>
            <a:graphicFrameLocks/>
          </p:cNvGraphicFramePr>
          <p:nvPr>
            <p:extLst>
              <p:ext uri="{D42A27DB-BD31-4B8C-83A1-F6EECF244321}">
                <p14:modId xmlns:p14="http://schemas.microsoft.com/office/powerpoint/2010/main" val="854822411"/>
              </p:ext>
            </p:extLst>
          </p:nvPr>
        </p:nvGraphicFramePr>
        <p:xfrm>
          <a:off x="1382712" y="1076558"/>
          <a:ext cx="5836920" cy="2677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10EA9A79-1E56-4D67-BE14-4893CEF6224F}"/>
              </a:ext>
            </a:extLst>
          </p:cNvPr>
          <p:cNvGraphicFramePr>
            <a:graphicFrameLocks/>
          </p:cNvGraphicFramePr>
          <p:nvPr>
            <p:extLst>
              <p:ext uri="{D42A27DB-BD31-4B8C-83A1-F6EECF244321}">
                <p14:modId xmlns:p14="http://schemas.microsoft.com/office/powerpoint/2010/main" val="2609511986"/>
              </p:ext>
            </p:extLst>
          </p:nvPr>
        </p:nvGraphicFramePr>
        <p:xfrm>
          <a:off x="308849" y="1275635"/>
          <a:ext cx="4299585" cy="309943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120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739 Tausend Erwerbstätigen in Mecklenburg-Vorpommern sind 120 Tausend unter 30 Jahre alt. Das entspricht einem Anteil von 16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 xmlns:c="http://schemas.openxmlformats.org/drawingml/2006/chart" xmlns:cdr="http://schemas.openxmlformats.org/drawingml/2006/chartDrawing" xmlns:ma14="http://schemas.microsoft.com/office/mac/drawingml/2011/main" xmlns:lc="http://schemas.openxmlformats.org/drawingml/2006/lockedCanva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dirty="0">
                <a:solidFill>
                  <a:srgbClr val="000000"/>
                </a:solidFill>
                <a:latin typeface="Arial Narrow"/>
              </a:rPr>
              <a:t>739</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 </a:t>
            </a:r>
            <a:r>
              <a:rPr lang="de-DE" sz="1400" dirty="0" err="1">
                <a:solidFill>
                  <a:srgbClr val="000000"/>
                </a:solidFill>
                <a:latin typeface="Arial Narrow"/>
              </a:rPr>
              <a:t>Tsd</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 Beschäftigte</a:t>
            </a:r>
          </a:p>
        </p:txBody>
      </p:sp>
      <p:sp>
        <p:nvSpPr>
          <p:cNvPr id="7" name="Textfeld 6">
            <a:extLst>
              <a:ext uri="{FF2B5EF4-FFF2-40B4-BE49-F238E27FC236}">
                <a16:creationId xmlns:a16="http://schemas.microsoft.com/office/drawing/2014/main" id="{D4CE8EAF-1D1C-389A-1E70-B95DE5606618}"/>
              </a:ext>
            </a:extLst>
          </p:cNvPr>
          <p:cNvSpPr txBox="1"/>
          <p:nvPr/>
        </p:nvSpPr>
        <p:spPr>
          <a:xfrm>
            <a:off x="118045" y="0"/>
            <a:ext cx="272339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2D7805EC-80EC-15E7-455C-FF588EE46B5B}"/>
              </a:ext>
            </a:extLst>
          </p:cNvPr>
          <p:cNvSpPr txBox="1"/>
          <p:nvPr/>
        </p:nvSpPr>
        <p:spPr>
          <a:xfrm>
            <a:off x="307477" y="64680"/>
            <a:ext cx="248000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Mecklenburg-Vorpommern</a:t>
            </a:r>
          </a:p>
        </p:txBody>
      </p:sp>
      <p:pic>
        <p:nvPicPr>
          <p:cNvPr id="14" name="Grafik 13" descr="Ein Bild, das Clipart, Cartoon, Wappen, Darstellung enthält.&#10;&#10;Automatisch generierte Beschreibung">
            <a:extLst>
              <a:ext uri="{FF2B5EF4-FFF2-40B4-BE49-F238E27FC236}">
                <a16:creationId xmlns:a16="http://schemas.microsoft.com/office/drawing/2014/main" id="{EDAA1B3F-962C-C0B1-9277-08CAB706724F}"/>
              </a:ext>
            </a:extLst>
          </p:cNvPr>
          <p:cNvPicPr>
            <a:picLocks noChangeAspect="1"/>
          </p:cNvPicPr>
          <p:nvPr/>
        </p:nvPicPr>
        <p:blipFill>
          <a:blip r:embed="rId3"/>
          <a:stretch>
            <a:fillRect/>
          </a:stretch>
        </p:blipFill>
        <p:spPr>
          <a:xfrm>
            <a:off x="198936" y="36020"/>
            <a:ext cx="287186" cy="310520"/>
          </a:xfrm>
          <a:prstGeom prst="rect">
            <a:avLst/>
          </a:prstGeom>
        </p:spPr>
      </p:pic>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31 Prozent der Beschäftigten in Mecklenburg-Vorpommern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5,5</a:t>
            </a:r>
            <a:r>
              <a:rPr lang="de-DE" sz="1600" dirty="0">
                <a:solidFill>
                  <a:srgbClr val="000000"/>
                </a:solidFill>
                <a:latin typeface="Arial Narrow"/>
              </a:rPr>
              <a:t>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Jahre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sp>
        <p:nvSpPr>
          <p:cNvPr id="8" name="Textfeld 7">
            <a:extLst>
              <a:ext uri="{FF2B5EF4-FFF2-40B4-BE49-F238E27FC236}">
                <a16:creationId xmlns:a16="http://schemas.microsoft.com/office/drawing/2014/main" id="{3EC0D0C2-7687-1E58-43D4-0083109B37B3}"/>
              </a:ext>
            </a:extLst>
          </p:cNvPr>
          <p:cNvSpPr txBox="1"/>
          <p:nvPr/>
        </p:nvSpPr>
        <p:spPr>
          <a:xfrm>
            <a:off x="118045" y="0"/>
            <a:ext cx="272339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F79D9452-6CB5-C527-7EA1-DD27F373E585}"/>
              </a:ext>
            </a:extLst>
          </p:cNvPr>
          <p:cNvSpPr txBox="1"/>
          <p:nvPr/>
        </p:nvSpPr>
        <p:spPr>
          <a:xfrm>
            <a:off x="307477" y="64680"/>
            <a:ext cx="248000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Mecklenburg-Vorpommern</a:t>
            </a:r>
          </a:p>
        </p:txBody>
      </p:sp>
      <p:pic>
        <p:nvPicPr>
          <p:cNvPr id="10" name="Grafik 9" descr="Ein Bild, das Clipart, Cartoon, Wappen, Darstellung enthält.&#10;&#10;Automatisch generierte Beschreibung">
            <a:extLst>
              <a:ext uri="{FF2B5EF4-FFF2-40B4-BE49-F238E27FC236}">
                <a16:creationId xmlns:a16="http://schemas.microsoft.com/office/drawing/2014/main" id="{B0B899EE-5D21-4039-5F27-ECB2C9708096}"/>
              </a:ext>
            </a:extLst>
          </p:cNvPr>
          <p:cNvPicPr>
            <a:picLocks noChangeAspect="1"/>
          </p:cNvPicPr>
          <p:nvPr/>
        </p:nvPicPr>
        <p:blipFill>
          <a:blip r:embed="rId2"/>
          <a:stretch>
            <a:fillRect/>
          </a:stretch>
        </p:blipFill>
        <p:spPr>
          <a:xfrm>
            <a:off x="198936" y="36020"/>
            <a:ext cx="287186" cy="310520"/>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113266403"/>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6,5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5" name="Textfeld 4">
            <a:extLst>
              <a:ext uri="{FF2B5EF4-FFF2-40B4-BE49-F238E27FC236}">
                <a16:creationId xmlns:a16="http://schemas.microsoft.com/office/drawing/2014/main" id="{41094B5D-7A8E-A210-0711-3E4CF0F63CDF}"/>
              </a:ext>
            </a:extLst>
          </p:cNvPr>
          <p:cNvSpPr txBox="1"/>
          <p:nvPr/>
        </p:nvSpPr>
        <p:spPr>
          <a:xfrm>
            <a:off x="118045" y="0"/>
            <a:ext cx="272339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7EF8ED55-5E7B-0E41-95F6-6A343D5B516F}"/>
              </a:ext>
            </a:extLst>
          </p:cNvPr>
          <p:cNvSpPr txBox="1"/>
          <p:nvPr/>
        </p:nvSpPr>
        <p:spPr>
          <a:xfrm>
            <a:off x="307477" y="64680"/>
            <a:ext cx="248000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Mecklenburg-Vorpommern</a:t>
            </a:r>
          </a:p>
        </p:txBody>
      </p:sp>
      <p:pic>
        <p:nvPicPr>
          <p:cNvPr id="16" name="Grafik 15" descr="Ein Bild, das Clipart, Cartoon, Wappen, Darstellung enthält.&#10;&#10;Automatisch generierte Beschreibung">
            <a:extLst>
              <a:ext uri="{FF2B5EF4-FFF2-40B4-BE49-F238E27FC236}">
                <a16:creationId xmlns:a16="http://schemas.microsoft.com/office/drawing/2014/main" id="{5CFB045D-94B0-44D0-A32E-7B9923D8E7A9}"/>
              </a:ext>
            </a:extLst>
          </p:cNvPr>
          <p:cNvPicPr>
            <a:picLocks noChangeAspect="1"/>
          </p:cNvPicPr>
          <p:nvPr/>
        </p:nvPicPr>
        <p:blipFill>
          <a:blip r:embed="rId3"/>
          <a:stretch>
            <a:fillRect/>
          </a:stretch>
        </p:blipFill>
        <p:spPr>
          <a:xfrm>
            <a:off x="198936" y="36020"/>
            <a:ext cx="287186" cy="310520"/>
          </a:xfrm>
          <a:prstGeom prst="rect">
            <a:avLst/>
          </a:prstGeom>
        </p:spPr>
      </p:pic>
      <p:grpSp>
        <p:nvGrpSpPr>
          <p:cNvPr id="17" name="Gruppieren 16">
            <a:extLst>
              <a:ext uri="{FF2B5EF4-FFF2-40B4-BE49-F238E27FC236}">
                <a16:creationId xmlns:a16="http://schemas.microsoft.com/office/drawing/2014/main" id="{FD51D266-7108-4D7A-B7AA-B1D7FB995543}"/>
              </a:ext>
            </a:extLst>
          </p:cNvPr>
          <p:cNvGrpSpPr/>
          <p:nvPr/>
        </p:nvGrpSpPr>
        <p:grpSpPr>
          <a:xfrm>
            <a:off x="486122" y="1671638"/>
            <a:ext cx="7722841" cy="2404490"/>
            <a:chOff x="0" y="0"/>
            <a:chExt cx="8029574" cy="2757488"/>
          </a:xfrm>
        </p:grpSpPr>
        <p:graphicFrame>
          <p:nvGraphicFramePr>
            <p:cNvPr id="22" name="Diagramm 21">
              <a:extLst>
                <a:ext uri="{FF2B5EF4-FFF2-40B4-BE49-F238E27FC236}">
                  <a16:creationId xmlns:a16="http://schemas.microsoft.com/office/drawing/2014/main" id="{435A6564-8774-A725-D3F3-894CD35D91A9}"/>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C510AC0E-E5F0-0920-531F-EB3CD4E58B62}"/>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0850390D-0B58-DDC9-3477-4D3034EF14CE}"/>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501308" y="2129754"/>
            <a:ext cx="5970947" cy="616007"/>
            <a:chOff x="1167133" y="2673525"/>
            <a:chExt cx="5970947" cy="616007"/>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946838" y="2871194"/>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-38%</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+41%</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277580">
              <a:off x="6556107" y="2673525"/>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-13%</a:t>
              </a:r>
            </a:p>
          </p:txBody>
        </p:sp>
      </p:grpSp>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Auch bei 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psychische Erkrankungen, die bei jungen Beschäftigten zwar zu unterdurchschnittlich vielen Fehltagen führen, aber insgesamt eine hohe Bedeutung im Krankenstand der Jüngeren haben.</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2461B1B0-1D9C-C885-75FC-90DD3B0779CC}"/>
              </a:ext>
            </a:extLst>
          </p:cNvPr>
          <p:cNvSpPr txBox="1"/>
          <p:nvPr/>
        </p:nvSpPr>
        <p:spPr>
          <a:xfrm>
            <a:off x="118045" y="0"/>
            <a:ext cx="272339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48135900-A857-D94E-D06A-4A0F9F01646B}"/>
              </a:ext>
            </a:extLst>
          </p:cNvPr>
          <p:cNvSpPr txBox="1"/>
          <p:nvPr/>
        </p:nvSpPr>
        <p:spPr>
          <a:xfrm>
            <a:off x="307477" y="64680"/>
            <a:ext cx="248000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Mecklenburg-Vorpommern</a:t>
            </a:r>
          </a:p>
        </p:txBody>
      </p:sp>
      <p:pic>
        <p:nvPicPr>
          <p:cNvPr id="8" name="Grafik 7" descr="Ein Bild, das Clipart, Cartoon, Wappen, Darstellung enthält.&#10;&#10;Automatisch generierte Beschreibung">
            <a:extLst>
              <a:ext uri="{FF2B5EF4-FFF2-40B4-BE49-F238E27FC236}">
                <a16:creationId xmlns:a16="http://schemas.microsoft.com/office/drawing/2014/main" id="{A316760F-887E-7995-2576-B15F10FA621E}"/>
              </a:ext>
            </a:extLst>
          </p:cNvPr>
          <p:cNvPicPr>
            <a:picLocks noChangeAspect="1"/>
          </p:cNvPicPr>
          <p:nvPr/>
        </p:nvPicPr>
        <p:blipFill>
          <a:blip r:embed="rId3"/>
          <a:stretch>
            <a:fillRect/>
          </a:stretch>
        </p:blipFill>
        <p:spPr>
          <a:xfrm>
            <a:off x="198936" y="36020"/>
            <a:ext cx="287186" cy="310520"/>
          </a:xfrm>
          <a:prstGeom prst="rect">
            <a:avLst/>
          </a:prstGeom>
        </p:spPr>
      </p:pic>
      <p:graphicFrame>
        <p:nvGraphicFramePr>
          <p:cNvPr id="9" name="Diagramm 8">
            <a:extLst>
              <a:ext uri="{FF2B5EF4-FFF2-40B4-BE49-F238E27FC236}">
                <a16:creationId xmlns:a16="http://schemas.microsoft.com/office/drawing/2014/main" id="{3730A5CE-FBF1-4A4C-8733-B3F4B72F6F0D}"/>
              </a:ext>
            </a:extLst>
          </p:cNvPr>
          <p:cNvGraphicFramePr>
            <a:graphicFrameLocks/>
          </p:cNvGraphicFramePr>
          <p:nvPr>
            <p:extLst>
              <p:ext uri="{D42A27DB-BD31-4B8C-83A1-F6EECF244321}">
                <p14:modId xmlns:p14="http://schemas.microsoft.com/office/powerpoint/2010/main" val="2613753405"/>
              </p:ext>
            </p:extLst>
          </p:nvPr>
        </p:nvGraphicFramePr>
        <p:xfrm>
          <a:off x="306920" y="1404174"/>
          <a:ext cx="5300164" cy="3547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36CCC-31AC-468D-AAAC-5DA6E5E4CB09}">
  <ds:schemaRefs>
    <ds:schemaRef ds:uri="http://purl.org/dc/terms/"/>
    <ds:schemaRef ds:uri="http://purl.org/dc/elements/1.1/"/>
    <ds:schemaRef ds:uri="95555b3d-d036-4f12-b9f1-73f2e7556321"/>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23d2d699-f04a-4e27-84ae-d29809b11eb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ADFCBA-82DC-46A1-846B-FA5CA54A4840}">
  <ds:schemaRefs>
    <ds:schemaRef ds:uri="http://schemas.microsoft.com/sharepoint/v3/contenttype/forms"/>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1810</Words>
  <Application>Microsoft Office PowerPoint</Application>
  <PresentationFormat>Bildschirmpräsentation (16:9)</PresentationFormat>
  <Paragraphs>209</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120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und Infekte</vt:lpstr>
      <vt:lpstr>PowerPoint-Präsentation</vt:lpstr>
      <vt:lpstr>Generationenkonflikte erleben 31 %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109</cp:revision>
  <cp:lastPrinted>2023-11-06T11:26:11Z</cp:lastPrinted>
  <dcterms:created xsi:type="dcterms:W3CDTF">2023-07-06T09:26:04Z</dcterms:created>
  <dcterms:modified xsi:type="dcterms:W3CDTF">2025-08-14T08:52:25Z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