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2" r:id="rId4"/>
    <p:sldMasterId id="2147483672" r:id="rId5"/>
    <p:sldMasterId id="2147483704" r:id="rId6"/>
  </p:sldMasterIdLst>
  <p:notesMasterIdLst>
    <p:notesMasterId r:id="rId32"/>
  </p:notesMasterIdLst>
  <p:handoutMasterIdLst>
    <p:handoutMasterId r:id="rId33"/>
  </p:handoutMasterIdLst>
  <p:sldIdLst>
    <p:sldId id="2142533922" r:id="rId7"/>
    <p:sldId id="2142533937" r:id="rId8"/>
    <p:sldId id="2142533923" r:id="rId9"/>
    <p:sldId id="2142533944" r:id="rId10"/>
    <p:sldId id="2142533731" r:id="rId11"/>
    <p:sldId id="2142533800" r:id="rId12"/>
    <p:sldId id="2142533920" r:id="rId13"/>
    <p:sldId id="2142533888" r:id="rId14"/>
    <p:sldId id="2142533880" r:id="rId15"/>
    <p:sldId id="2142533934" r:id="rId16"/>
    <p:sldId id="2142533938" r:id="rId17"/>
    <p:sldId id="2142533831" r:id="rId18"/>
    <p:sldId id="2142533818" r:id="rId19"/>
    <p:sldId id="2142533941" r:id="rId20"/>
    <p:sldId id="2142533806" r:id="rId21"/>
    <p:sldId id="2142533942" r:id="rId22"/>
    <p:sldId id="2142533810" r:id="rId23"/>
    <p:sldId id="2142533943" r:id="rId24"/>
    <p:sldId id="2142533796" r:id="rId25"/>
    <p:sldId id="2142533924" r:id="rId26"/>
    <p:sldId id="2142533932" r:id="rId27"/>
    <p:sldId id="2142533741" r:id="rId28"/>
    <p:sldId id="2142533744" r:id="rId29"/>
    <p:sldId id="2142533723" r:id="rId30"/>
    <p:sldId id="2142533725" r:id="rId31"/>
  </p:sldIdLst>
  <p:sldSz cx="9144000" cy="5143500" type="screen16x9"/>
  <p:notesSz cx="6797675" cy="9872663"/>
  <p:custDataLst>
    <p:tags r:id="rId34"/>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7EE7F59-F784-4C90-BD86-8BA3B07B608F}">
          <p14:sldIdLst>
            <p14:sldId id="2142533922"/>
          </p14:sldIdLst>
        </p14:section>
        <p14:section name="Intro AS" id="{0E054BFA-C668-4B0C-8947-E57C94FAC8FE}">
          <p14:sldIdLst>
            <p14:sldId id="2142533937"/>
            <p14:sldId id="2142533923"/>
            <p14:sldId id="2142533944"/>
          </p14:sldIdLst>
        </p14:section>
        <p14:section name="Vorstellung IGES" id="{F4C19853-249B-4D8E-8E98-61429AA68C43}">
          <p14:sldIdLst>
            <p14:sldId id="2142533731"/>
            <p14:sldId id="2142533800"/>
            <p14:sldId id="2142533920"/>
            <p14:sldId id="2142533888"/>
            <p14:sldId id="2142533880"/>
            <p14:sldId id="2142533934"/>
            <p14:sldId id="2142533938"/>
            <p14:sldId id="2142533831"/>
            <p14:sldId id="2142533818"/>
            <p14:sldId id="2142533941"/>
            <p14:sldId id="2142533806"/>
            <p14:sldId id="2142533942"/>
            <p14:sldId id="2142533810"/>
            <p14:sldId id="2142533943"/>
            <p14:sldId id="2142533796"/>
            <p14:sldId id="2142533924"/>
            <p14:sldId id="2142533932"/>
            <p14:sldId id="2142533741"/>
            <p14:sldId id="2142533744"/>
            <p14:sldId id="2142533723"/>
            <p14:sldId id="2142533725"/>
          </p14:sldIdLst>
        </p14:section>
        <p14:section name="nicht verwendet" id="{199B9CC3-226E-41BA-B8C8-4FD6615ED6D8}">
          <p14:sldIdLst/>
        </p14:section>
      </p14:sectionLst>
    </p:ext>
    <p:ext uri="{EFAFB233-063F-42B5-8137-9DF3F51BA10A}">
      <p15:sldGuideLst xmlns:p15="http://schemas.microsoft.com/office/powerpoint/2012/main">
        <p15:guide id="1" orient="horz" pos="3208" userDrawn="1">
          <p15:clr>
            <a:srgbClr val="A4A3A4"/>
          </p15:clr>
        </p15:guide>
        <p15:guide id="2" orient="horz" pos="2641" userDrawn="1">
          <p15:clr>
            <a:srgbClr val="A4A3A4"/>
          </p15:clr>
        </p15:guide>
        <p15:guide id="3" pos="4241" userDrawn="1">
          <p15:clr>
            <a:srgbClr val="A4A3A4"/>
          </p15:clr>
        </p15:guide>
        <p15:guide id="4" pos="4014" userDrawn="1">
          <p15:clr>
            <a:srgbClr val="A4A3A4"/>
          </p15:clr>
        </p15:guide>
        <p15:guide id="5" pos="295" userDrawn="1">
          <p15:clr>
            <a:srgbClr val="A4A3A4"/>
          </p15:clr>
        </p15:guide>
        <p15:guide id="6" orient="horz" pos="2663">
          <p15:clr>
            <a:srgbClr val="A4A3A4"/>
          </p15:clr>
        </p15:guide>
        <p15:guide id="7" orient="horz" pos="1053" userDrawn="1">
          <p15:clr>
            <a:srgbClr val="A4A3A4"/>
          </p15:clr>
        </p15:guide>
        <p15:guide id="8" orient="horz" pos="917" userDrawn="1">
          <p15:clr>
            <a:srgbClr val="A4A3A4"/>
          </p15:clr>
        </p15:guide>
        <p15:guide id="9" pos="1542" userDrawn="1">
          <p15:clr>
            <a:srgbClr val="A4A3A4"/>
          </p15:clr>
        </p15:guide>
        <p15:guide id="10" pos="5284" userDrawn="1">
          <p15:clr>
            <a:srgbClr val="A4A3A4"/>
          </p15:clr>
        </p15:guide>
        <p15:guide id="11" pos="363" userDrawn="1">
          <p15:clr>
            <a:srgbClr val="A4A3A4"/>
          </p15:clr>
        </p15:guide>
        <p15:guide id="12" pos="1746" userDrawn="1">
          <p15:clr>
            <a:srgbClr val="A4A3A4"/>
          </p15:clr>
        </p15:guide>
        <p15:guide id="13" pos="3946" userDrawn="1">
          <p15:clr>
            <a:srgbClr val="A4A3A4"/>
          </p15:clr>
        </p15:guide>
        <p15:guide id="14" pos="5624" userDrawn="1">
          <p15:clr>
            <a:srgbClr val="A4A3A4"/>
          </p15:clr>
        </p15:guide>
        <p15:guide id="15" pos="1270" userDrawn="1">
          <p15:clr>
            <a:srgbClr val="A4A3A4"/>
          </p15:clr>
        </p15:guide>
        <p15:guide id="16" orient="horz" pos="2323" userDrawn="1">
          <p15:clr>
            <a:srgbClr val="A4A3A4"/>
          </p15:clr>
        </p15:guide>
        <p15:guide id="17" orient="horz" pos="1416" userDrawn="1">
          <p15:clr>
            <a:srgbClr val="A4A3A4"/>
          </p15:clr>
        </p15:guide>
        <p15:guide id="18" pos="517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2B2D2C-875A-8A1E-1544-AEA4AD68B29C}" name="Schmidt, Sandra" initials="SS" userId="S::sandra.schmidt@dak.de::345ab894-c681-4028-9d85-0da85c36cc22" providerId="AD"/>
  <p188:author id="{335E4E34-9EE7-0486-97C5-D4B2E2CB82CB}" name="Terese Dehl" initials="TD" userId="S::terese.dehl@iges.com::1f2124a5-f6c9-444e-aae0-b64bf9ea1b2b" providerId="AD"/>
  <p188:author id="{6EAD783A-B8F9-BFCC-998F-FE1781741967}" name="Drogies, Gregor" initials="GD" userId="S::gregor.drogies@dak.de::32eee084-fa73-4958-9b6c-df8bf1b065fa" providerId="AD"/>
  <p188:author id="{620DF940-A995-21E9-F1D3-195E5CC24D83}" name="Karsten Zich" initials="KZ" userId="S::Karsten.Zich@iges.com::ebaf3018-8285-4f0d-afe8-6e59349db02f" providerId="AD"/>
  <p188:author id="{2AF2D44E-A274-10F2-11AD-A81E0BB16391}" name="Wiehe, Dorothea" initials="WD" userId="S::dorothea.wiehe@dak.de::a0259fae-ad84-47c7-a87b-5bb2b57c2597" providerId="AD"/>
  <p188:author id="{7B82FF50-4423-69D8-C5B6-BDFC9C8DA710}" name="Kastl, Florian" initials="FK" userId="S::florian.kastl@dak.de::7fd4469b-91e6-492b-88d4-3283ef737b6d" providerId="AD"/>
  <p188:author id="{25324152-40BA-6413-92ED-7A6EBD3F8A05}" name="Susanne Hildebrandt" initials="SH" userId="S::Susanne.Hildebrandt@iges.com::91338645-8684-49b6-9517-15854bde8d51" providerId="AD"/>
  <p188:author id="{70244DB9-FBD3-8266-B805-608AE9477B20}" name="Schaffer, Georg" initials="GS" userId="S::georg.schaffer@dak.de::57368dfe-c6ab-491b-bd40-3f36825c6447" providerId="AD"/>
  <p188:author id="{EFBD3DEC-F903-47A4-D059-21A820EC85C4}" name="Knoeller, Michael" initials="KM" userId="S::michael.knoeller@dak.de::a65e7701-765b-473e-925d-1a7c346984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terstein, Sabine" initials="WS" lastIdx="3" clrIdx="0">
    <p:extLst>
      <p:ext uri="{19B8F6BF-5375-455C-9EA6-DF929625EA0E}">
        <p15:presenceInfo xmlns:p15="http://schemas.microsoft.com/office/powerpoint/2012/main" userId="S-1-5-21-367652909-4025467389-2408961058-100890" providerId="AD"/>
      </p:ext>
    </p:extLst>
  </p:cmAuthor>
  <p:cmAuthor id="2" name="Maren Kentgens" initials="m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3C1"/>
    <a:srgbClr val="8DA3B0"/>
    <a:srgbClr val="C7E2D5"/>
    <a:srgbClr val="CC9FAD"/>
    <a:srgbClr val="FBCDA3"/>
    <a:srgbClr val="D3DCE4"/>
    <a:srgbClr val="C1AAD0"/>
    <a:srgbClr val="CE9EAC"/>
    <a:srgbClr val="BFDDE1"/>
    <a:srgbClr val="C6E2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6" autoAdjust="0"/>
    <p:restoredTop sz="94660"/>
  </p:normalViewPr>
  <p:slideViewPr>
    <p:cSldViewPr snapToGrid="0">
      <p:cViewPr varScale="1">
        <p:scale>
          <a:sx n="133" d="100"/>
          <a:sy n="133" d="100"/>
        </p:scale>
        <p:origin x="510" y="126"/>
      </p:cViewPr>
      <p:guideLst>
        <p:guide orient="horz" pos="3208"/>
        <p:guide orient="horz" pos="2641"/>
        <p:guide pos="4241"/>
        <p:guide pos="4014"/>
        <p:guide pos="295"/>
        <p:guide orient="horz" pos="2663"/>
        <p:guide orient="horz" pos="1053"/>
        <p:guide orient="horz" pos="917"/>
        <p:guide pos="1542"/>
        <p:guide pos="5284"/>
        <p:guide pos="363"/>
        <p:guide pos="1746"/>
        <p:guide pos="3946"/>
        <p:guide pos="5624"/>
        <p:guide pos="1270"/>
        <p:guide orient="horz" pos="2323"/>
        <p:guide orient="horz" pos="1416"/>
        <p:guide pos="517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9213583427929631"/>
          <c:y val="0.10244953894037581"/>
          <c:w val="0.62780806861384886"/>
          <c:h val="0.8092983067382063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C83-467F-8368-092232B3B498}"/>
              </c:ext>
            </c:extLst>
          </c:dPt>
          <c:dPt>
            <c:idx val="1"/>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3-BC83-467F-8368-092232B3B498}"/>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BC83-467F-8368-092232B3B498}"/>
              </c:ext>
            </c:extLst>
          </c:dPt>
          <c:dPt>
            <c:idx val="3"/>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7-BC83-467F-8368-092232B3B498}"/>
              </c:ext>
            </c:extLst>
          </c:dPt>
          <c:dPt>
            <c:idx val="4"/>
            <c:bubble3D val="0"/>
            <c:spPr>
              <a:solidFill>
                <a:schemeClr val="accent4">
                  <a:tint val="54000"/>
                </a:schemeClr>
              </a:solidFill>
              <a:ln w="19050">
                <a:solidFill>
                  <a:schemeClr val="lt1"/>
                </a:solidFill>
              </a:ln>
              <a:effectLst/>
            </c:spPr>
            <c:extLst>
              <c:ext xmlns:c16="http://schemas.microsoft.com/office/drawing/2014/chart" uri="{C3380CC4-5D6E-409C-BE32-E72D297353CC}">
                <c16:uniqueId val="{00000009-BC83-467F-8368-092232B3B498}"/>
              </c:ext>
            </c:extLst>
          </c:dPt>
          <c:dLbls>
            <c:dLbl>
              <c:idx val="1"/>
              <c:layout>
                <c:manualLayout>
                  <c:x val="6.1022120518688027E-3"/>
                  <c:y val="1.5732546705998034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7611464470831306"/>
                      <c:h val="0.18157340951850046"/>
                    </c:manualLayout>
                  </c15:layout>
                </c:ext>
                <c:ext xmlns:c16="http://schemas.microsoft.com/office/drawing/2014/chart" uri="{C3380CC4-5D6E-409C-BE32-E72D297353CC}">
                  <c16:uniqueId val="{00000003-BC83-467F-8368-092232B3B498}"/>
                </c:ext>
              </c:extLst>
            </c:dLbl>
            <c:dLbl>
              <c:idx val="3"/>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5707838579674108"/>
                      <c:h val="0.15562059167382836"/>
                    </c:manualLayout>
                  </c15:layout>
                </c:ext>
                <c:ext xmlns:c16="http://schemas.microsoft.com/office/drawing/2014/chart" uri="{C3380CC4-5D6E-409C-BE32-E72D297353CC}">
                  <c16:uniqueId val="{00000007-BC83-467F-8368-092232B3B49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SH!$B$3:$B$7</c:f>
              <c:strCache>
                <c:ptCount val="5"/>
                <c:pt idx="0">
                  <c:v>unter 30 Jahre</c:v>
                </c:pt>
                <c:pt idx="1">
                  <c:v>30 bis unter 40 Jahre</c:v>
                </c:pt>
                <c:pt idx="2">
                  <c:v>40 bis unter 50 Jahre</c:v>
                </c:pt>
                <c:pt idx="3">
                  <c:v>50 bis unter 60 Jahre</c:v>
                </c:pt>
                <c:pt idx="4">
                  <c:v>ab 60 Jahre</c:v>
                </c:pt>
              </c:strCache>
            </c:strRef>
          </c:cat>
          <c:val>
            <c:numRef>
              <c:f>SH!$D$3:$D$7</c:f>
              <c:numCache>
                <c:formatCode>#,##0</c:formatCode>
                <c:ptCount val="5"/>
                <c:pt idx="0">
                  <c:v>279000</c:v>
                </c:pt>
                <c:pt idx="1">
                  <c:v>301000</c:v>
                </c:pt>
                <c:pt idx="2">
                  <c:v>298000</c:v>
                </c:pt>
                <c:pt idx="3">
                  <c:v>385000</c:v>
                </c:pt>
                <c:pt idx="4">
                  <c:v>226000</c:v>
                </c:pt>
              </c:numCache>
            </c:numRef>
          </c:val>
          <c:extLst>
            <c:ext xmlns:c16="http://schemas.microsoft.com/office/drawing/2014/chart" uri="{C3380CC4-5D6E-409C-BE32-E72D297353CC}">
              <c16:uniqueId val="{0000000A-BC83-467F-8368-092232B3B498}"/>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Top 6 der sehr wichtigen Aspekte bei der Arbeit der Beschäftigten unter 30 Jahre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3"/>
          <c:order val="0"/>
          <c:tx>
            <c:strRef>
              <c:f>'wichtige Aspekte'!$L$85</c:f>
              <c:strCache>
                <c:ptCount val="1"/>
                <c:pt idx="0">
                  <c:v>alle Beschäftigten</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'wichtige Aspekte'!$H$100:$H$105</c:f>
              <c:strCache>
                <c:ptCount val="6"/>
                <c:pt idx="0">
                  <c:v>Eine Führungskraft, die mich unterstützt und fördert</c:v>
                </c:pt>
                <c:pt idx="1">
                  <c:v>Die Sicherheit meines Arbeitsplatzes</c:v>
                </c:pt>
                <c:pt idx="2">
                  <c:v>Eine gute Einarbeitung bei Neueinstieg in einen Betrieb</c:v>
                </c:pt>
                <c:pt idx="3">
                  <c:v>Die Vereinbarkeit des Berufs- und Privatlebens</c:v>
                </c:pt>
                <c:pt idx="4">
                  <c:v>Eine gute Bezahlung</c:v>
                </c:pt>
                <c:pt idx="5">
                  <c:v>Das Arbeitsklima, das heißt ein gutes Verhältnis zu den Kolleginnen und Kollegen</c:v>
                </c:pt>
              </c:strCache>
              <c:extLst/>
            </c:strRef>
          </c:cat>
          <c:val>
            <c:numRef>
              <c:f>'wichtige Aspekte'!$L$100:$L$105</c:f>
              <c:numCache>
                <c:formatCode>###0%</c:formatCode>
                <c:ptCount val="6"/>
                <c:pt idx="0">
                  <c:v>0.44112867767613262</c:v>
                </c:pt>
                <c:pt idx="1">
                  <c:v>0.55942978963139445</c:v>
                </c:pt>
                <c:pt idx="2">
                  <c:v>0.51361242915147776</c:v>
                </c:pt>
                <c:pt idx="3">
                  <c:v>0.5526821500623329</c:v>
                </c:pt>
                <c:pt idx="4">
                  <c:v>0.5184074390527027</c:v>
                </c:pt>
                <c:pt idx="5">
                  <c:v>0.63906631000119252</c:v>
                </c:pt>
              </c:numCache>
              <c:extLst/>
            </c:numRef>
          </c:val>
          <c:extLst>
            <c:ext xmlns:c16="http://schemas.microsoft.com/office/drawing/2014/chart" uri="{C3380CC4-5D6E-409C-BE32-E72D297353CC}">
              <c16:uniqueId val="{00000000-6559-4FFB-AFF7-52FAF55C9EB6}"/>
            </c:ext>
          </c:extLst>
        </c:ser>
        <c:ser>
          <c:idx val="0"/>
          <c:order val="1"/>
          <c:tx>
            <c:strRef>
              <c:f>'wichtige Aspekte'!$I$85</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'wichtige Aspekte'!$H$100:$H$105</c:f>
              <c:strCache>
                <c:ptCount val="6"/>
                <c:pt idx="0">
                  <c:v>Eine Führungskraft, die mich unterstützt und fördert</c:v>
                </c:pt>
                <c:pt idx="1">
                  <c:v>Die Sicherheit meines Arbeitsplatzes</c:v>
                </c:pt>
                <c:pt idx="2">
                  <c:v>Eine gute Einarbeitung bei Neueinstieg in einen Betrieb</c:v>
                </c:pt>
                <c:pt idx="3">
                  <c:v>Die Vereinbarkeit des Berufs- und Privatlebens</c:v>
                </c:pt>
                <c:pt idx="4">
                  <c:v>Eine gute Bezahlung</c:v>
                </c:pt>
                <c:pt idx="5">
                  <c:v>Das Arbeitsklima, das heißt ein gutes Verhältnis zu den Kolleginnen und Kollegen</c:v>
                </c:pt>
              </c:strCache>
              <c:extLst/>
            </c:strRef>
          </c:cat>
          <c:val>
            <c:numRef>
              <c:f>'wichtige Aspekte'!$I$100:$I$105</c:f>
              <c:numCache>
                <c:formatCode>###0%</c:formatCode>
                <c:ptCount val="6"/>
                <c:pt idx="0">
                  <c:v>0.4776194685083488</c:v>
                </c:pt>
                <c:pt idx="1">
                  <c:v>0.56211667758215966</c:v>
                </c:pt>
                <c:pt idx="2">
                  <c:v>0.58062226608462442</c:v>
                </c:pt>
                <c:pt idx="3">
                  <c:v>0.60937784602272316</c:v>
                </c:pt>
                <c:pt idx="4">
                  <c:v>0.6237396075475149</c:v>
                </c:pt>
                <c:pt idx="5">
                  <c:v>0.65454982583634047</c:v>
                </c:pt>
              </c:numCache>
              <c:extLst/>
            </c:numRef>
          </c:val>
          <c:extLst>
            <c:ext xmlns:c16="http://schemas.microsoft.com/office/drawing/2014/chart" uri="{C3380CC4-5D6E-409C-BE32-E72D297353CC}">
              <c16:uniqueId val="{00000001-6559-4FFB-AFF7-52FAF55C9EB6}"/>
            </c:ext>
          </c:extLst>
        </c:ser>
        <c:dLbls>
          <c:showLegendKey val="0"/>
          <c:showVal val="0"/>
          <c:showCatName val="0"/>
          <c:showSerName val="0"/>
          <c:showPercent val="0"/>
          <c:showBubbleSize val="0"/>
        </c:dLbls>
        <c:gapWidth val="100"/>
        <c:axId val="960393600"/>
        <c:axId val="960394680"/>
      </c:barChart>
      <c:catAx>
        <c:axId val="960393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60394680"/>
        <c:crosses val="autoZero"/>
        <c:auto val="1"/>
        <c:lblAlgn val="ctr"/>
        <c:lblOffset val="100"/>
        <c:noMultiLvlLbl val="0"/>
      </c:catAx>
      <c:valAx>
        <c:axId val="9603946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"sehr wichtig"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6039360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chemeClr val="tx1"/>
                </a:solidFill>
                <a:latin typeface="+mn-lt"/>
                <a:ea typeface="+mn-ea"/>
                <a:cs typeface="+mn-cs"/>
              </a:defRPr>
            </a:pPr>
            <a:r>
              <a:rPr lang="de-DE" i="1"/>
              <a:t>Inwieweit treffen die Aussagen zu?</a:t>
            </a:r>
          </a:p>
        </c:rich>
      </c:tx>
      <c:overlay val="0"/>
      <c:spPr>
        <a:noFill/>
        <a:ln>
          <a:noFill/>
        </a:ln>
        <a:effectLst/>
      </c:spPr>
      <c:txPr>
        <a:bodyPr rot="0" spcFirstLastPara="1" vertOverflow="ellipsis" vert="horz" wrap="square" anchor="ctr" anchorCtr="1"/>
        <a:lstStyle/>
        <a:p>
          <a:pPr>
            <a:defRPr sz="1400" b="0" i="1"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COVID!$N$4</c:f>
              <c:strCache>
                <c:ptCount val="1"/>
                <c:pt idx="0">
                  <c:v>Seit der Corona-Pandemie bin ich generell vorsichtiger im Umgang mit Infekten.</c:v>
                </c:pt>
              </c:strCache>
            </c:strRef>
          </c:tx>
          <c:spPr>
            <a:solidFill>
              <a:schemeClr val="accent4"/>
            </a:solidFill>
            <a:ln>
              <a:noFill/>
            </a:ln>
            <a:effectLst/>
          </c:spPr>
          <c:invertIfNegative val="0"/>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2-3C44-44C7-928C-ADBD4DD5F3F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COVID!$M$5:$M$9</c:f>
              <c:strCache>
                <c:ptCount val="5"/>
                <c:pt idx="0">
                  <c:v>18-29</c:v>
                </c:pt>
                <c:pt idx="1">
                  <c:v>30-49</c:v>
                </c:pt>
                <c:pt idx="2">
                  <c:v>50-65</c:v>
                </c:pt>
                <c:pt idx="4">
                  <c:v>alle Beschäftigten</c:v>
                </c:pt>
              </c:strCache>
            </c:strRef>
          </c:cat>
          <c:val>
            <c:numRef>
              <c:f>COVID!$N$5:$N$9</c:f>
              <c:numCache>
                <c:formatCode>###0%</c:formatCode>
                <c:ptCount val="5"/>
                <c:pt idx="0">
                  <c:v>0.53841992162664376</c:v>
                </c:pt>
                <c:pt idx="1">
                  <c:v>0.48063380318251203</c:v>
                </c:pt>
                <c:pt idx="2">
                  <c:v>0.47980496742424988</c:v>
                </c:pt>
                <c:pt idx="4">
                  <c:v>0.48777395144112484</c:v>
                </c:pt>
              </c:numCache>
            </c:numRef>
          </c:val>
          <c:extLst>
            <c:ext xmlns:c16="http://schemas.microsoft.com/office/drawing/2014/chart" uri="{C3380CC4-5D6E-409C-BE32-E72D297353CC}">
              <c16:uniqueId val="{00000000-3C44-44C7-928C-ADBD4DD5F3FC}"/>
            </c:ext>
          </c:extLst>
        </c:ser>
        <c:ser>
          <c:idx val="1"/>
          <c:order val="1"/>
          <c:tx>
            <c:strRef>
              <c:f>COVID!$O$4</c:f>
              <c:strCache>
                <c:ptCount val="1"/>
                <c:pt idx="0">
                  <c:v>Bei Erkältungssymptomen (wie Husten oder Schnupfen) lasse ich mich eher krankschreiben als vor der Corona-Pandemie.</c:v>
                </c:pt>
              </c:strCache>
            </c:strRef>
          </c:tx>
          <c:spPr>
            <a:solidFill>
              <a:schemeClr val="accent2"/>
            </a:solidFill>
            <a:ln>
              <a:noFill/>
            </a:ln>
            <a:effectLst/>
          </c:spPr>
          <c:invertIfNegative val="0"/>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3C44-44C7-928C-ADBD4DD5F3F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COVID!$M$5:$M$9</c:f>
              <c:strCache>
                <c:ptCount val="5"/>
                <c:pt idx="0">
                  <c:v>18-29</c:v>
                </c:pt>
                <c:pt idx="1">
                  <c:v>30-49</c:v>
                </c:pt>
                <c:pt idx="2">
                  <c:v>50-65</c:v>
                </c:pt>
                <c:pt idx="4">
                  <c:v>alle Beschäftigten</c:v>
                </c:pt>
              </c:strCache>
            </c:strRef>
          </c:cat>
          <c:val>
            <c:numRef>
              <c:f>COVID!$O$5:$O$9</c:f>
              <c:numCache>
                <c:formatCode>###0%</c:formatCode>
                <c:ptCount val="5"/>
                <c:pt idx="0">
                  <c:v>0.24521289792137219</c:v>
                </c:pt>
                <c:pt idx="1">
                  <c:v>0.18400745991396281</c:v>
                </c:pt>
                <c:pt idx="2">
                  <c:v>0.14426073041192333</c:v>
                </c:pt>
                <c:pt idx="4">
                  <c:v>0.177157861018442</c:v>
                </c:pt>
              </c:numCache>
            </c:numRef>
          </c:val>
          <c:extLst>
            <c:ext xmlns:c16="http://schemas.microsoft.com/office/drawing/2014/chart" uri="{C3380CC4-5D6E-409C-BE32-E72D297353CC}">
              <c16:uniqueId val="{00000001-3C44-44C7-928C-ADBD4DD5F3FC}"/>
            </c:ext>
          </c:extLst>
        </c:ser>
        <c:dLbls>
          <c:showLegendKey val="0"/>
          <c:showVal val="0"/>
          <c:showCatName val="0"/>
          <c:showSerName val="0"/>
          <c:showPercent val="0"/>
          <c:showBubbleSize val="0"/>
        </c:dLbls>
        <c:gapWidth val="219"/>
        <c:overlap val="-27"/>
        <c:axId val="129400592"/>
        <c:axId val="129400952"/>
      </c:barChart>
      <c:catAx>
        <c:axId val="12940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29400952"/>
        <c:crosses val="autoZero"/>
        <c:auto val="1"/>
        <c:lblAlgn val="ctr"/>
        <c:lblOffset val="100"/>
        <c:noMultiLvlLbl val="0"/>
      </c:catAx>
      <c:valAx>
        <c:axId val="129400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voll und gaz zu" und "trifft eher zu"</a:t>
                </a:r>
              </a:p>
            </c:rich>
          </c:tx>
          <c:layout>
            <c:manualLayout>
              <c:xMode val="edge"/>
              <c:yMode val="edge"/>
              <c:x val="1.7167900262159693E-2"/>
              <c:y val="1.8289600336132441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29400592"/>
        <c:crosses val="autoZero"/>
        <c:crossBetween val="between"/>
        <c:majorUnit val="0.2"/>
      </c:valAx>
      <c:spPr>
        <a:noFill/>
        <a:ln>
          <a:noFill/>
        </a:ln>
        <a:effectLst/>
      </c:spPr>
    </c:plotArea>
    <c:legend>
      <c:legendPos val="b"/>
      <c:layout>
        <c:manualLayout>
          <c:xMode val="edge"/>
          <c:yMode val="edge"/>
          <c:x val="0.1025090368041931"/>
          <c:y val="0.78959590774355159"/>
          <c:w val="0.88654406112313211"/>
          <c:h val="0.183408633657810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Krankmeldungen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48889781422380796"/>
          <c:y val="0.20020549128113863"/>
          <c:w val="0.45780561606166037"/>
          <c:h val="0.53942308186713361"/>
        </c:manualLayout>
      </c:layout>
      <c:barChart>
        <c:barDir val="bar"/>
        <c:grouping val="clustered"/>
        <c:varyColors val="0"/>
        <c:ser>
          <c:idx val="0"/>
          <c:order val="0"/>
          <c:tx>
            <c:strRef>
              <c:f>'Gründe Krankmeldung'!$B$90:$B$91</c:f>
              <c:strCache>
                <c:ptCount val="2"/>
                <c:pt idx="0">
                  <c:v>Befragung 2015</c:v>
                </c:pt>
                <c:pt idx="1">
                  <c:v>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Krankmeldung'!$B$92:$B$96</c:f>
              <c:numCache>
                <c:formatCode>###0%</c:formatCode>
                <c:ptCount val="5"/>
                <c:pt idx="0">
                  <c:v>0.54906234578055624</c:v>
                </c:pt>
                <c:pt idx="1">
                  <c:v>0.7473314894641</c:v>
                </c:pt>
                <c:pt idx="2">
                  <c:v>0.83247621441749298</c:v>
                </c:pt>
                <c:pt idx="3">
                  <c:v>0.7460931074189836</c:v>
                </c:pt>
                <c:pt idx="4">
                  <c:v>0.92324395459779551</c:v>
                </c:pt>
              </c:numCache>
            </c:numRef>
          </c:val>
          <c:extLst>
            <c:ext xmlns:c16="http://schemas.microsoft.com/office/drawing/2014/chart" uri="{C3380CC4-5D6E-409C-BE32-E72D297353CC}">
              <c16:uniqueId val="{00000000-A59B-4D41-8AF2-8B91D9419B96}"/>
            </c:ext>
          </c:extLst>
        </c:ser>
        <c:ser>
          <c:idx val="1"/>
          <c:order val="1"/>
          <c:tx>
            <c:strRef>
              <c:f>'Gründe Krankmeldung'!$C$90:$C$91</c:f>
              <c:strCache>
                <c:ptCount val="2"/>
                <c:pt idx="0">
                  <c:v>Befragung 2024</c:v>
                </c:pt>
                <c:pt idx="1">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Krankmeldung'!$C$92:$C$96</c:f>
              <c:numCache>
                <c:formatCode>###0%</c:formatCode>
                <c:ptCount val="5"/>
                <c:pt idx="0">
                  <c:v>0.48451195383679585</c:v>
                </c:pt>
                <c:pt idx="1">
                  <c:v>0.7593853447455633</c:v>
                </c:pt>
                <c:pt idx="2">
                  <c:v>0.7695816941528093</c:v>
                </c:pt>
                <c:pt idx="3">
                  <c:v>0.82942777036132653</c:v>
                </c:pt>
                <c:pt idx="4">
                  <c:v>0.85254971556298131</c:v>
                </c:pt>
              </c:numCache>
            </c:numRef>
          </c:val>
          <c:extLst>
            <c:ext xmlns:c16="http://schemas.microsoft.com/office/drawing/2014/chart" uri="{C3380CC4-5D6E-409C-BE32-E72D297353CC}">
              <c16:uniqueId val="{00000001-A59B-4D41-8AF2-8B91D9419B96}"/>
            </c:ext>
          </c:extLst>
        </c:ser>
        <c:dLbls>
          <c:showLegendKey val="0"/>
          <c:showVal val="0"/>
          <c:showCatName val="0"/>
          <c:showSerName val="0"/>
          <c:showPercent val="0"/>
          <c:showBubbleSize val="0"/>
        </c:dLbls>
        <c:gapWidth val="182"/>
        <c:axId val="558288864"/>
        <c:axId val="558289224"/>
      </c:barChart>
      <c:catAx>
        <c:axId val="55828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9224"/>
        <c:crosses val="autoZero"/>
        <c:auto val="1"/>
        <c:lblAlgn val="ctr"/>
        <c:lblOffset val="100"/>
        <c:noMultiLvlLbl val="0"/>
      </c:catAx>
      <c:valAx>
        <c:axId val="558289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r>
                  <a:rPr lang="de-DE"/>
                  <a:t>Anteil "trifft voll und ganz zu" und "trifft eher zu"</a:t>
                </a:r>
              </a:p>
            </c:rich>
          </c:tx>
          <c:overlay val="0"/>
          <c:spPr>
            <a:noFill/>
            <a:ln>
              <a:noFill/>
            </a:ln>
            <a:effectLst/>
          </c:spPr>
          <c:txPr>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88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1" u="none" strike="noStrike" kern="1200" spc="0" baseline="0">
                <a:solidFill>
                  <a:schemeClr val="tx1"/>
                </a:solidFill>
                <a:latin typeface="+mn-lt"/>
                <a:ea typeface="+mn-ea"/>
                <a:cs typeface="+mn-cs"/>
              </a:defRPr>
            </a:pPr>
            <a:r>
              <a:rPr lang="de-DE" sz="1200" i="1"/>
              <a:t>"Sind Sie in den letzten 12 Monaten zur Arbeit gegangen, obwohl Sie sich aufgrund Ihres Gesundheitszustandes besser hätten krankmelden sollen?"</a:t>
            </a:r>
          </a:p>
        </c:rich>
      </c:tx>
      <c:overlay val="0"/>
      <c:spPr>
        <a:noFill/>
        <a:ln>
          <a:noFill/>
        </a:ln>
        <a:effectLst/>
      </c:spPr>
      <c:txPr>
        <a:bodyPr rot="0" spcFirstLastPara="1" vertOverflow="ellipsis" vert="horz" wrap="square" anchor="ctr" anchorCtr="1"/>
        <a:lstStyle/>
        <a:p>
          <a:pPr>
            <a:defRPr sz="1200" b="0" i="1"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15100760425285889"/>
          <c:y val="0.27950084280921572"/>
          <c:w val="0.8155062614516827"/>
          <c:h val="0.56183132761309962"/>
        </c:manualLayout>
      </c:layout>
      <c:barChart>
        <c:barDir val="col"/>
        <c:grouping val="clustered"/>
        <c:varyColors val="0"/>
        <c:ser>
          <c:idx val="1"/>
          <c:order val="0"/>
          <c:tx>
            <c:v>Präsentismus</c:v>
          </c:tx>
          <c:spPr>
            <a:solidFill>
              <a:schemeClr val="tx2"/>
            </a:solidFill>
            <a:ln>
              <a:noFill/>
            </a:ln>
            <a:effectLst/>
          </c:spPr>
          <c:invertIfNegative val="0"/>
          <c:dPt>
            <c:idx val="0"/>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1-808C-446B-8F5F-F8F2C41DE50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08C-446B-8F5F-F8F2C41DE507}"/>
              </c:ext>
            </c:extLst>
          </c:dPt>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5-808C-446B-8F5F-F8F2C41DE507}"/>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808C-446B-8F5F-F8F2C41DE507}"/>
              </c:ext>
            </c:extLst>
          </c:dPt>
          <c:dPt>
            <c:idx val="4"/>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9-808C-446B-8F5F-F8F2C41DE50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Präsentismus!$M$2:$P$3</c:f>
              <c:multiLvlStrCache>
                <c:ptCount val="4"/>
                <c:lvl>
                  <c:pt idx="0">
                    <c:v>2015</c:v>
                  </c:pt>
                  <c:pt idx="1">
                    <c:v>2024</c:v>
                  </c:pt>
                  <c:pt idx="2">
                    <c:v>2015</c:v>
                  </c:pt>
                  <c:pt idx="3">
                    <c:v>2024</c:v>
                  </c:pt>
                </c:lvl>
                <c:lvl>
                  <c:pt idx="0">
                    <c:v>18-29</c:v>
                  </c:pt>
                  <c:pt idx="2">
                    <c:v>alle Beschäftigten</c:v>
                  </c:pt>
                </c:lvl>
              </c:multiLvlStrCache>
            </c:multiLvlStrRef>
          </c:cat>
          <c:val>
            <c:numRef>
              <c:f>Präsentismus!$M$4:$P$4</c:f>
              <c:numCache>
                <c:formatCode>###0%</c:formatCode>
                <c:ptCount val="4"/>
                <c:pt idx="0">
                  <c:v>0.73738976182063354</c:v>
                </c:pt>
                <c:pt idx="1">
                  <c:v>0.65009082500968685</c:v>
                </c:pt>
                <c:pt idx="2">
                  <c:v>0.67477145670664984</c:v>
                </c:pt>
                <c:pt idx="3">
                  <c:v>0.62492416675288021</c:v>
                </c:pt>
              </c:numCache>
            </c:numRef>
          </c:val>
          <c:extLst>
            <c:ext xmlns:c16="http://schemas.microsoft.com/office/drawing/2014/chart" uri="{C3380CC4-5D6E-409C-BE32-E72D297353CC}">
              <c16:uniqueId val="{0000000A-808C-446B-8F5F-F8F2C41DE507}"/>
            </c:ext>
          </c:extLst>
        </c:ser>
        <c:dLbls>
          <c:showLegendKey val="0"/>
          <c:showVal val="0"/>
          <c:showCatName val="0"/>
          <c:showSerName val="0"/>
          <c:showPercent val="0"/>
          <c:showBubbleSize val="0"/>
        </c:dLbls>
        <c:gapWidth val="219"/>
        <c:overlap val="-27"/>
        <c:axId val="639670528"/>
        <c:axId val="639670888"/>
      </c:barChart>
      <c:catAx>
        <c:axId val="6396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39670888"/>
        <c:crosses val="autoZero"/>
        <c:auto val="1"/>
        <c:lblAlgn val="ctr"/>
        <c:lblOffset val="100"/>
        <c:noMultiLvlLbl val="0"/>
      </c:catAx>
      <c:valAx>
        <c:axId val="6396708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Beschäftigter, die krank arbeiteten</a:t>
                </a:r>
              </a:p>
            </c:rich>
          </c:tx>
          <c:layout>
            <c:manualLayout>
              <c:xMode val="edge"/>
              <c:yMode val="edge"/>
              <c:x val="2.4467170165172695E-2"/>
              <c:y val="0.1734174253803591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39670528"/>
        <c:crosses val="autoZero"/>
        <c:crossBetween val="between"/>
        <c:majorUnit val="0.2"/>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Präsentismus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2"/>
          <c:order val="1"/>
          <c:tx>
            <c:strRef>
              <c:f>Präsentismus!$J$52</c:f>
              <c:strCache>
                <c:ptCount val="1"/>
                <c:pt idx="0">
                  <c:v>Befragung 2015 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Präsentismus!$J$53:$J$57</c:f>
              <c:numCache>
                <c:formatCode>###0%</c:formatCode>
                <c:ptCount val="5"/>
                <c:pt idx="0">
                  <c:v>0.30704772789410573</c:v>
                </c:pt>
                <c:pt idx="1">
                  <c:v>0.47968646718165758</c:v>
                </c:pt>
                <c:pt idx="2">
                  <c:v>0.6433840206693886</c:v>
                </c:pt>
                <c:pt idx="3">
                  <c:v>0.69640751301243786</c:v>
                </c:pt>
                <c:pt idx="4">
                  <c:v>0.78520972927864952</c:v>
                </c:pt>
              </c:numCache>
            </c:numRef>
          </c:val>
          <c:extLst>
            <c:ext xmlns:c16="http://schemas.microsoft.com/office/drawing/2014/chart" uri="{C3380CC4-5D6E-409C-BE32-E72D297353CC}">
              <c16:uniqueId val="{00000000-FDB9-45E9-9040-404628BF1715}"/>
            </c:ext>
          </c:extLst>
        </c:ser>
        <c:ser>
          <c:idx val="1"/>
          <c:order val="2"/>
          <c:tx>
            <c:strRef>
              <c:f>Präsentismus!$I$52</c:f>
              <c:strCache>
                <c:ptCount val="1"/>
                <c:pt idx="0">
                  <c:v>Befragung 2024 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Präsentismus!$I$53:$I$57</c:f>
              <c:numCache>
                <c:formatCode>###0%</c:formatCode>
                <c:ptCount val="5"/>
                <c:pt idx="0">
                  <c:v>0.36279960444589532</c:v>
                </c:pt>
                <c:pt idx="1">
                  <c:v>0.40760438202287247</c:v>
                </c:pt>
                <c:pt idx="2">
                  <c:v>0.6222464615985972</c:v>
                </c:pt>
                <c:pt idx="3">
                  <c:v>0.64286987280516272</c:v>
                </c:pt>
                <c:pt idx="4">
                  <c:v>0.78746034181940483</c:v>
                </c:pt>
              </c:numCache>
            </c:numRef>
          </c:val>
          <c:extLst>
            <c:ext xmlns:c16="http://schemas.microsoft.com/office/drawing/2014/chart" uri="{C3380CC4-5D6E-409C-BE32-E72D297353CC}">
              <c16:uniqueId val="{00000001-FDB9-45E9-9040-404628BF1715}"/>
            </c:ext>
          </c:extLst>
        </c:ser>
        <c:dLbls>
          <c:showLegendKey val="0"/>
          <c:showVal val="0"/>
          <c:showCatName val="0"/>
          <c:showSerName val="0"/>
          <c:showPercent val="0"/>
          <c:showBubbleSize val="0"/>
        </c:dLbls>
        <c:gapWidth val="182"/>
        <c:axId val="933422024"/>
        <c:axId val="933415184"/>
        <c:extLst>
          <c:ext xmlns:c15="http://schemas.microsoft.com/office/drawing/2012/chart" uri="{02D57815-91ED-43cb-92C2-25804820EDAC}">
            <c15:filteredBarSeries>
              <c15:ser>
                <c:idx val="0"/>
                <c:order val="0"/>
                <c:tx>
                  <c:strRef>
                    <c:extLst>
                      <c:ext uri="{02D57815-91ED-43cb-92C2-25804820EDAC}">
                        <c15:formulaRef>
                          <c15:sqref>Präsentismus!$H$52</c15:sqref>
                        </c15:formulaRef>
                      </c:ext>
                    </c:extLst>
                    <c:strCache>
                      <c:ptCount val="1"/>
                    </c:strCache>
                  </c:strRef>
                </c:tx>
                <c:spPr>
                  <a:solidFill>
                    <a:schemeClr val="accent1"/>
                  </a:solidFill>
                  <a:ln>
                    <a:noFill/>
                  </a:ln>
                  <a:effectLst/>
                </c:spPr>
                <c:invertIfNegative val="0"/>
                <c:cat>
                  <c:strRef>
                    <c:extLst>
                      <c:ext uri="{02D57815-91ED-43cb-92C2-25804820EDAC}">
                        <c15:formulaRef>
                          <c15:sqref>Präsentismus!$G$53:$G$57</c15:sqref>
                        </c15:formulaRef>
                      </c:ext>
                    </c:extLst>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extLst>
                      <c:ext uri="{02D57815-91ED-43cb-92C2-25804820EDAC}">
                        <c15:formulaRef>
                          <c15:sqref>Präsentismus!$H$53:$H$57</c15:sqref>
                        </c15:formulaRef>
                      </c:ext>
                    </c:extLst>
                    <c:numCache>
                      <c:formatCode>General</c:formatCode>
                      <c:ptCount val="5"/>
                    </c:numCache>
                  </c:numRef>
                </c:val>
                <c:extLst>
                  <c:ext xmlns:c16="http://schemas.microsoft.com/office/drawing/2014/chart" uri="{C3380CC4-5D6E-409C-BE32-E72D297353CC}">
                    <c16:uniqueId val="{00000002-FDB9-45E9-9040-404628BF1715}"/>
                  </c:ext>
                </c:extLst>
              </c15:ser>
            </c15:filteredBarSeries>
          </c:ext>
        </c:extLst>
      </c:barChart>
      <c:catAx>
        <c:axId val="933422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15184"/>
        <c:crosses val="autoZero"/>
        <c:auto val="1"/>
        <c:lblAlgn val="ctr"/>
        <c:lblOffset val="100"/>
        <c:noMultiLvlLbl val="0"/>
      </c:catAx>
      <c:valAx>
        <c:axId val="933415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vonn und ganz zu" und "trifft eher zu"</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220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SH!$D$7</c:f>
              <c:strCache>
                <c:ptCount val="1"/>
                <c:pt idx="0">
                  <c:v>AU-Fälle je 100 Versicherte</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8499-47EA-9C2C-84035A0E6F4D}"/>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499-47EA-9C2C-84035A0E6F4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SH!$E$6:$F$6</c:f>
              <c:strCache>
                <c:ptCount val="2"/>
                <c:pt idx="0">
                  <c:v>alle Beschäftigte</c:v>
                </c:pt>
                <c:pt idx="1">
                  <c:v>unter 30 Jahre</c:v>
                </c:pt>
              </c:strCache>
            </c:strRef>
          </c:cat>
          <c:val>
            <c:numRef>
              <c:f>SH!$E$7:$F$7</c:f>
              <c:numCache>
                <c:formatCode>0</c:formatCode>
                <c:ptCount val="2"/>
                <c:pt idx="0">
                  <c:v>221.01198022424711</c:v>
                </c:pt>
                <c:pt idx="1">
                  <c:v>318.09669321751983</c:v>
                </c:pt>
              </c:numCache>
            </c:numRef>
          </c:val>
          <c:extLst>
            <c:ext xmlns:c16="http://schemas.microsoft.com/office/drawing/2014/chart" uri="{C3380CC4-5D6E-409C-BE32-E72D297353CC}">
              <c16:uniqueId val="{00000004-8499-47EA-9C2C-84035A0E6F4D}"/>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SH!$D$8</c:f>
              <c:strCache>
                <c:ptCount val="1"/>
                <c:pt idx="0">
                  <c:v>Falldauer in Tagen</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16EC-4FF6-A378-E6780202CBF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16EC-4FF6-A378-E6780202CBF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SH!$E$6:$F$6</c:f>
              <c:strCache>
                <c:ptCount val="2"/>
                <c:pt idx="0">
                  <c:v>alle Beschäftigte</c:v>
                </c:pt>
                <c:pt idx="1">
                  <c:v>unter 30 Jahre</c:v>
                </c:pt>
              </c:strCache>
            </c:strRef>
          </c:cat>
          <c:val>
            <c:numRef>
              <c:f>SH!$E$8:$F$8</c:f>
              <c:numCache>
                <c:formatCode>0.0</c:formatCode>
                <c:ptCount val="2"/>
                <c:pt idx="0">
                  <c:v>9.1513154564906198</c:v>
                </c:pt>
                <c:pt idx="1">
                  <c:v>5.7696862758995193</c:v>
                </c:pt>
              </c:numCache>
            </c:numRef>
          </c:val>
          <c:extLst>
            <c:ext xmlns:c16="http://schemas.microsoft.com/office/drawing/2014/chart" uri="{C3380CC4-5D6E-409C-BE32-E72D297353CC}">
              <c16:uniqueId val="{00000004-16EC-4FF6-A378-E6780202CBFA}"/>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SH!$D$9</c:f>
              <c:strCache>
                <c:ptCount val="1"/>
                <c:pt idx="0">
                  <c:v>Krankenstand</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2518-4235-AE26-E63E30A3444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2518-4235-AE26-E63E30A3444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SH!$E$6:$F$6</c:f>
              <c:strCache>
                <c:ptCount val="2"/>
                <c:pt idx="0">
                  <c:v>alle Beschäftigte</c:v>
                </c:pt>
                <c:pt idx="1">
                  <c:v>unter 30 Jahre</c:v>
                </c:pt>
              </c:strCache>
            </c:strRef>
          </c:cat>
          <c:val>
            <c:numRef>
              <c:f>SH!$E$9:$F$9</c:f>
              <c:numCache>
                <c:formatCode>0.0%</c:formatCode>
                <c:ptCount val="2"/>
                <c:pt idx="0">
                  <c:v>5.5260938543599807E-2</c:v>
                </c:pt>
                <c:pt idx="1">
                  <c:v>5.0145303969020324E-2</c:v>
                </c:pt>
              </c:numCache>
            </c:numRef>
          </c:val>
          <c:extLst>
            <c:ext xmlns:c16="http://schemas.microsoft.com/office/drawing/2014/chart" uri="{C3380CC4-5D6E-409C-BE32-E72D297353CC}">
              <c16:uniqueId val="{00000004-2518-4235-AE26-E63E30A3444A}"/>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SH!$K$32</c:f>
              <c:strCache>
                <c:ptCount val="1"/>
                <c:pt idx="0">
                  <c:v>unter 30 Jahre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SH!$J$33:$J$44</c:f>
              <c:strCache>
                <c:ptCount val="12"/>
                <c:pt idx="0">
                  <c:v>Atmungssystem</c:v>
                </c:pt>
                <c:pt idx="1">
                  <c:v>Psychische Erkrankungen</c:v>
                </c:pt>
                <c:pt idx="2">
                  <c:v>Infektionen</c:v>
                </c:pt>
                <c:pt idx="3">
                  <c:v>Muskel-Skelett-System</c:v>
                </c:pt>
                <c:pt idx="4">
                  <c:v>Verletzungen</c:v>
                </c:pt>
                <c:pt idx="5">
                  <c:v>unspezifische Symptome</c:v>
                </c:pt>
                <c:pt idx="6">
                  <c:v>Verdauungssystem</c:v>
                </c:pt>
                <c:pt idx="7">
                  <c:v>Nervensystem, Augen, Ohren</c:v>
                </c:pt>
                <c:pt idx="8">
                  <c:v>Äußere Ursachen und Faktoren</c:v>
                </c:pt>
                <c:pt idx="9">
                  <c:v>Haut</c:v>
                </c:pt>
                <c:pt idx="10">
                  <c:v>Kreislaufsystem</c:v>
                </c:pt>
                <c:pt idx="11">
                  <c:v>Neubildungen</c:v>
                </c:pt>
              </c:strCache>
            </c:strRef>
          </c:cat>
          <c:val>
            <c:numRef>
              <c:f>SH!$K$33:$K$44</c:f>
              <c:numCache>
                <c:formatCode>General</c:formatCode>
                <c:ptCount val="12"/>
                <c:pt idx="0">
                  <c:v>489</c:v>
                </c:pt>
                <c:pt idx="1">
                  <c:v>279</c:v>
                </c:pt>
                <c:pt idx="2">
                  <c:v>202</c:v>
                </c:pt>
                <c:pt idx="3">
                  <c:v>197</c:v>
                </c:pt>
                <c:pt idx="4">
                  <c:v>188</c:v>
                </c:pt>
                <c:pt idx="5">
                  <c:v>139</c:v>
                </c:pt>
                <c:pt idx="6">
                  <c:v>89</c:v>
                </c:pt>
                <c:pt idx="7">
                  <c:v>76</c:v>
                </c:pt>
                <c:pt idx="8">
                  <c:v>72</c:v>
                </c:pt>
                <c:pt idx="9">
                  <c:v>28</c:v>
                </c:pt>
                <c:pt idx="10">
                  <c:v>16</c:v>
                </c:pt>
                <c:pt idx="11">
                  <c:v>8</c:v>
                </c:pt>
              </c:numCache>
            </c:numRef>
          </c:val>
          <c:extLst>
            <c:ext xmlns:c16="http://schemas.microsoft.com/office/drawing/2014/chart" uri="{C3380CC4-5D6E-409C-BE32-E72D297353CC}">
              <c16:uniqueId val="{00000000-B317-4EF5-A2C1-93A6BA9FFB12}"/>
            </c:ext>
          </c:extLst>
        </c:ser>
        <c:ser>
          <c:idx val="1"/>
          <c:order val="1"/>
          <c:tx>
            <c:strRef>
              <c:f>SH!$L$32</c:f>
              <c:strCache>
                <c:ptCount val="1"/>
                <c:pt idx="0">
                  <c:v>alle Beschäftigte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SH!$J$33:$J$44</c:f>
              <c:strCache>
                <c:ptCount val="12"/>
                <c:pt idx="0">
                  <c:v>Atmungssystem</c:v>
                </c:pt>
                <c:pt idx="1">
                  <c:v>Psychische Erkrankungen</c:v>
                </c:pt>
                <c:pt idx="2">
                  <c:v>Infektionen</c:v>
                </c:pt>
                <c:pt idx="3">
                  <c:v>Muskel-Skelett-System</c:v>
                </c:pt>
                <c:pt idx="4">
                  <c:v>Verletzungen</c:v>
                </c:pt>
                <c:pt idx="5">
                  <c:v>unspezifische Symptome</c:v>
                </c:pt>
                <c:pt idx="6">
                  <c:v>Verdauungssystem</c:v>
                </c:pt>
                <c:pt idx="7">
                  <c:v>Nervensystem, Augen, Ohren</c:v>
                </c:pt>
                <c:pt idx="8">
                  <c:v>Äußere Ursachen und Faktoren</c:v>
                </c:pt>
                <c:pt idx="9">
                  <c:v>Haut</c:v>
                </c:pt>
                <c:pt idx="10">
                  <c:v>Kreislaufsystem</c:v>
                </c:pt>
                <c:pt idx="11">
                  <c:v>Neubildungen</c:v>
                </c:pt>
              </c:strCache>
            </c:strRef>
          </c:cat>
          <c:val>
            <c:numRef>
              <c:f>SH!$L$33:$L$44</c:f>
              <c:numCache>
                <c:formatCode>General</c:formatCode>
                <c:ptCount val="12"/>
                <c:pt idx="0">
                  <c:v>380</c:v>
                </c:pt>
                <c:pt idx="1">
                  <c:v>375</c:v>
                </c:pt>
                <c:pt idx="2">
                  <c:v>145</c:v>
                </c:pt>
                <c:pt idx="3">
                  <c:v>348</c:v>
                </c:pt>
                <c:pt idx="4">
                  <c:v>184</c:v>
                </c:pt>
                <c:pt idx="5">
                  <c:v>108</c:v>
                </c:pt>
                <c:pt idx="6">
                  <c:v>87</c:v>
                </c:pt>
                <c:pt idx="7">
                  <c:v>92</c:v>
                </c:pt>
                <c:pt idx="8">
                  <c:v>99</c:v>
                </c:pt>
                <c:pt idx="9">
                  <c:v>24</c:v>
                </c:pt>
                <c:pt idx="10">
                  <c:v>55</c:v>
                </c:pt>
                <c:pt idx="11">
                  <c:v>67</c:v>
                </c:pt>
              </c:numCache>
            </c:numRef>
          </c:val>
          <c:extLst>
            <c:ext xmlns:c16="http://schemas.microsoft.com/office/drawing/2014/chart" uri="{C3380CC4-5D6E-409C-BE32-E72D297353CC}">
              <c16:uniqueId val="{00000001-B317-4EF5-A2C1-93A6BA9FFB12}"/>
            </c:ext>
          </c:extLst>
        </c:ser>
        <c:dLbls>
          <c:dLblPos val="outEnd"/>
          <c:showLegendKey val="0"/>
          <c:showVal val="1"/>
          <c:showCatName val="0"/>
          <c:showSerName val="0"/>
          <c:showPercent val="0"/>
          <c:showBubbleSize val="0"/>
        </c:dLbls>
        <c:gapWidth val="100"/>
        <c:overlap val="-5"/>
        <c:axId val="1577278592"/>
        <c:axId val="1577279072"/>
      </c:barChart>
      <c:catAx>
        <c:axId val="1577278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9072"/>
        <c:crosses val="autoZero"/>
        <c:auto val="1"/>
        <c:lblAlgn val="ctr"/>
        <c:lblOffset val="100"/>
        <c:noMultiLvlLbl val="0"/>
      </c:catAx>
      <c:valAx>
        <c:axId val="1577279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AU-Tage je 100 Versicherte</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8592"/>
        <c:crosses val="max"/>
        <c:crossBetween val="between"/>
        <c:majorUnit val="100"/>
      </c:valAx>
      <c:spPr>
        <a:noFill/>
        <a:ln>
          <a:noFill/>
        </a:ln>
        <a:effectLst/>
      </c:spPr>
    </c:plotArea>
    <c:legend>
      <c:legendPos val="r"/>
      <c:layout>
        <c:manualLayout>
          <c:xMode val="edge"/>
          <c:yMode val="edge"/>
          <c:x val="0.64487729116505077"/>
          <c:y val="0.49188679463285045"/>
          <c:w val="0.22297235789581699"/>
          <c:h val="0.15590457572225619"/>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SH!$C$35</c:f>
          <c:strCache>
            <c:ptCount val="1"/>
            <c:pt idx="0">
              <c:v>alle Beschäftigte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pieChart>
        <c:varyColors val="1"/>
        <c:ser>
          <c:idx val="0"/>
          <c:order val="0"/>
          <c:tx>
            <c:strRef>
              <c:f>SH!$C$36</c:f>
              <c:strCache>
                <c:ptCount val="1"/>
                <c:pt idx="0">
                  <c:v>Gesamt</c:v>
                </c:pt>
              </c:strCache>
            </c:strRef>
          </c:tx>
          <c:dPt>
            <c:idx val="0"/>
            <c:bubble3D val="0"/>
            <c:explosion val="7"/>
            <c:spPr>
              <a:solidFill>
                <a:schemeClr val="bg1">
                  <a:lumMod val="50000"/>
                </a:schemeClr>
              </a:solidFill>
              <a:ln w="19050">
                <a:solidFill>
                  <a:schemeClr val="lt1"/>
                </a:solidFill>
              </a:ln>
              <a:effectLst/>
            </c:spPr>
            <c:extLst>
              <c:ext xmlns:c16="http://schemas.microsoft.com/office/drawing/2014/chart" uri="{C3380CC4-5D6E-409C-BE32-E72D297353CC}">
                <c16:uniqueId val="{00000001-DE9A-4A70-8DF2-188AB3F805D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DE9A-4A70-8DF2-188AB3F805DB}"/>
              </c:ext>
            </c:extLst>
          </c:dPt>
          <c:dLbls>
            <c:dLbl>
              <c:idx val="1"/>
              <c:delete val="1"/>
              <c:extLst>
                <c:ext xmlns:c15="http://schemas.microsoft.com/office/drawing/2012/chart" uri="{CE6537A1-D6FC-4f65-9D91-7224C49458BB}"/>
                <c:ext xmlns:c16="http://schemas.microsoft.com/office/drawing/2014/chart" uri="{C3380CC4-5D6E-409C-BE32-E72D297353CC}">
                  <c16:uniqueId val="{00000003-DE9A-4A70-8DF2-188AB3F805D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SH!$A$37:$A$38</c:f>
              <c:strCache>
                <c:ptCount val="1"/>
                <c:pt idx="0">
                  <c:v>Erlebte Generationenkonflikte</c:v>
                </c:pt>
              </c:strCache>
            </c:strRef>
          </c:cat>
          <c:val>
            <c:numRef>
              <c:f>SH!$C$37:$C$38</c:f>
              <c:numCache>
                <c:formatCode>0%</c:formatCode>
                <c:ptCount val="2"/>
                <c:pt idx="0">
                  <c:v>0.24</c:v>
                </c:pt>
                <c:pt idx="1">
                  <c:v>0.76</c:v>
                </c:pt>
              </c:numCache>
            </c:numRef>
          </c:val>
          <c:extLst>
            <c:ext xmlns:c16="http://schemas.microsoft.com/office/drawing/2014/chart" uri="{C3380CC4-5D6E-409C-BE32-E72D297353CC}">
              <c16:uniqueId val="{00000004-DE9A-4A70-8DF2-188AB3F805D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junges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'Häufigkeite G-Konflikte'!$H$23</c:f>
              <c:strCache>
                <c:ptCount val="1"/>
                <c:pt idx="0">
                  <c:v>nie oder selten</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G-Konflikte'!$I$23:$K$23</c:f>
              <c:numCache>
                <c:formatCode>###0%</c:formatCode>
                <c:ptCount val="3"/>
                <c:pt idx="0">
                  <c:v>0.80599029615533679</c:v>
                </c:pt>
                <c:pt idx="1">
                  <c:v>0.81506496349158819</c:v>
                </c:pt>
                <c:pt idx="2">
                  <c:v>0.72377134303558455</c:v>
                </c:pt>
              </c:numCache>
            </c:numRef>
          </c:val>
          <c:extLst>
            <c:ext xmlns:c16="http://schemas.microsoft.com/office/drawing/2014/chart" uri="{C3380CC4-5D6E-409C-BE32-E72D297353CC}">
              <c16:uniqueId val="{00000000-8960-4957-9F2A-6B079A31DFB9}"/>
            </c:ext>
          </c:extLst>
        </c:ser>
        <c:ser>
          <c:idx val="1"/>
          <c:order val="1"/>
          <c:tx>
            <c:strRef>
              <c:f>'Häufigkeite G-Konflikte'!$H$24</c:f>
              <c:strCache>
                <c:ptCount val="1"/>
                <c:pt idx="0">
                  <c:v>hin und wieder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G-Konflikte'!$I$24:$K$24</c:f>
              <c:numCache>
                <c:formatCode>###0%</c:formatCode>
                <c:ptCount val="3"/>
                <c:pt idx="0">
                  <c:v>0.16977268650690583</c:v>
                </c:pt>
                <c:pt idx="1">
                  <c:v>0.15517840849685766</c:v>
                </c:pt>
                <c:pt idx="2">
                  <c:v>0.23093126301113545</c:v>
                </c:pt>
              </c:numCache>
            </c:numRef>
          </c:val>
          <c:extLst>
            <c:ext xmlns:c16="http://schemas.microsoft.com/office/drawing/2014/chart" uri="{C3380CC4-5D6E-409C-BE32-E72D297353CC}">
              <c16:uniqueId val="{00000001-8960-4957-9F2A-6B079A31DFB9}"/>
            </c:ext>
          </c:extLst>
        </c:ser>
        <c:ser>
          <c:idx val="2"/>
          <c:order val="2"/>
          <c:tx>
            <c:strRef>
              <c:f>'Häufigkeite G-Konflikte'!$H$25</c:f>
              <c:strCache>
                <c:ptCount val="1"/>
                <c:pt idx="0">
                  <c:v>häufig oder sehr häufig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G-Konflikte'!$I$25:$K$25</c:f>
              <c:numCache>
                <c:formatCode>###0%</c:formatCode>
                <c:ptCount val="3"/>
                <c:pt idx="0">
                  <c:v>2.4237017337756839E-2</c:v>
                </c:pt>
                <c:pt idx="1">
                  <c:v>2.9756628011554383E-2</c:v>
                </c:pt>
                <c:pt idx="2">
                  <c:v>4.5297393953284221E-2</c:v>
                </c:pt>
              </c:numCache>
            </c:numRef>
          </c:val>
          <c:extLst>
            <c:ext xmlns:c16="http://schemas.microsoft.com/office/drawing/2014/chart" uri="{C3380CC4-5D6E-409C-BE32-E72D297353CC}">
              <c16:uniqueId val="{00000002-8960-4957-9F2A-6B079A31DFB9}"/>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älteres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5184106613262047"/>
          <c:y val="0.1644326691417145"/>
          <c:w val="0.78496295513736225"/>
          <c:h val="0.56176721393275664"/>
        </c:manualLayout>
      </c:layout>
      <c:barChart>
        <c:barDir val="col"/>
        <c:grouping val="stacked"/>
        <c:varyColors val="0"/>
        <c:ser>
          <c:idx val="0"/>
          <c:order val="0"/>
          <c:tx>
            <c:strRef>
              <c:f>'Häufigkeite G-Konflikte'!$T$22</c:f>
              <c:strCache>
                <c:ptCount val="1"/>
                <c:pt idx="0">
                  <c:v>nie oder selten</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G-Konflikte'!$U$22:$W$22</c:f>
              <c:numCache>
                <c:formatCode>###0%</c:formatCode>
                <c:ptCount val="3"/>
                <c:pt idx="0">
                  <c:v>0.56321534670763984</c:v>
                </c:pt>
                <c:pt idx="1">
                  <c:v>0.72326165831998224</c:v>
                </c:pt>
                <c:pt idx="2">
                  <c:v>0.75077824267315296</c:v>
                </c:pt>
              </c:numCache>
            </c:numRef>
          </c:val>
          <c:extLst>
            <c:ext xmlns:c16="http://schemas.microsoft.com/office/drawing/2014/chart" uri="{C3380CC4-5D6E-409C-BE32-E72D297353CC}">
              <c16:uniqueId val="{00000000-DC12-49F6-A71B-6823FD3025CE}"/>
            </c:ext>
          </c:extLst>
        </c:ser>
        <c:ser>
          <c:idx val="1"/>
          <c:order val="1"/>
          <c:tx>
            <c:strRef>
              <c:f>'Häufigkeite G-Konflikte'!$T$23</c:f>
              <c:strCache>
                <c:ptCount val="1"/>
                <c:pt idx="0">
                  <c:v>hin und wieder</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G-Konflikte'!$U$23:$W$23</c:f>
              <c:numCache>
                <c:formatCode>###0%</c:formatCode>
                <c:ptCount val="3"/>
                <c:pt idx="0">
                  <c:v>0.27902953902147648</c:v>
                </c:pt>
                <c:pt idx="1">
                  <c:v>0.2190325460625677</c:v>
                </c:pt>
                <c:pt idx="2">
                  <c:v>0.21266611093858556</c:v>
                </c:pt>
              </c:numCache>
            </c:numRef>
          </c:val>
          <c:extLst>
            <c:ext xmlns:c16="http://schemas.microsoft.com/office/drawing/2014/chart" uri="{C3380CC4-5D6E-409C-BE32-E72D297353CC}">
              <c16:uniqueId val="{00000001-DC12-49F6-A71B-6823FD3025CE}"/>
            </c:ext>
          </c:extLst>
        </c:ser>
        <c:ser>
          <c:idx val="2"/>
          <c:order val="2"/>
          <c:tx>
            <c:strRef>
              <c:f>'Häufigkeite G-Konflikte'!$T$24</c:f>
              <c:strCache>
                <c:ptCount val="1"/>
                <c:pt idx="0">
                  <c:v>häufig oder sehr häufig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G-Konflikte'!$U$24:$W$24</c:f>
              <c:numCache>
                <c:formatCode>###0%</c:formatCode>
                <c:ptCount val="3"/>
                <c:pt idx="0">
                  <c:v>0.15775511427088326</c:v>
                </c:pt>
                <c:pt idx="1">
                  <c:v>5.7705795617450262E-2</c:v>
                </c:pt>
                <c:pt idx="2">
                  <c:v>3.6555646388258728E-2</c:v>
                </c:pt>
              </c:numCache>
            </c:numRef>
          </c:val>
          <c:extLst>
            <c:ext xmlns:c16="http://schemas.microsoft.com/office/drawing/2014/chart" uri="{C3380CC4-5D6E-409C-BE32-E72D297353CC}">
              <c16:uniqueId val="{00000002-DC12-49F6-A71B-6823FD3025CE}"/>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de-DE" sz="1400" b="0" i="0" u="none" strike="noStrike" kern="1200" spc="0" baseline="0" dirty="0">
                <a:solidFill>
                  <a:sysClr val="windowText" lastClr="000000"/>
                </a:solidFill>
              </a:rPr>
              <a:t>Belastung durch Generationenkonflikte bei der täglichen Arbeit</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stacked"/>
        <c:varyColors val="0"/>
        <c:ser>
          <c:idx val="3"/>
          <c:order val="0"/>
          <c:tx>
            <c:strRef>
              <c:f>'Häufigkeite G-Konflikte'!$E$67</c:f>
              <c:strCache>
                <c:ptCount val="1"/>
                <c:pt idx="0">
                  <c:v>gar nicht</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G-Konflikte'!$F$67:$I$67</c:f>
              <c:numCache>
                <c:formatCode>###0%</c:formatCode>
                <c:ptCount val="4"/>
                <c:pt idx="0">
                  <c:v>0.19117922634296319</c:v>
                </c:pt>
                <c:pt idx="1">
                  <c:v>0.18646860637767562</c:v>
                </c:pt>
                <c:pt idx="2">
                  <c:v>0.24402408243573034</c:v>
                </c:pt>
                <c:pt idx="3">
                  <c:v>0.20663981297532052</c:v>
                </c:pt>
              </c:numCache>
            </c:numRef>
          </c:val>
          <c:extLst>
            <c:ext xmlns:c16="http://schemas.microsoft.com/office/drawing/2014/chart" uri="{C3380CC4-5D6E-409C-BE32-E72D297353CC}">
              <c16:uniqueId val="{00000000-D805-4381-B06B-655154D5F44E}"/>
            </c:ext>
          </c:extLst>
        </c:ser>
        <c:ser>
          <c:idx val="2"/>
          <c:order val="1"/>
          <c:tx>
            <c:strRef>
              <c:f>'Häufigkeite G-Konflikte'!$E$66</c:f>
              <c:strCache>
                <c:ptCount val="1"/>
                <c:pt idx="0">
                  <c:v>weniger stark</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G-Konflikte'!$F$66:$I$66</c:f>
              <c:numCache>
                <c:formatCode>###0%</c:formatCode>
                <c:ptCount val="4"/>
                <c:pt idx="0">
                  <c:v>0.55598206011708917</c:v>
                </c:pt>
                <c:pt idx="1">
                  <c:v>0.66268889196534109</c:v>
                </c:pt>
                <c:pt idx="2">
                  <c:v>0.56660037485844794</c:v>
                </c:pt>
                <c:pt idx="3">
                  <c:v>0.61399391095490907</c:v>
                </c:pt>
              </c:numCache>
            </c:numRef>
          </c:val>
          <c:extLst>
            <c:ext xmlns:c16="http://schemas.microsoft.com/office/drawing/2014/chart" uri="{C3380CC4-5D6E-409C-BE32-E72D297353CC}">
              <c16:uniqueId val="{00000001-D805-4381-B06B-655154D5F44E}"/>
            </c:ext>
          </c:extLst>
        </c:ser>
        <c:ser>
          <c:idx val="1"/>
          <c:order val="2"/>
          <c:tx>
            <c:strRef>
              <c:f>'Häufigkeite G-Konflikte'!$E$65</c:f>
              <c:strCache>
                <c:ptCount val="1"/>
                <c:pt idx="0">
                  <c:v>stark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G-Konflikte'!$F$65:$I$65</c:f>
              <c:numCache>
                <c:formatCode>###0%</c:formatCode>
                <c:ptCount val="4"/>
                <c:pt idx="0">
                  <c:v>0.23385795174743815</c:v>
                </c:pt>
                <c:pt idx="1">
                  <c:v>0.11684608950940448</c:v>
                </c:pt>
                <c:pt idx="2">
                  <c:v>0.15498259200256762</c:v>
                </c:pt>
                <c:pt idx="3">
                  <c:v>0.14751747467711759</c:v>
                </c:pt>
              </c:numCache>
            </c:numRef>
          </c:val>
          <c:extLst>
            <c:ext xmlns:c16="http://schemas.microsoft.com/office/drawing/2014/chart" uri="{C3380CC4-5D6E-409C-BE32-E72D297353CC}">
              <c16:uniqueId val="{00000002-D805-4381-B06B-655154D5F44E}"/>
            </c:ext>
          </c:extLst>
        </c:ser>
        <c:ser>
          <c:idx val="0"/>
          <c:order val="3"/>
          <c:tx>
            <c:strRef>
              <c:f>'Häufigkeite G-Konflikte'!$E$64</c:f>
              <c:strCache>
                <c:ptCount val="1"/>
                <c:pt idx="0">
                  <c:v>sehr stark</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G-Konflikte'!$F$64:$I$64</c:f>
              <c:numCache>
                <c:formatCode>###0%</c:formatCode>
                <c:ptCount val="4"/>
                <c:pt idx="0">
                  <c:v>1.8980761792507676E-2</c:v>
                </c:pt>
                <c:pt idx="1">
                  <c:v>3.3996412147580354E-2</c:v>
                </c:pt>
                <c:pt idx="2">
                  <c:v>3.4392950703257562E-2</c:v>
                </c:pt>
                <c:pt idx="3">
                  <c:v>3.1848801392651699E-2</c:v>
                </c:pt>
              </c:numCache>
            </c:numRef>
          </c:val>
          <c:extLst>
            <c:ext xmlns:c16="http://schemas.microsoft.com/office/drawing/2014/chart" uri="{C3380CC4-5D6E-409C-BE32-E72D297353CC}">
              <c16:uniqueId val="{00000003-D805-4381-B06B-655154D5F44E}"/>
            </c:ext>
          </c:extLst>
        </c:ser>
        <c:dLbls>
          <c:dLblPos val="ctr"/>
          <c:showLegendKey val="0"/>
          <c:showVal val="1"/>
          <c:showCatName val="0"/>
          <c:showSerName val="0"/>
          <c:showPercent val="0"/>
          <c:showBubbleSize val="0"/>
        </c:dLbls>
        <c:gapWidth val="200"/>
        <c:overlap val="100"/>
        <c:axId val="237328480"/>
        <c:axId val="237321760"/>
      </c:barChart>
      <c:catAx>
        <c:axId val="23732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37321760"/>
        <c:crosses val="autoZero"/>
        <c:auto val="1"/>
        <c:lblAlgn val="ctr"/>
        <c:lblOffset val="100"/>
        <c:noMultiLvlLbl val="0"/>
      </c:catAx>
      <c:valAx>
        <c:axId val="237321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Anteil an den Befragten mit GenerationBnkonflikten  </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3732848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ysClr val="windowText" lastClr="000000"/>
          </a:solidFill>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C7267-251C-4CB1-B491-8004CCB9083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de-DE"/>
        </a:p>
      </dgm:t>
    </dgm:pt>
    <dgm:pt modelId="{2D624D95-9202-4522-86F4-1B6B15631622}">
      <dgm:prSet phldrT="[Text]" custT="1"/>
      <dgm:spPr>
        <a:ln>
          <a:solidFill>
            <a:schemeClr val="tx2">
              <a:lumMod val="20000"/>
              <a:lumOff val="80000"/>
            </a:schemeClr>
          </a:solidFill>
        </a:ln>
      </dgm:spPr>
      <dgm:t>
        <a:bodyPr/>
        <a:lstStyle/>
        <a:p>
          <a:r>
            <a:rPr lang="de-DE" sz="1800"/>
            <a:t>Prozessdaten der</a:t>
          </a:r>
          <a:br>
            <a:rPr lang="de-DE" sz="1800"/>
          </a:br>
          <a:r>
            <a:rPr lang="de-DE" sz="1800"/>
            <a:t>DAK-Gesundheit</a:t>
          </a:r>
        </a:p>
      </dgm:t>
    </dgm:pt>
    <dgm:pt modelId="{8213C508-C685-441F-8BE0-BD11EEBCA9F1}" type="parTrans" cxnId="{9EFAF513-6B1F-42BB-965C-B5C7A7B01B45}">
      <dgm:prSet/>
      <dgm:spPr/>
      <dgm:t>
        <a:bodyPr/>
        <a:lstStyle/>
        <a:p>
          <a:endParaRPr lang="de-DE"/>
        </a:p>
      </dgm:t>
    </dgm:pt>
    <dgm:pt modelId="{8B00EB55-022D-49B0-9A13-4B420F018016}" type="sibTrans" cxnId="{9EFAF513-6B1F-42BB-965C-B5C7A7B01B45}">
      <dgm:prSet/>
      <dgm:spPr/>
      <dgm:t>
        <a:bodyPr/>
        <a:lstStyle/>
        <a:p>
          <a:endParaRPr lang="de-DE"/>
        </a:p>
      </dgm:t>
    </dgm:pt>
    <dgm:pt modelId="{602B3AA1-3A6E-43F6-9849-15BB5D35C90F}">
      <dgm:prSet phldrT="[Text]"/>
      <dgm:spPr>
        <a:solidFill>
          <a:schemeClr val="tx2">
            <a:lumMod val="20000"/>
            <a:lumOff val="80000"/>
            <a:alpha val="90000"/>
          </a:schemeClr>
        </a:solidFill>
        <a:ln>
          <a:solidFill>
            <a:schemeClr val="tx2">
              <a:lumMod val="20000"/>
              <a:lumOff val="80000"/>
              <a:alpha val="90000"/>
            </a:schemeClr>
          </a:solidFill>
        </a:ln>
      </dgm:spPr>
      <dgm:t>
        <a:bodyPr lIns="180000"/>
        <a:lstStyle/>
        <a:p>
          <a:pPr>
            <a:buNone/>
          </a:pPr>
          <a:r>
            <a:rPr lang="de-DE" sz="1500" dirty="0"/>
            <a:t>Arbeitsunfähigkeitsdaten Versicherte der DAK-Gesundheit</a:t>
          </a:r>
        </a:p>
      </dgm:t>
    </dgm:pt>
    <dgm:pt modelId="{A31E0FCD-E41D-495E-BFF6-68A6F8C4F02C}" type="parTrans" cxnId="{E48BB708-20F9-404F-8269-2E04A479E05D}">
      <dgm:prSet/>
      <dgm:spPr/>
      <dgm:t>
        <a:bodyPr/>
        <a:lstStyle/>
        <a:p>
          <a:endParaRPr lang="de-DE"/>
        </a:p>
      </dgm:t>
    </dgm:pt>
    <dgm:pt modelId="{66B85B6B-2A6D-4EA6-B547-928B75C606B9}" type="sibTrans" cxnId="{E48BB708-20F9-404F-8269-2E04A479E05D}">
      <dgm:prSet/>
      <dgm:spPr/>
      <dgm:t>
        <a:bodyPr/>
        <a:lstStyle/>
        <a:p>
          <a:endParaRPr lang="de-DE"/>
        </a:p>
      </dgm:t>
    </dgm:pt>
    <dgm:pt modelId="{7629B90B-C316-4355-8529-3EB2E52F067D}">
      <dgm:prSet phldrT="[Text]" custT="1"/>
      <dgm:spPr>
        <a:solidFill>
          <a:schemeClr val="accent1"/>
        </a:solidFill>
        <a:ln>
          <a:solidFill>
            <a:schemeClr val="accent1">
              <a:lumMod val="20000"/>
              <a:lumOff val="80000"/>
            </a:schemeClr>
          </a:solidFill>
        </a:ln>
      </dgm:spPr>
      <dgm:t>
        <a:bodyPr/>
        <a:lstStyle/>
        <a:p>
          <a:r>
            <a:rPr lang="de-DE" sz="1800" dirty="0"/>
            <a:t>Online-Befragungen</a:t>
          </a:r>
          <a:br>
            <a:rPr lang="de-DE" sz="1800" dirty="0"/>
          </a:br>
          <a:r>
            <a:rPr lang="de-DE" sz="1800" dirty="0"/>
            <a:t>2024/ 2015</a:t>
          </a:r>
        </a:p>
      </dgm:t>
    </dgm:pt>
    <dgm:pt modelId="{036EBE32-2EBB-4368-A5E9-8CF9AB509D87}" type="parTrans" cxnId="{A21E0D8C-4161-4EF5-AE22-D6A523907301}">
      <dgm:prSet/>
      <dgm:spPr/>
      <dgm:t>
        <a:bodyPr/>
        <a:lstStyle/>
        <a:p>
          <a:endParaRPr lang="de-DE"/>
        </a:p>
      </dgm:t>
    </dgm:pt>
    <dgm:pt modelId="{D82CDD81-C86B-426B-B9EF-B5A9E1AEF09C}" type="sibTrans" cxnId="{A21E0D8C-4161-4EF5-AE22-D6A523907301}">
      <dgm:prSet/>
      <dgm:spPr/>
      <dgm:t>
        <a:bodyPr/>
        <a:lstStyle/>
        <a:p>
          <a:endParaRPr lang="de-DE"/>
        </a:p>
      </dgm:t>
    </dgm:pt>
    <dgm:pt modelId="{2ABE56EA-5E86-416F-94CF-8B38D8C054B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Schleswig-Holstein N= 203 Befragte</a:t>
          </a:r>
          <a:endParaRPr lang="de-DE" sz="1200" kern="1200" dirty="0">
            <a:solidFill>
              <a:srgbClr val="000000">
                <a:hueOff val="0"/>
                <a:satOff val="0"/>
                <a:lumOff val="0"/>
                <a:alphaOff val="0"/>
              </a:srgbClr>
            </a:solidFill>
            <a:latin typeface="Arial Narrow"/>
            <a:ea typeface="+mn-ea"/>
            <a:cs typeface="+mn-cs"/>
          </a:endParaRPr>
        </a:p>
      </dgm:t>
    </dgm:pt>
    <dgm:pt modelId="{403F5948-2768-47B3-8B41-13A97436B097}" type="parTrans" cxnId="{D92C7960-F564-4519-978A-BF98B1EF96E0}">
      <dgm:prSet/>
      <dgm:spPr/>
      <dgm:t>
        <a:bodyPr/>
        <a:lstStyle/>
        <a:p>
          <a:endParaRPr lang="de-DE"/>
        </a:p>
      </dgm:t>
    </dgm:pt>
    <dgm:pt modelId="{5AC1211C-4260-432F-9753-6599B56E72F6}" type="sibTrans" cxnId="{D92C7960-F564-4519-978A-BF98B1EF96E0}">
      <dgm:prSet/>
      <dgm:spPr/>
      <dgm:t>
        <a:bodyPr/>
        <a:lstStyle/>
        <a:p>
          <a:endParaRPr lang="de-DE"/>
        </a:p>
      </dgm:t>
    </dgm:pt>
    <dgm:pt modelId="{D18B25A9-0CDE-4119-9A8A-75D49F388A3B}">
      <dgm:prSet phldrT="[Text]" custT="1"/>
      <dgm:spPr>
        <a:solidFill>
          <a:schemeClr val="accent2"/>
        </a:solidFill>
        <a:ln>
          <a:solidFill>
            <a:schemeClr val="accent2">
              <a:lumMod val="20000"/>
              <a:lumOff val="80000"/>
            </a:schemeClr>
          </a:solidFill>
        </a:ln>
      </dgm:spPr>
      <dgm:t>
        <a:bodyPr/>
        <a:lstStyle/>
        <a:p>
          <a:r>
            <a:rPr kumimoji="0" lang="de-DE" sz="1800" b="0" i="0" u="none" strike="noStrike" cap="none" spc="0" normalizeH="0" baseline="0" noProof="0">
              <a:ln>
                <a:noFill/>
              </a:ln>
              <a:solidFill>
                <a:schemeClr val="bg1"/>
              </a:solidFill>
              <a:effectLst/>
              <a:uLnTx/>
              <a:uFillTx/>
            </a:rPr>
            <a:t>Befragung von Expertinnen und Experten </a:t>
          </a:r>
          <a:endParaRPr lang="de-DE" sz="1800">
            <a:solidFill>
              <a:schemeClr val="bg1"/>
            </a:solidFill>
          </a:endParaRPr>
        </a:p>
      </dgm:t>
    </dgm:pt>
    <dgm:pt modelId="{6506A4A0-191A-4518-AD77-B52874FD0484}" type="parTrans" cxnId="{72797A9F-77A8-4478-8A27-8D56059F97F0}">
      <dgm:prSet/>
      <dgm:spPr/>
      <dgm:t>
        <a:bodyPr/>
        <a:lstStyle/>
        <a:p>
          <a:endParaRPr lang="de-DE"/>
        </a:p>
      </dgm:t>
    </dgm:pt>
    <dgm:pt modelId="{BA94E578-D0D0-43CC-9011-E3F8FFC61BE4}" type="sibTrans" cxnId="{72797A9F-77A8-4478-8A27-8D56059F97F0}">
      <dgm:prSet/>
      <dgm:spPr/>
      <dgm:t>
        <a:bodyPr/>
        <a:lstStyle/>
        <a:p>
          <a:endParaRPr lang="de-DE"/>
        </a:p>
      </dgm:t>
    </dgm:pt>
    <dgm:pt modelId="{E1F853FB-2C99-4A8F-BDE8-F08D9C9DF113}">
      <dgm:prSet phldrT="[Text]"/>
      <dgm:spPr>
        <a:solidFill>
          <a:schemeClr val="accent2">
            <a:lumMod val="20000"/>
            <a:lumOff val="80000"/>
            <a:alpha val="90000"/>
          </a:schemeClr>
        </a:solidFill>
        <a:ln>
          <a:solidFill>
            <a:schemeClr val="accent2">
              <a:lumMod val="20000"/>
              <a:lumOff val="80000"/>
              <a:alpha val="90000"/>
            </a:schemeClr>
          </a:solidFill>
        </a:ln>
      </dgm:spPr>
      <dgm:t>
        <a:bodyPr lIns="180000"/>
        <a:lstStyle/>
        <a:p>
          <a:pPr>
            <a:buNone/>
          </a:pPr>
          <a:r>
            <a:rPr lang="de-DE" sz="1500" dirty="0"/>
            <a:t>Halbstandardisierte Befragung von Expertinnen und Experten der  wissenschaftlichen Praxis und Fachleute aus Betrieben</a:t>
          </a:r>
        </a:p>
      </dgm:t>
    </dgm:pt>
    <dgm:pt modelId="{3E0993B3-DFE4-4A99-98C0-CF950CD4E9A7}" type="parTrans" cxnId="{D14C6D4A-E9C0-4578-BE92-E01335E4B19C}">
      <dgm:prSet/>
      <dgm:spPr/>
      <dgm:t>
        <a:bodyPr/>
        <a:lstStyle/>
        <a:p>
          <a:endParaRPr lang="de-DE"/>
        </a:p>
      </dgm:t>
    </dgm:pt>
    <dgm:pt modelId="{5BB5ADD3-625A-43D2-9390-0B428B2E299A}" type="sibTrans" cxnId="{D14C6D4A-E9C0-4578-BE92-E01335E4B19C}">
      <dgm:prSet/>
      <dgm:spPr/>
      <dgm:t>
        <a:bodyPr/>
        <a:lstStyle/>
        <a:p>
          <a:endParaRPr lang="de-DE"/>
        </a:p>
      </dgm:t>
    </dgm:pt>
    <dgm:pt modelId="{F59CC0D5-EA59-4144-9094-F180B7D84C05}">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Bund: 2,4 Mio. </a:t>
          </a:r>
        </a:p>
      </dgm:t>
    </dgm:pt>
    <dgm:pt modelId="{591336A4-4102-474B-A4D2-E6096CAD9D5C}" type="parTrans" cxnId="{EFD60B32-4DC2-41B6-8BA0-1E585B47C6EA}">
      <dgm:prSet/>
      <dgm:spPr/>
      <dgm:t>
        <a:bodyPr/>
        <a:lstStyle/>
        <a:p>
          <a:endParaRPr lang="de-DE"/>
        </a:p>
      </dgm:t>
    </dgm:pt>
    <dgm:pt modelId="{268492E1-7202-4510-9113-6E77B75DDFB0}" type="sibTrans" cxnId="{EFD60B32-4DC2-41B6-8BA0-1E585B47C6EA}">
      <dgm:prSet/>
      <dgm:spPr/>
      <dgm:t>
        <a:bodyPr/>
        <a:lstStyle/>
        <a:p>
          <a:endParaRPr lang="de-DE"/>
        </a:p>
      </dgm:t>
    </dgm:pt>
    <dgm:pt modelId="{B0919D7B-37B4-49FE-A399-8D7E093DF22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gm:t>
    </dgm:pt>
    <dgm:pt modelId="{7A4ADE45-3151-490D-B1BD-E4FAB042B639}" type="parTrans" cxnId="{01A8C578-B6CF-4123-A6A7-F532940710A4}">
      <dgm:prSet/>
      <dgm:spPr/>
      <dgm:t>
        <a:bodyPr/>
        <a:lstStyle/>
        <a:p>
          <a:endParaRPr lang="de-DE"/>
        </a:p>
      </dgm:t>
    </dgm:pt>
    <dgm:pt modelId="{8CA54BD1-BC9F-431E-9CE4-E0515CEC6232}" type="sibTrans" cxnId="{01A8C578-B6CF-4123-A6A7-F532940710A4}">
      <dgm:prSet/>
      <dgm:spPr/>
      <dgm:t>
        <a:bodyPr/>
        <a:lstStyle/>
        <a:p>
          <a:endParaRPr lang="de-DE"/>
        </a:p>
      </dgm:t>
    </dgm:pt>
    <dgm:pt modelId="{C55F3D42-B0A6-4E5B-A8D9-C376C11A0AE0}">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pPr>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dgm:t>
    </dgm:pt>
    <dgm:pt modelId="{BB237110-D751-4CF6-89FB-A617F775EBB5}" type="parTrans" cxnId="{80E86314-7DB7-4BD6-89AA-17CA30C4C4AE}">
      <dgm:prSet/>
      <dgm:spPr/>
      <dgm:t>
        <a:bodyPr/>
        <a:lstStyle/>
        <a:p>
          <a:endParaRPr lang="de-DE"/>
        </a:p>
      </dgm:t>
    </dgm:pt>
    <dgm:pt modelId="{D877B64D-D92C-4112-B2CA-080B0173D46D}" type="sibTrans" cxnId="{80E86314-7DB7-4BD6-89AA-17CA30C4C4AE}">
      <dgm:prSet/>
      <dgm:spPr/>
      <dgm:t>
        <a:bodyPr/>
        <a:lstStyle/>
        <a:p>
          <a:endParaRPr lang="de-DE"/>
        </a:p>
      </dgm:t>
    </dgm:pt>
    <dgm:pt modelId="{25C28AF9-EEBF-44E3-A4DD-2094502FED01}">
      <dgm:prSet phldrT="[Text]" custT="1"/>
      <dgm:spPr>
        <a:solidFill>
          <a:schemeClr val="accent2">
            <a:lumMod val="20000"/>
            <a:lumOff val="80000"/>
            <a:alpha val="90000"/>
          </a:schemeClr>
        </a:solidFill>
        <a:ln>
          <a:solidFill>
            <a:schemeClr val="accent2">
              <a:lumMod val="20000"/>
              <a:lumOff val="80000"/>
              <a:alpha val="90000"/>
            </a:schemeClr>
          </a:solidFill>
        </a:ln>
      </dgm:spPr>
      <dgm:t>
        <a:bodyPr lIns="180000"/>
        <a:lstStyle/>
        <a:p>
          <a:r>
            <a:rPr lang="de-DE" sz="1200" dirty="0"/>
            <a:t>N=6 Befragte</a:t>
          </a:r>
        </a:p>
      </dgm:t>
    </dgm:pt>
    <dgm:pt modelId="{63AA48C2-BDE2-4CEE-B93A-F540AA3427C9}" type="parTrans" cxnId="{F381C05A-1507-4FE7-AE8C-44B75B81606E}">
      <dgm:prSet/>
      <dgm:spPr/>
      <dgm:t>
        <a:bodyPr/>
        <a:lstStyle/>
        <a:p>
          <a:endParaRPr lang="de-DE"/>
        </a:p>
      </dgm:t>
    </dgm:pt>
    <dgm:pt modelId="{DBD9B83F-69FE-4A81-9EF8-399A9DFF3843}" type="sibTrans" cxnId="{F381C05A-1507-4FE7-AE8C-44B75B81606E}">
      <dgm:prSet/>
      <dgm:spPr/>
      <dgm:t>
        <a:bodyPr/>
        <a:lstStyle/>
        <a:p>
          <a:endParaRPr lang="de-DE"/>
        </a:p>
      </dgm:t>
    </dgm:pt>
    <dgm:pt modelId="{E070AB22-3E14-4EC7-B893-2A306E940AEC}">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Schleswig-Holstein: 118.600 Tausend</a:t>
          </a:r>
        </a:p>
      </dgm:t>
    </dgm:pt>
    <dgm:pt modelId="{710D313A-45BD-4B5D-AF60-66A31BA10D5D}" type="parTrans" cxnId="{44EC475C-ECD7-4A73-A44E-0D10E341F97D}">
      <dgm:prSet/>
      <dgm:spPr/>
      <dgm:t>
        <a:bodyPr/>
        <a:lstStyle/>
        <a:p>
          <a:endParaRPr lang="de-DE"/>
        </a:p>
      </dgm:t>
    </dgm:pt>
    <dgm:pt modelId="{0D80D914-4B35-40E4-BA57-C0E0C46AEEEA}" type="sibTrans" cxnId="{44EC475C-ECD7-4A73-A44E-0D10E341F97D}">
      <dgm:prSet/>
      <dgm:spPr/>
      <dgm:t>
        <a:bodyPr/>
        <a:lstStyle/>
        <a:p>
          <a:endParaRPr lang="de-DE"/>
        </a:p>
      </dgm:t>
    </dgm:pt>
    <dgm:pt modelId="{F4ACD98B-9F09-4A2E-BF6F-00B9162526CF}" type="pres">
      <dgm:prSet presAssocID="{0DFC7267-251C-4CB1-B491-8004CCB90831}" presName="Name0" presStyleCnt="0">
        <dgm:presLayoutVars>
          <dgm:dir/>
          <dgm:animLvl val="lvl"/>
          <dgm:resizeHandles val="exact"/>
        </dgm:presLayoutVars>
      </dgm:prSet>
      <dgm:spPr/>
    </dgm:pt>
    <dgm:pt modelId="{00BE6B94-998E-40DA-AB49-61C53638EEFA}" type="pres">
      <dgm:prSet presAssocID="{2D624D95-9202-4522-86F4-1B6B15631622}" presName="linNode" presStyleCnt="0"/>
      <dgm:spPr/>
    </dgm:pt>
    <dgm:pt modelId="{EEA06621-15CB-4B65-914E-BD69EB7402F2}" type="pres">
      <dgm:prSet presAssocID="{2D624D95-9202-4522-86F4-1B6B15631622}" presName="parentText" presStyleLbl="node1" presStyleIdx="0" presStyleCnt="3" custScaleX="79356">
        <dgm:presLayoutVars>
          <dgm:chMax val="1"/>
          <dgm:bulletEnabled val="1"/>
        </dgm:presLayoutVars>
      </dgm:prSet>
      <dgm:spPr/>
    </dgm:pt>
    <dgm:pt modelId="{6A01D0A6-0EF7-4C73-BAC8-F95D321E471F}" type="pres">
      <dgm:prSet presAssocID="{2D624D95-9202-4522-86F4-1B6B15631622}" presName="descendantText" presStyleLbl="alignAccFollowNode1" presStyleIdx="0" presStyleCnt="3" custScaleX="109668" custScaleY="119455" custLinFactNeighborX="-1290">
        <dgm:presLayoutVars>
          <dgm:bulletEnabled val="1"/>
        </dgm:presLayoutVars>
      </dgm:prSet>
      <dgm:spPr/>
    </dgm:pt>
    <dgm:pt modelId="{24028445-BD3B-4256-A2CB-7AF017029B32}" type="pres">
      <dgm:prSet presAssocID="{8B00EB55-022D-49B0-9A13-4B420F018016}" presName="sp" presStyleCnt="0"/>
      <dgm:spPr/>
    </dgm:pt>
    <dgm:pt modelId="{ED497895-C763-40B8-9DA5-0756C6349D2E}" type="pres">
      <dgm:prSet presAssocID="{7629B90B-C316-4355-8529-3EB2E52F067D}" presName="linNode" presStyleCnt="0"/>
      <dgm:spPr/>
    </dgm:pt>
    <dgm:pt modelId="{8C20B284-91A5-47D3-BE47-1F0F256B9C11}" type="pres">
      <dgm:prSet presAssocID="{7629B90B-C316-4355-8529-3EB2E52F067D}" presName="parentText" presStyleLbl="node1" presStyleIdx="1" presStyleCnt="3" custScaleX="79356">
        <dgm:presLayoutVars>
          <dgm:chMax val="1"/>
          <dgm:bulletEnabled val="1"/>
        </dgm:presLayoutVars>
      </dgm:prSet>
      <dgm:spPr/>
    </dgm:pt>
    <dgm:pt modelId="{E98F794B-8F02-4705-8901-DC8ECD47715C}" type="pres">
      <dgm:prSet presAssocID="{7629B90B-C316-4355-8529-3EB2E52F067D}" presName="descendantText" presStyleLbl="alignAccFollowNode1" presStyleIdx="1" presStyleCnt="3" custScaleX="109668" custScaleY="119455" custLinFactNeighborX="-1290">
        <dgm:presLayoutVars>
          <dgm:bulletEnabled val="1"/>
        </dgm:presLayoutVars>
      </dgm:prSet>
      <dgm:spPr/>
    </dgm:pt>
    <dgm:pt modelId="{8E0CB2FF-0F0D-44CE-8B5C-3788D3956371}" type="pres">
      <dgm:prSet presAssocID="{D82CDD81-C86B-426B-B9EF-B5A9E1AEF09C}" presName="sp" presStyleCnt="0"/>
      <dgm:spPr/>
    </dgm:pt>
    <dgm:pt modelId="{98C8C6EE-DBBB-4B0A-A7DE-DE85F504596C}" type="pres">
      <dgm:prSet presAssocID="{D18B25A9-0CDE-4119-9A8A-75D49F388A3B}" presName="linNode" presStyleCnt="0"/>
      <dgm:spPr/>
    </dgm:pt>
    <dgm:pt modelId="{38F6B6B6-FF55-4A11-9140-538DB9EC2513}" type="pres">
      <dgm:prSet presAssocID="{D18B25A9-0CDE-4119-9A8A-75D49F388A3B}" presName="parentText" presStyleLbl="node1" presStyleIdx="2" presStyleCnt="3" custScaleX="79356">
        <dgm:presLayoutVars>
          <dgm:chMax val="1"/>
          <dgm:bulletEnabled val="1"/>
        </dgm:presLayoutVars>
      </dgm:prSet>
      <dgm:spPr/>
    </dgm:pt>
    <dgm:pt modelId="{000B40C2-DD45-4DF8-8B93-9AB40542A777}" type="pres">
      <dgm:prSet presAssocID="{D18B25A9-0CDE-4119-9A8A-75D49F388A3B}" presName="descendantText" presStyleLbl="alignAccFollowNode1" presStyleIdx="2" presStyleCnt="3" custScaleX="109668" custScaleY="119455" custLinFactNeighborX="-1290">
        <dgm:presLayoutVars>
          <dgm:bulletEnabled val="1"/>
        </dgm:presLayoutVars>
      </dgm:prSet>
      <dgm:spPr/>
    </dgm:pt>
  </dgm:ptLst>
  <dgm:cxnLst>
    <dgm:cxn modelId="{97451E08-238B-4602-985E-26A2F8EDCF9B}" type="presOf" srcId="{2D624D95-9202-4522-86F4-1B6B15631622}" destId="{EEA06621-15CB-4B65-914E-BD69EB7402F2}" srcOrd="0" destOrd="0" presId="urn:microsoft.com/office/officeart/2005/8/layout/vList5"/>
    <dgm:cxn modelId="{E48BB708-20F9-404F-8269-2E04A479E05D}" srcId="{2D624D95-9202-4522-86F4-1B6B15631622}" destId="{602B3AA1-3A6E-43F6-9849-15BB5D35C90F}" srcOrd="0" destOrd="0" parTransId="{A31E0FCD-E41D-495E-BFF6-68A6F8C4F02C}" sibTransId="{66B85B6B-2A6D-4EA6-B547-928B75C606B9}"/>
    <dgm:cxn modelId="{9EFAF513-6B1F-42BB-965C-B5C7A7B01B45}" srcId="{0DFC7267-251C-4CB1-B491-8004CCB90831}" destId="{2D624D95-9202-4522-86F4-1B6B15631622}" srcOrd="0" destOrd="0" parTransId="{8213C508-C685-441F-8BE0-BD11EEBCA9F1}" sibTransId="{8B00EB55-022D-49B0-9A13-4B420F018016}"/>
    <dgm:cxn modelId="{80E86314-7DB7-4BD6-89AA-17CA30C4C4AE}" srcId="{7629B90B-C316-4355-8529-3EB2E52F067D}" destId="{C55F3D42-B0A6-4E5B-A8D9-C376C11A0AE0}" srcOrd="0" destOrd="0" parTransId="{BB237110-D751-4CF6-89FB-A617F775EBB5}" sibTransId="{D877B64D-D92C-4112-B2CA-080B0173D46D}"/>
    <dgm:cxn modelId="{0669302A-72DB-44C6-9C6A-ABD6BC48DD3D}" type="presOf" srcId="{D18B25A9-0CDE-4119-9A8A-75D49F388A3B}" destId="{38F6B6B6-FF55-4A11-9140-538DB9EC2513}" srcOrd="0" destOrd="0" presId="urn:microsoft.com/office/officeart/2005/8/layout/vList5"/>
    <dgm:cxn modelId="{65E1742A-C443-430E-B897-0CF9DA28206E}" type="presOf" srcId="{B0919D7B-37B4-49FE-A399-8D7E093DF22B}" destId="{E98F794B-8F02-4705-8901-DC8ECD47715C}" srcOrd="0" destOrd="2" presId="urn:microsoft.com/office/officeart/2005/8/layout/vList5"/>
    <dgm:cxn modelId="{EFD60B32-4DC2-41B6-8BA0-1E585B47C6EA}" srcId="{2D624D95-9202-4522-86F4-1B6B15631622}" destId="{F59CC0D5-EA59-4144-9094-F180B7D84C05}" srcOrd="1" destOrd="0" parTransId="{591336A4-4102-474B-A4D2-E6096CAD9D5C}" sibTransId="{268492E1-7202-4510-9113-6E77B75DDFB0}"/>
    <dgm:cxn modelId="{44EC475C-ECD7-4A73-A44E-0D10E341F97D}" srcId="{2D624D95-9202-4522-86F4-1B6B15631622}" destId="{E070AB22-3E14-4EC7-B893-2A306E940AEC}" srcOrd="2" destOrd="0" parTransId="{710D313A-45BD-4B5D-AF60-66A31BA10D5D}" sibTransId="{0D80D914-4B35-40E4-BA57-C0E0C46AEEEA}"/>
    <dgm:cxn modelId="{D92C7960-F564-4519-978A-BF98B1EF96E0}" srcId="{7629B90B-C316-4355-8529-3EB2E52F067D}" destId="{2ABE56EA-5E86-416F-94CF-8B38D8C054BB}" srcOrd="1" destOrd="0" parTransId="{403F5948-2768-47B3-8B41-13A97436B097}" sibTransId="{5AC1211C-4260-432F-9753-6599B56E72F6}"/>
    <dgm:cxn modelId="{D14C6D4A-E9C0-4578-BE92-E01335E4B19C}" srcId="{D18B25A9-0CDE-4119-9A8A-75D49F388A3B}" destId="{E1F853FB-2C99-4A8F-BDE8-F08D9C9DF113}" srcOrd="0" destOrd="0" parTransId="{3E0993B3-DFE4-4A99-98C0-CF950CD4E9A7}" sibTransId="{5BB5ADD3-625A-43D2-9390-0B428B2E299A}"/>
    <dgm:cxn modelId="{E8267B6C-43FA-476C-94E3-B45B5FB61C34}" type="presOf" srcId="{7629B90B-C316-4355-8529-3EB2E52F067D}" destId="{8C20B284-91A5-47D3-BE47-1F0F256B9C11}" srcOrd="0" destOrd="0" presId="urn:microsoft.com/office/officeart/2005/8/layout/vList5"/>
    <dgm:cxn modelId="{E9194671-4841-4A68-BCD5-0C1DBB666630}" type="presOf" srcId="{E070AB22-3E14-4EC7-B893-2A306E940AEC}" destId="{6A01D0A6-0EF7-4C73-BAC8-F95D321E471F}" srcOrd="0" destOrd="2" presId="urn:microsoft.com/office/officeart/2005/8/layout/vList5"/>
    <dgm:cxn modelId="{01A8C578-B6CF-4123-A6A7-F532940710A4}" srcId="{7629B90B-C316-4355-8529-3EB2E52F067D}" destId="{B0919D7B-37B4-49FE-A399-8D7E093DF22B}" srcOrd="2" destOrd="0" parTransId="{7A4ADE45-3151-490D-B1BD-E4FAB042B639}" sibTransId="{8CA54BD1-BC9F-431E-9CE4-E0515CEC6232}"/>
    <dgm:cxn modelId="{F381C05A-1507-4FE7-AE8C-44B75B81606E}" srcId="{D18B25A9-0CDE-4119-9A8A-75D49F388A3B}" destId="{25C28AF9-EEBF-44E3-A4DD-2094502FED01}" srcOrd="1" destOrd="0" parTransId="{63AA48C2-BDE2-4CEE-B93A-F540AA3427C9}" sibTransId="{DBD9B83F-69FE-4A81-9EF8-399A9DFF3843}"/>
    <dgm:cxn modelId="{A21E0D8C-4161-4EF5-AE22-D6A523907301}" srcId="{0DFC7267-251C-4CB1-B491-8004CCB90831}" destId="{7629B90B-C316-4355-8529-3EB2E52F067D}" srcOrd="1" destOrd="0" parTransId="{036EBE32-2EBB-4368-A5E9-8CF9AB509D87}" sibTransId="{D82CDD81-C86B-426B-B9EF-B5A9E1AEF09C}"/>
    <dgm:cxn modelId="{DBA2938D-D9E4-4CBA-B0F6-6408C520A4B7}" type="presOf" srcId="{C55F3D42-B0A6-4E5B-A8D9-C376C11A0AE0}" destId="{E98F794B-8F02-4705-8901-DC8ECD47715C}" srcOrd="0" destOrd="0" presId="urn:microsoft.com/office/officeart/2005/8/layout/vList5"/>
    <dgm:cxn modelId="{72797A9F-77A8-4478-8A27-8D56059F97F0}" srcId="{0DFC7267-251C-4CB1-B491-8004CCB90831}" destId="{D18B25A9-0CDE-4119-9A8A-75D49F388A3B}" srcOrd="2" destOrd="0" parTransId="{6506A4A0-191A-4518-AD77-B52874FD0484}" sibTransId="{BA94E578-D0D0-43CC-9011-E3F8FFC61BE4}"/>
    <dgm:cxn modelId="{D08BB1AF-B613-4610-B591-4BE0C48BE506}" type="presOf" srcId="{E1F853FB-2C99-4A8F-BDE8-F08D9C9DF113}" destId="{000B40C2-DD45-4DF8-8B93-9AB40542A777}" srcOrd="0" destOrd="0" presId="urn:microsoft.com/office/officeart/2005/8/layout/vList5"/>
    <dgm:cxn modelId="{53CD57BF-8D49-462E-8F43-745973A8C281}" type="presOf" srcId="{25C28AF9-EEBF-44E3-A4DD-2094502FED01}" destId="{000B40C2-DD45-4DF8-8B93-9AB40542A777}" srcOrd="0" destOrd="1" presId="urn:microsoft.com/office/officeart/2005/8/layout/vList5"/>
    <dgm:cxn modelId="{EDBD5DCF-7672-414C-A238-1CC039C45B29}" type="presOf" srcId="{2ABE56EA-5E86-416F-94CF-8B38D8C054BB}" destId="{E98F794B-8F02-4705-8901-DC8ECD47715C}" srcOrd="0" destOrd="1" presId="urn:microsoft.com/office/officeart/2005/8/layout/vList5"/>
    <dgm:cxn modelId="{959A1AD6-437B-49FB-B108-3E548B99D9C3}" type="presOf" srcId="{F59CC0D5-EA59-4144-9094-F180B7D84C05}" destId="{6A01D0A6-0EF7-4C73-BAC8-F95D321E471F}" srcOrd="0" destOrd="1" presId="urn:microsoft.com/office/officeart/2005/8/layout/vList5"/>
    <dgm:cxn modelId="{F72FBCEA-8BD6-4A5C-9BE8-595748D21E42}" type="presOf" srcId="{602B3AA1-3A6E-43F6-9849-15BB5D35C90F}" destId="{6A01D0A6-0EF7-4C73-BAC8-F95D321E471F}" srcOrd="0" destOrd="0" presId="urn:microsoft.com/office/officeart/2005/8/layout/vList5"/>
    <dgm:cxn modelId="{79B0CDF2-9CD7-4D36-8730-4BF2EE2F80C7}" type="presOf" srcId="{0DFC7267-251C-4CB1-B491-8004CCB90831}" destId="{F4ACD98B-9F09-4A2E-BF6F-00B9162526CF}" srcOrd="0" destOrd="0" presId="urn:microsoft.com/office/officeart/2005/8/layout/vList5"/>
    <dgm:cxn modelId="{C0D36E69-F4CE-409F-B6EA-3634207CB421}" type="presParOf" srcId="{F4ACD98B-9F09-4A2E-BF6F-00B9162526CF}" destId="{00BE6B94-998E-40DA-AB49-61C53638EEFA}" srcOrd="0" destOrd="0" presId="urn:microsoft.com/office/officeart/2005/8/layout/vList5"/>
    <dgm:cxn modelId="{81B97851-84D5-460F-9B7A-B2D30DE22EB1}" type="presParOf" srcId="{00BE6B94-998E-40DA-AB49-61C53638EEFA}" destId="{EEA06621-15CB-4B65-914E-BD69EB7402F2}" srcOrd="0" destOrd="0" presId="urn:microsoft.com/office/officeart/2005/8/layout/vList5"/>
    <dgm:cxn modelId="{F2F939BC-4558-4202-A820-4AAD3C72562A}" type="presParOf" srcId="{00BE6B94-998E-40DA-AB49-61C53638EEFA}" destId="{6A01D0A6-0EF7-4C73-BAC8-F95D321E471F}" srcOrd="1" destOrd="0" presId="urn:microsoft.com/office/officeart/2005/8/layout/vList5"/>
    <dgm:cxn modelId="{7EFA6145-49CA-4483-B9A5-9041A47A71CD}" type="presParOf" srcId="{F4ACD98B-9F09-4A2E-BF6F-00B9162526CF}" destId="{24028445-BD3B-4256-A2CB-7AF017029B32}" srcOrd="1" destOrd="0" presId="urn:microsoft.com/office/officeart/2005/8/layout/vList5"/>
    <dgm:cxn modelId="{4E2CB823-ACA9-48C9-B967-7C9231FD9B66}" type="presParOf" srcId="{F4ACD98B-9F09-4A2E-BF6F-00B9162526CF}" destId="{ED497895-C763-40B8-9DA5-0756C6349D2E}" srcOrd="2" destOrd="0" presId="urn:microsoft.com/office/officeart/2005/8/layout/vList5"/>
    <dgm:cxn modelId="{8232E553-3489-44CB-BE29-985D72A1BFAB}" type="presParOf" srcId="{ED497895-C763-40B8-9DA5-0756C6349D2E}" destId="{8C20B284-91A5-47D3-BE47-1F0F256B9C11}" srcOrd="0" destOrd="0" presId="urn:microsoft.com/office/officeart/2005/8/layout/vList5"/>
    <dgm:cxn modelId="{4D118967-8BC7-4AC5-868F-801B66606395}" type="presParOf" srcId="{ED497895-C763-40B8-9DA5-0756C6349D2E}" destId="{E98F794B-8F02-4705-8901-DC8ECD47715C}" srcOrd="1" destOrd="0" presId="urn:microsoft.com/office/officeart/2005/8/layout/vList5"/>
    <dgm:cxn modelId="{D468BBCA-9F27-42B3-89F1-EF672D8F18B1}" type="presParOf" srcId="{F4ACD98B-9F09-4A2E-BF6F-00B9162526CF}" destId="{8E0CB2FF-0F0D-44CE-8B5C-3788D3956371}" srcOrd="3" destOrd="0" presId="urn:microsoft.com/office/officeart/2005/8/layout/vList5"/>
    <dgm:cxn modelId="{A83CD1F9-9ED1-41AF-8DB9-8CE31F8830B7}" type="presParOf" srcId="{F4ACD98B-9F09-4A2E-BF6F-00B9162526CF}" destId="{98C8C6EE-DBBB-4B0A-A7DE-DE85F504596C}" srcOrd="4" destOrd="0" presId="urn:microsoft.com/office/officeart/2005/8/layout/vList5"/>
    <dgm:cxn modelId="{E3BFF336-CB2A-4C35-824B-4D32377A5E7D}" type="presParOf" srcId="{98C8C6EE-DBBB-4B0A-A7DE-DE85F504596C}" destId="{38F6B6B6-FF55-4A11-9140-538DB9EC2513}" srcOrd="0" destOrd="0" presId="urn:microsoft.com/office/officeart/2005/8/layout/vList5"/>
    <dgm:cxn modelId="{F67F7E09-EA0E-4AB4-80E9-9D666F086352}" type="presParOf" srcId="{98C8C6EE-DBBB-4B0A-A7DE-DE85F504596C}" destId="{000B40C2-DD45-4DF8-8B93-9AB40542A777}"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5E9ED-F63D-42F5-AAFB-C3CEABAEB00D}" type="doc">
      <dgm:prSet loTypeId="urn:microsoft.com/office/officeart/2005/8/layout/process1" loCatId="process" qsTypeId="urn:microsoft.com/office/officeart/2005/8/quickstyle/simple1" qsCatId="simple" csTypeId="urn:microsoft.com/office/officeart/2005/8/colors/colorful1#1" csCatId="colorful" phldr="1"/>
      <dgm:spPr/>
    </dgm:pt>
    <dgm:pt modelId="{EA381D61-782A-4719-8959-75410C79E054}">
      <dgm:prSet phldrT="[Text]" custT="1"/>
      <dgm:spPr>
        <a:solidFill>
          <a:schemeClr val="accent4"/>
        </a:solidFill>
      </dgm:spPr>
      <dgm:t>
        <a:bodyPr/>
        <a:lstStyle/>
        <a:p>
          <a:r>
            <a:rPr lang="de-DE" sz="1400"/>
            <a:t>Generation Y</a:t>
          </a:r>
          <a:br>
            <a:rPr lang="de-DE" sz="1400"/>
          </a:br>
          <a:endParaRPr lang="de-DE" sz="1400"/>
        </a:p>
        <a:p>
          <a:r>
            <a:rPr lang="de-DE" sz="1400"/>
            <a:t>1980-1994</a:t>
          </a:r>
        </a:p>
      </dgm:t>
    </dgm:pt>
    <dgm:pt modelId="{BCE71B29-8B36-45DF-A1D6-C05C2A8BFE27}" type="parTrans" cxnId="{647FB256-2A3C-4595-8EA6-B4B34E3587A8}">
      <dgm:prSet/>
      <dgm:spPr/>
      <dgm:t>
        <a:bodyPr/>
        <a:lstStyle/>
        <a:p>
          <a:endParaRPr lang="de-DE"/>
        </a:p>
      </dgm:t>
    </dgm:pt>
    <dgm:pt modelId="{ADC4CB4F-1E1A-4391-9AA8-BF145A0705E5}" type="sibTrans" cxnId="{647FB256-2A3C-4595-8EA6-B4B34E3587A8}">
      <dgm:prSet/>
      <dgm:spPr>
        <a:solidFill>
          <a:schemeClr val="bg1">
            <a:lumMod val="50000"/>
          </a:schemeClr>
        </a:solidFill>
      </dgm:spPr>
      <dgm:t>
        <a:bodyPr/>
        <a:lstStyle/>
        <a:p>
          <a:endParaRPr lang="de-DE"/>
        </a:p>
      </dgm:t>
    </dgm:pt>
    <dgm:pt modelId="{1C49A9BB-98AC-42F4-8DCC-A8684CF80704}">
      <dgm:prSet phldrT="[Text]" custT="1"/>
      <dgm:spPr>
        <a:solidFill>
          <a:schemeClr val="bg2">
            <a:lumMod val="40000"/>
            <a:lumOff val="60000"/>
          </a:schemeClr>
        </a:solidFill>
      </dgm:spPr>
      <dgm:t>
        <a:bodyPr/>
        <a:lstStyle/>
        <a:p>
          <a:r>
            <a:rPr lang="de-DE" sz="1400"/>
            <a:t>Generation Alpha</a:t>
          </a:r>
          <a:br>
            <a:rPr lang="de-DE" sz="1400"/>
          </a:br>
          <a:endParaRPr lang="de-DE" sz="1400"/>
        </a:p>
        <a:p>
          <a:r>
            <a:rPr lang="de-DE" sz="1400"/>
            <a:t>2011-2024</a:t>
          </a:r>
        </a:p>
      </dgm:t>
    </dgm:pt>
    <dgm:pt modelId="{02A44CF0-B91B-42AA-97B3-5ADA918AD7EE}" type="parTrans" cxnId="{B8D0DCCF-0EF9-4356-A0D4-849AA8336D95}">
      <dgm:prSet/>
      <dgm:spPr/>
      <dgm:t>
        <a:bodyPr/>
        <a:lstStyle/>
        <a:p>
          <a:endParaRPr lang="de-DE"/>
        </a:p>
      </dgm:t>
    </dgm:pt>
    <dgm:pt modelId="{E55D5E54-5C91-46C0-9283-CF875E124AD5}" type="sibTrans" cxnId="{B8D0DCCF-0EF9-4356-A0D4-849AA8336D95}">
      <dgm:prSet/>
      <dgm:spPr/>
      <dgm:t>
        <a:bodyPr/>
        <a:lstStyle/>
        <a:p>
          <a:endParaRPr lang="de-DE"/>
        </a:p>
      </dgm:t>
    </dgm:pt>
    <dgm:pt modelId="{CFDAD3A9-96B4-4D10-9721-D32799B809BD}">
      <dgm:prSet phldrT="[Text]" custT="1"/>
      <dgm:spPr>
        <a:solidFill>
          <a:schemeClr val="accent1"/>
        </a:solidFill>
      </dgm:spPr>
      <dgm:t>
        <a:bodyPr/>
        <a:lstStyle/>
        <a:p>
          <a:r>
            <a:rPr lang="de-DE" sz="1400"/>
            <a:t>Generation Z</a:t>
          </a:r>
          <a:br>
            <a:rPr lang="de-DE" sz="1400"/>
          </a:br>
          <a:endParaRPr lang="de-DE" sz="1400"/>
        </a:p>
        <a:p>
          <a:r>
            <a:rPr lang="de-DE" sz="1400"/>
            <a:t>1995-2010</a:t>
          </a:r>
        </a:p>
      </dgm:t>
    </dgm:pt>
    <dgm:pt modelId="{ECC2495D-D46A-489D-B0C4-4B6F8DF12292}" type="parTrans" cxnId="{0A9A19BA-3022-4F7B-A3B4-4A05CADA8271}">
      <dgm:prSet/>
      <dgm:spPr/>
      <dgm:t>
        <a:bodyPr/>
        <a:lstStyle/>
        <a:p>
          <a:endParaRPr lang="de-DE"/>
        </a:p>
      </dgm:t>
    </dgm:pt>
    <dgm:pt modelId="{B2410B8D-25B1-4580-B341-412C01F3E48B}" type="sibTrans" cxnId="{0A9A19BA-3022-4F7B-A3B4-4A05CADA8271}">
      <dgm:prSet/>
      <dgm:spPr>
        <a:solidFill>
          <a:schemeClr val="bg1">
            <a:lumMod val="50000"/>
          </a:schemeClr>
        </a:solidFill>
      </dgm:spPr>
      <dgm:t>
        <a:bodyPr/>
        <a:lstStyle/>
        <a:p>
          <a:endParaRPr lang="de-DE"/>
        </a:p>
      </dgm:t>
    </dgm:pt>
    <dgm:pt modelId="{BABE4656-B5AB-4589-8117-803B3898662A}" type="pres">
      <dgm:prSet presAssocID="{3C75E9ED-F63D-42F5-AAFB-C3CEABAEB00D}" presName="Name0" presStyleCnt="0">
        <dgm:presLayoutVars>
          <dgm:dir/>
          <dgm:resizeHandles val="exact"/>
        </dgm:presLayoutVars>
      </dgm:prSet>
      <dgm:spPr/>
    </dgm:pt>
    <dgm:pt modelId="{C28C1B2E-1D01-4FBD-B9E3-7DFF02D98C4B}" type="pres">
      <dgm:prSet presAssocID="{EA381D61-782A-4719-8959-75410C79E054}" presName="node" presStyleLbl="node1" presStyleIdx="0" presStyleCnt="3" custLinFactNeighborX="16550">
        <dgm:presLayoutVars>
          <dgm:bulletEnabled val="1"/>
        </dgm:presLayoutVars>
      </dgm:prSet>
      <dgm:spPr/>
    </dgm:pt>
    <dgm:pt modelId="{DEAECF20-4C2F-4937-A6AE-C32DE9F13219}" type="pres">
      <dgm:prSet presAssocID="{ADC4CB4F-1E1A-4391-9AA8-BF145A0705E5}" presName="sibTrans" presStyleLbl="sibTrans2D1" presStyleIdx="0" presStyleCnt="2"/>
      <dgm:spPr/>
    </dgm:pt>
    <dgm:pt modelId="{F57F2088-9EE5-44E4-8E86-B51B00FAB84D}" type="pres">
      <dgm:prSet presAssocID="{ADC4CB4F-1E1A-4391-9AA8-BF145A0705E5}" presName="connectorText" presStyleLbl="sibTrans2D1" presStyleIdx="0" presStyleCnt="2"/>
      <dgm:spPr/>
    </dgm:pt>
    <dgm:pt modelId="{7AA436A1-5195-4DB8-B845-9CDF8798999A}" type="pres">
      <dgm:prSet presAssocID="{CFDAD3A9-96B4-4D10-9721-D32799B809BD}" presName="node" presStyleLbl="node1" presStyleIdx="1" presStyleCnt="3">
        <dgm:presLayoutVars>
          <dgm:bulletEnabled val="1"/>
        </dgm:presLayoutVars>
      </dgm:prSet>
      <dgm:spPr/>
    </dgm:pt>
    <dgm:pt modelId="{7013A6BA-7F97-492D-B3AD-8B1B87B81E9E}" type="pres">
      <dgm:prSet presAssocID="{B2410B8D-25B1-4580-B341-412C01F3E48B}" presName="sibTrans" presStyleLbl="sibTrans2D1" presStyleIdx="1" presStyleCnt="2"/>
      <dgm:spPr/>
    </dgm:pt>
    <dgm:pt modelId="{20541E12-448B-4033-A491-6E39801402D8}" type="pres">
      <dgm:prSet presAssocID="{B2410B8D-25B1-4580-B341-412C01F3E48B}" presName="connectorText" presStyleLbl="sibTrans2D1" presStyleIdx="1" presStyleCnt="2"/>
      <dgm:spPr/>
    </dgm:pt>
    <dgm:pt modelId="{23ECD961-C9EB-4532-9DD1-3C354B497C61}" type="pres">
      <dgm:prSet presAssocID="{1C49A9BB-98AC-42F4-8DCC-A8684CF80704}" presName="node" presStyleLbl="node1" presStyleIdx="2" presStyleCnt="3" custLinFactNeighborX="7456">
        <dgm:presLayoutVars>
          <dgm:bulletEnabled val="1"/>
        </dgm:presLayoutVars>
      </dgm:prSet>
      <dgm:spPr/>
    </dgm:pt>
  </dgm:ptLst>
  <dgm:cxnLst>
    <dgm:cxn modelId="{EDBAAB14-E616-4A85-8944-A1D35DA4BC44}" type="presOf" srcId="{ADC4CB4F-1E1A-4391-9AA8-BF145A0705E5}" destId="{F57F2088-9EE5-44E4-8E86-B51B00FAB84D}" srcOrd="1" destOrd="0" presId="urn:microsoft.com/office/officeart/2005/8/layout/process1"/>
    <dgm:cxn modelId="{4DED9D21-21A6-4B84-8D73-AF1252309DF4}" type="presOf" srcId="{EA381D61-782A-4719-8959-75410C79E054}" destId="{C28C1B2E-1D01-4FBD-B9E3-7DFF02D98C4B}" srcOrd="0" destOrd="0" presId="urn:microsoft.com/office/officeart/2005/8/layout/process1"/>
    <dgm:cxn modelId="{F10B4240-16AA-44AF-9F9A-7CFE753CFB6D}" type="presOf" srcId="{B2410B8D-25B1-4580-B341-412C01F3E48B}" destId="{20541E12-448B-4033-A491-6E39801402D8}" srcOrd="1" destOrd="0" presId="urn:microsoft.com/office/officeart/2005/8/layout/process1"/>
    <dgm:cxn modelId="{AEB9E644-CDEC-4C63-A733-779887A05769}" type="presOf" srcId="{CFDAD3A9-96B4-4D10-9721-D32799B809BD}" destId="{7AA436A1-5195-4DB8-B845-9CDF8798999A}" srcOrd="0" destOrd="0" presId="urn:microsoft.com/office/officeart/2005/8/layout/process1"/>
    <dgm:cxn modelId="{6D20BD71-A35A-452D-BDE3-DEA007ACBEC8}" type="presOf" srcId="{B2410B8D-25B1-4580-B341-412C01F3E48B}" destId="{7013A6BA-7F97-492D-B3AD-8B1B87B81E9E}" srcOrd="0" destOrd="0" presId="urn:microsoft.com/office/officeart/2005/8/layout/process1"/>
    <dgm:cxn modelId="{647FB256-2A3C-4595-8EA6-B4B34E3587A8}" srcId="{3C75E9ED-F63D-42F5-AAFB-C3CEABAEB00D}" destId="{EA381D61-782A-4719-8959-75410C79E054}" srcOrd="0" destOrd="0" parTransId="{BCE71B29-8B36-45DF-A1D6-C05C2A8BFE27}" sibTransId="{ADC4CB4F-1E1A-4391-9AA8-BF145A0705E5}"/>
    <dgm:cxn modelId="{33E4E959-8F7D-4CED-B308-B31BAE34356D}" type="presOf" srcId="{3C75E9ED-F63D-42F5-AAFB-C3CEABAEB00D}" destId="{BABE4656-B5AB-4589-8117-803B3898662A}" srcOrd="0" destOrd="0" presId="urn:microsoft.com/office/officeart/2005/8/layout/process1"/>
    <dgm:cxn modelId="{0A9A19BA-3022-4F7B-A3B4-4A05CADA8271}" srcId="{3C75E9ED-F63D-42F5-AAFB-C3CEABAEB00D}" destId="{CFDAD3A9-96B4-4D10-9721-D32799B809BD}" srcOrd="1" destOrd="0" parTransId="{ECC2495D-D46A-489D-B0C4-4B6F8DF12292}" sibTransId="{B2410B8D-25B1-4580-B341-412C01F3E48B}"/>
    <dgm:cxn modelId="{74E12ECC-329E-4187-AA91-E4C0EB591006}" type="presOf" srcId="{1C49A9BB-98AC-42F4-8DCC-A8684CF80704}" destId="{23ECD961-C9EB-4532-9DD1-3C354B497C61}" srcOrd="0" destOrd="0" presId="urn:microsoft.com/office/officeart/2005/8/layout/process1"/>
    <dgm:cxn modelId="{B8D0DCCF-0EF9-4356-A0D4-849AA8336D95}" srcId="{3C75E9ED-F63D-42F5-AAFB-C3CEABAEB00D}" destId="{1C49A9BB-98AC-42F4-8DCC-A8684CF80704}" srcOrd="2" destOrd="0" parTransId="{02A44CF0-B91B-42AA-97B3-5ADA918AD7EE}" sibTransId="{E55D5E54-5C91-46C0-9283-CF875E124AD5}"/>
    <dgm:cxn modelId="{EB0790ED-C17E-4ECB-8B76-2F4E84570925}" type="presOf" srcId="{ADC4CB4F-1E1A-4391-9AA8-BF145A0705E5}" destId="{DEAECF20-4C2F-4937-A6AE-C32DE9F13219}" srcOrd="0" destOrd="0" presId="urn:microsoft.com/office/officeart/2005/8/layout/process1"/>
    <dgm:cxn modelId="{1220CBCA-1B14-412E-8E7E-DF0DD4DDE959}" type="presParOf" srcId="{BABE4656-B5AB-4589-8117-803B3898662A}" destId="{C28C1B2E-1D01-4FBD-B9E3-7DFF02D98C4B}" srcOrd="0" destOrd="0" presId="urn:microsoft.com/office/officeart/2005/8/layout/process1"/>
    <dgm:cxn modelId="{C471219B-99EA-4A0F-BD4C-872549BA2C6E}" type="presParOf" srcId="{BABE4656-B5AB-4589-8117-803B3898662A}" destId="{DEAECF20-4C2F-4937-A6AE-C32DE9F13219}" srcOrd="1" destOrd="0" presId="urn:microsoft.com/office/officeart/2005/8/layout/process1"/>
    <dgm:cxn modelId="{0E7D9DB4-C626-416E-A9CF-E047DB3916E0}" type="presParOf" srcId="{DEAECF20-4C2F-4937-A6AE-C32DE9F13219}" destId="{F57F2088-9EE5-44E4-8E86-B51B00FAB84D}" srcOrd="0" destOrd="0" presId="urn:microsoft.com/office/officeart/2005/8/layout/process1"/>
    <dgm:cxn modelId="{C1C25B21-834E-4541-A805-FFD8C43A186D}" type="presParOf" srcId="{BABE4656-B5AB-4589-8117-803B3898662A}" destId="{7AA436A1-5195-4DB8-B845-9CDF8798999A}" srcOrd="2" destOrd="0" presId="urn:microsoft.com/office/officeart/2005/8/layout/process1"/>
    <dgm:cxn modelId="{29A76FB0-699F-4282-A998-034EBF0D189F}" type="presParOf" srcId="{BABE4656-B5AB-4589-8117-803B3898662A}" destId="{7013A6BA-7F97-492D-B3AD-8B1B87B81E9E}" srcOrd="3" destOrd="0" presId="urn:microsoft.com/office/officeart/2005/8/layout/process1"/>
    <dgm:cxn modelId="{9B044F7A-62D0-480D-859E-BED0A6220D52}" type="presParOf" srcId="{7013A6BA-7F97-492D-B3AD-8B1B87B81E9E}" destId="{20541E12-448B-4033-A491-6E39801402D8}" srcOrd="0" destOrd="0" presId="urn:microsoft.com/office/officeart/2005/8/layout/process1"/>
    <dgm:cxn modelId="{13E7E701-8272-4462-ADB1-B9B570749464}" type="presParOf" srcId="{BABE4656-B5AB-4589-8117-803B3898662A}" destId="{23ECD961-C9EB-4532-9DD1-3C354B497C6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1D0A6-0EF7-4C73-BAC8-F95D321E471F}">
      <dsp:nvSpPr>
        <dsp:cNvPr id="0" name=""/>
        <dsp:cNvSpPr/>
      </dsp:nvSpPr>
      <dsp:spPr>
        <a:xfrm rot="5400000">
          <a:off x="4227748" y="-2066127"/>
          <a:ext cx="1035285" cy="5218880"/>
        </a:xfrm>
        <a:prstGeom prst="round2SameRect">
          <a:avLst/>
        </a:prstGeom>
        <a:solidFill>
          <a:schemeClr val="tx2">
            <a:lumMod val="20000"/>
            <a:lumOff val="80000"/>
            <a:alpha val="90000"/>
          </a:schemeClr>
        </a:solidFill>
        <a:ln w="25400" cap="flat" cmpd="sng" algn="ctr">
          <a:solidFill>
            <a:schemeClr val="tx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Arbeitsunfähigkeitsdaten Versicherte der DAK-Gesundheit</a:t>
          </a:r>
        </a:p>
        <a:p>
          <a:pPr marL="114300" lvl="1" indent="-114300" algn="l" defTabSz="533400">
            <a:lnSpc>
              <a:spcPct val="90000"/>
            </a:lnSpc>
            <a:spcBef>
              <a:spcPct val="0"/>
            </a:spcBef>
            <a:spcAft>
              <a:spcPct val="15000"/>
            </a:spcAft>
            <a:buChar char="•"/>
          </a:pPr>
          <a:r>
            <a:rPr lang="de-DE" sz="1200" kern="1200" dirty="0"/>
            <a:t>Datenbasis Bund: 2,4 Mio. </a:t>
          </a:r>
        </a:p>
        <a:p>
          <a:pPr marL="114300" lvl="1" indent="-114300" algn="l" defTabSz="533400">
            <a:lnSpc>
              <a:spcPct val="90000"/>
            </a:lnSpc>
            <a:spcBef>
              <a:spcPct val="0"/>
            </a:spcBef>
            <a:spcAft>
              <a:spcPct val="15000"/>
            </a:spcAft>
            <a:buChar char="•"/>
          </a:pPr>
          <a:r>
            <a:rPr lang="de-DE" sz="1200" kern="1200" dirty="0"/>
            <a:t>Datenbasis Schleswig-Holstein: 118.600 Tausend</a:t>
          </a:r>
        </a:p>
      </dsp:txBody>
      <dsp:txXfrm rot="-5400000">
        <a:off x="2135951" y="76208"/>
        <a:ext cx="5168342" cy="934209"/>
      </dsp:txXfrm>
    </dsp:sp>
    <dsp:sp modelId="{EEA06621-15CB-4B65-914E-BD69EB7402F2}">
      <dsp:nvSpPr>
        <dsp:cNvPr id="0" name=""/>
        <dsp:cNvSpPr/>
      </dsp:nvSpPr>
      <dsp:spPr>
        <a:xfrm>
          <a:off x="46261" y="1641"/>
          <a:ext cx="2124220" cy="1083342"/>
        </a:xfrm>
        <a:prstGeom prst="roundRect">
          <a:avLst/>
        </a:prstGeom>
        <a:solidFill>
          <a:schemeClr val="dk2">
            <a:hueOff val="0"/>
            <a:satOff val="0"/>
            <a:lumOff val="0"/>
            <a:alphaOff val="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a:t>Prozessdaten der</a:t>
          </a:r>
          <a:br>
            <a:rPr lang="de-DE" sz="1800" kern="1200"/>
          </a:br>
          <a:r>
            <a:rPr lang="de-DE" sz="1800" kern="1200"/>
            <a:t>DAK-Gesundheit</a:t>
          </a:r>
        </a:p>
      </dsp:txBody>
      <dsp:txXfrm>
        <a:off x="99145" y="54525"/>
        <a:ext cx="2018452" cy="977574"/>
      </dsp:txXfrm>
    </dsp:sp>
    <dsp:sp modelId="{E98F794B-8F02-4705-8901-DC8ECD47715C}">
      <dsp:nvSpPr>
        <dsp:cNvPr id="0" name=""/>
        <dsp:cNvSpPr/>
      </dsp:nvSpPr>
      <dsp:spPr>
        <a:xfrm rot="5400000">
          <a:off x="4227748" y="-928618"/>
          <a:ext cx="1035285" cy="5218880"/>
        </a:xfrm>
        <a:prstGeom prst="round2SameRect">
          <a:avLst/>
        </a:prstGeom>
        <a:solidFill>
          <a:schemeClr val="accent1">
            <a:lumMod val="20000"/>
            <a:lumOff val="80000"/>
            <a:alpha val="90000"/>
          </a:schemeClr>
        </a:solidFill>
        <a:ln w="2540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71450" lvl="1" indent="-171450" algn="l" defTabSz="711200">
            <a:lnSpc>
              <a:spcPct val="90000"/>
            </a:lnSpc>
            <a:spcBef>
              <a:spcPct val="0"/>
            </a:spcBef>
            <a:spcAft>
              <a:spcPct val="15000"/>
            </a:spcAft>
            <a:buClrTx/>
            <a:buSzTx/>
            <a:buFontTx/>
            <a:buNone/>
          </a:pPr>
          <a:r>
            <a:rPr kumimoji="0" lang="en-US" sz="1600" b="0" i="0" u="none" strike="noStrike" kern="1200" cap="none" spc="0" normalizeH="0" baseline="0" noProof="0">
              <a:ln>
                <a:noFill/>
              </a:ln>
              <a:solidFill>
                <a:prstClr val="black"/>
              </a:solidFill>
              <a:effectLst/>
              <a:uLnTx/>
              <a:uFillTx/>
            </a:rPr>
            <a:t>Online-</a:t>
          </a:r>
          <a:r>
            <a:rPr kumimoji="0" lang="en-US" sz="1600" b="0" i="0" u="none" strike="noStrike" kern="1200" cap="none" spc="0" normalizeH="0" baseline="0" noProof="0" err="1">
              <a:ln>
                <a:noFill/>
              </a:ln>
              <a:solidFill>
                <a:prstClr val="black"/>
              </a:solidFill>
              <a:effectLst/>
              <a:uLnTx/>
              <a:uFillTx/>
            </a:rPr>
            <a:t>Befragungen</a:t>
          </a:r>
          <a:r>
            <a:rPr kumimoji="0" lang="en-US" sz="1600" b="0" i="0" u="none" strike="noStrike" kern="1200" cap="none" spc="0" normalizeH="0" baseline="0" noProof="0">
              <a:ln>
                <a:noFill/>
              </a:ln>
              <a:solidFill>
                <a:prstClr val="black"/>
              </a:solidFill>
              <a:effectLst/>
              <a:uLnTx/>
              <a:uFillTx/>
            </a:rPr>
            <a:t> von </a:t>
          </a:r>
          <a:r>
            <a:rPr kumimoji="0" lang="en-US" sz="1600" b="0" i="0" u="none" strike="noStrike" kern="1200" cap="none" spc="0" normalizeH="0" baseline="0" noProof="0" err="1">
              <a:ln>
                <a:noFill/>
              </a:ln>
              <a:solidFill>
                <a:prstClr val="black"/>
              </a:solidFill>
              <a:effectLst/>
              <a:uLnTx/>
              <a:uFillTx/>
            </a:rPr>
            <a:t>Beschäftigten</a:t>
          </a:r>
          <a:endParaRPr lang="de-DE" sz="1600" kern="1200"/>
        </a:p>
        <a:p>
          <a:pPr marL="114300" lvl="1" indent="-114300" algn="l" defTabSz="533400">
            <a:lnSpc>
              <a:spcPct val="90000"/>
            </a:lnSpc>
            <a:spcBef>
              <a:spcPct val="0"/>
            </a:spcBef>
            <a:spcAft>
              <a:spcPct val="15000"/>
            </a:spcAft>
            <a:buChar char="•"/>
          </a:pPr>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Schleswig-Holstein N= 203 Befragte</a:t>
          </a:r>
          <a:endParaRPr lang="de-DE" sz="1200" kern="1200" dirty="0">
            <a:solidFill>
              <a:srgbClr val="000000">
                <a:hueOff val="0"/>
                <a:satOff val="0"/>
                <a:lumOff val="0"/>
                <a:alphaOff val="0"/>
              </a:srgbClr>
            </a:solidFill>
            <a:latin typeface="Arial Narrow"/>
            <a:ea typeface="+mn-ea"/>
            <a:cs typeface="+mn-cs"/>
          </a:endParaRPr>
        </a:p>
        <a:p>
          <a:pPr marL="114300" lvl="1" indent="-114300" algn="l" defTabSz="533400">
            <a:lnSpc>
              <a:spcPct val="90000"/>
            </a:lnSpc>
            <a:spcBef>
              <a:spcPct val="0"/>
            </a:spcBef>
            <a:spcAft>
              <a:spcPct val="15000"/>
            </a:spcAft>
            <a:buChar char="•"/>
          </a:pPr>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sp:txBody>
      <dsp:txXfrm rot="-5400000">
        <a:off x="2135951" y="1213717"/>
        <a:ext cx="5168342" cy="934209"/>
      </dsp:txXfrm>
    </dsp:sp>
    <dsp:sp modelId="{8C20B284-91A5-47D3-BE47-1F0F256B9C11}">
      <dsp:nvSpPr>
        <dsp:cNvPr id="0" name=""/>
        <dsp:cNvSpPr/>
      </dsp:nvSpPr>
      <dsp:spPr>
        <a:xfrm>
          <a:off x="46261" y="1139150"/>
          <a:ext cx="2124220" cy="1083342"/>
        </a:xfrm>
        <a:prstGeom prst="roundRect">
          <a:avLst/>
        </a:prstGeom>
        <a:solidFill>
          <a:schemeClr val="accent1"/>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dirty="0"/>
            <a:t>Online-Befragungen</a:t>
          </a:r>
          <a:br>
            <a:rPr lang="de-DE" sz="1800" kern="1200" dirty="0"/>
          </a:br>
          <a:r>
            <a:rPr lang="de-DE" sz="1800" kern="1200" dirty="0"/>
            <a:t>2024/ 2015</a:t>
          </a:r>
        </a:p>
      </dsp:txBody>
      <dsp:txXfrm>
        <a:off x="99145" y="1192034"/>
        <a:ext cx="2018452" cy="977574"/>
      </dsp:txXfrm>
    </dsp:sp>
    <dsp:sp modelId="{000B40C2-DD45-4DF8-8B93-9AB40542A777}">
      <dsp:nvSpPr>
        <dsp:cNvPr id="0" name=""/>
        <dsp:cNvSpPr/>
      </dsp:nvSpPr>
      <dsp:spPr>
        <a:xfrm rot="5400000">
          <a:off x="4227748" y="208891"/>
          <a:ext cx="1035285" cy="5218880"/>
        </a:xfrm>
        <a:prstGeom prst="round2SameRect">
          <a:avLst/>
        </a:prstGeom>
        <a:solidFill>
          <a:schemeClr val="accent2">
            <a:lumMod val="20000"/>
            <a:lumOff val="80000"/>
            <a:alpha val="90000"/>
          </a:schemeClr>
        </a:solidFill>
        <a:ln w="2540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Halbstandardisierte Befragung von Expertinnen und Experten der  wissenschaftlichen Praxis und Fachleute aus Betrieben</a:t>
          </a:r>
        </a:p>
        <a:p>
          <a:pPr marL="114300" lvl="1" indent="-114300" algn="l" defTabSz="533400">
            <a:lnSpc>
              <a:spcPct val="90000"/>
            </a:lnSpc>
            <a:spcBef>
              <a:spcPct val="0"/>
            </a:spcBef>
            <a:spcAft>
              <a:spcPct val="15000"/>
            </a:spcAft>
            <a:buChar char="•"/>
          </a:pPr>
          <a:r>
            <a:rPr lang="de-DE" sz="1200" kern="1200" dirty="0"/>
            <a:t>N=6 Befragte</a:t>
          </a:r>
        </a:p>
      </dsp:txBody>
      <dsp:txXfrm rot="-5400000">
        <a:off x="2135951" y="2351226"/>
        <a:ext cx="5168342" cy="934209"/>
      </dsp:txXfrm>
    </dsp:sp>
    <dsp:sp modelId="{38F6B6B6-FF55-4A11-9140-538DB9EC2513}">
      <dsp:nvSpPr>
        <dsp:cNvPr id="0" name=""/>
        <dsp:cNvSpPr/>
      </dsp:nvSpPr>
      <dsp:spPr>
        <a:xfrm>
          <a:off x="46261" y="2276660"/>
          <a:ext cx="2124220" cy="1083342"/>
        </a:xfrm>
        <a:prstGeom prst="roundRect">
          <a:avLst/>
        </a:prstGeom>
        <a:solidFill>
          <a:schemeClr val="accent2"/>
        </a:solidFill>
        <a:ln w="25400"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kumimoji="0" lang="de-DE" sz="1800" b="0" i="0" u="none" strike="noStrike" kern="1200" cap="none" spc="0" normalizeH="0" baseline="0" noProof="0">
              <a:ln>
                <a:noFill/>
              </a:ln>
              <a:solidFill>
                <a:schemeClr val="bg1"/>
              </a:solidFill>
              <a:effectLst/>
              <a:uLnTx/>
              <a:uFillTx/>
            </a:rPr>
            <a:t>Befragung von Expertinnen und Experten </a:t>
          </a:r>
          <a:endParaRPr lang="de-DE" sz="1800" kern="1200">
            <a:solidFill>
              <a:schemeClr val="bg1"/>
            </a:solidFill>
          </a:endParaRPr>
        </a:p>
      </dsp:txBody>
      <dsp:txXfrm>
        <a:off x="99145" y="2329544"/>
        <a:ext cx="2018452" cy="977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C1B2E-1D01-4FBD-B9E3-7DFF02D98C4B}">
      <dsp:nvSpPr>
        <dsp:cNvPr id="0" name=""/>
        <dsp:cNvSpPr/>
      </dsp:nvSpPr>
      <dsp:spPr>
        <a:xfrm>
          <a:off x="117317" y="902659"/>
          <a:ext cx="1686912" cy="1012147"/>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Y</a:t>
          </a:r>
          <a:br>
            <a:rPr lang="de-DE" sz="1400" kern="1200"/>
          </a:br>
          <a:endParaRPr lang="de-DE" sz="1400" kern="1200"/>
        </a:p>
        <a:p>
          <a:pPr marL="0" lvl="0" indent="0" algn="ctr" defTabSz="622300">
            <a:lnSpc>
              <a:spcPct val="90000"/>
            </a:lnSpc>
            <a:spcBef>
              <a:spcPct val="0"/>
            </a:spcBef>
            <a:spcAft>
              <a:spcPct val="35000"/>
            </a:spcAft>
            <a:buNone/>
          </a:pPr>
          <a:r>
            <a:rPr lang="de-DE" sz="1400" kern="1200"/>
            <a:t>1980-1994</a:t>
          </a:r>
        </a:p>
      </dsp:txBody>
      <dsp:txXfrm>
        <a:off x="146962" y="932304"/>
        <a:ext cx="1627622" cy="952857"/>
      </dsp:txXfrm>
    </dsp:sp>
    <dsp:sp modelId="{DEAECF20-4C2F-4937-A6AE-C32DE9F13219}">
      <dsp:nvSpPr>
        <dsp:cNvPr id="0" name=""/>
        <dsp:cNvSpPr/>
      </dsp:nvSpPr>
      <dsp:spPr>
        <a:xfrm>
          <a:off x="1945003" y="1199555"/>
          <a:ext cx="298438"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1945003" y="1283226"/>
        <a:ext cx="208907" cy="251012"/>
      </dsp:txXfrm>
    </dsp:sp>
    <dsp:sp modelId="{7AA436A1-5195-4DB8-B845-9CDF8798999A}">
      <dsp:nvSpPr>
        <dsp:cNvPr id="0" name=""/>
        <dsp:cNvSpPr/>
      </dsp:nvSpPr>
      <dsp:spPr>
        <a:xfrm>
          <a:off x="2367322" y="902659"/>
          <a:ext cx="1686912" cy="101214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Z</a:t>
          </a:r>
          <a:br>
            <a:rPr lang="de-DE" sz="1400" kern="1200"/>
          </a:br>
          <a:endParaRPr lang="de-DE" sz="1400" kern="1200"/>
        </a:p>
        <a:p>
          <a:pPr marL="0" lvl="0" indent="0" algn="ctr" defTabSz="622300">
            <a:lnSpc>
              <a:spcPct val="90000"/>
            </a:lnSpc>
            <a:spcBef>
              <a:spcPct val="0"/>
            </a:spcBef>
            <a:spcAft>
              <a:spcPct val="35000"/>
            </a:spcAft>
            <a:buNone/>
          </a:pPr>
          <a:r>
            <a:rPr lang="de-DE" sz="1400" kern="1200"/>
            <a:t>1995-2010</a:t>
          </a:r>
        </a:p>
      </dsp:txBody>
      <dsp:txXfrm>
        <a:off x="2396967" y="932304"/>
        <a:ext cx="1627622" cy="952857"/>
      </dsp:txXfrm>
    </dsp:sp>
    <dsp:sp modelId="{7013A6BA-7F97-492D-B3AD-8B1B87B81E9E}">
      <dsp:nvSpPr>
        <dsp:cNvPr id="0" name=""/>
        <dsp:cNvSpPr/>
      </dsp:nvSpPr>
      <dsp:spPr>
        <a:xfrm>
          <a:off x="4224337" y="1199555"/>
          <a:ext cx="360616"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4224337" y="1283226"/>
        <a:ext cx="252431" cy="251012"/>
      </dsp:txXfrm>
    </dsp:sp>
    <dsp:sp modelId="{23ECD961-C9EB-4532-9DD1-3C354B497C61}">
      <dsp:nvSpPr>
        <dsp:cNvPr id="0" name=""/>
        <dsp:cNvSpPr/>
      </dsp:nvSpPr>
      <dsp:spPr>
        <a:xfrm>
          <a:off x="4734644" y="902659"/>
          <a:ext cx="1686912" cy="1012147"/>
        </a:xfrm>
        <a:prstGeom prst="roundRect">
          <a:avLst>
            <a:gd name="adj" fmla="val 1000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Alpha</a:t>
          </a:r>
          <a:br>
            <a:rPr lang="de-DE" sz="1400" kern="1200"/>
          </a:br>
          <a:endParaRPr lang="de-DE" sz="1400" kern="1200"/>
        </a:p>
        <a:p>
          <a:pPr marL="0" lvl="0" indent="0" algn="ctr" defTabSz="622300">
            <a:lnSpc>
              <a:spcPct val="90000"/>
            </a:lnSpc>
            <a:spcBef>
              <a:spcPct val="0"/>
            </a:spcBef>
            <a:spcAft>
              <a:spcPct val="35000"/>
            </a:spcAft>
            <a:buNone/>
          </a:pPr>
          <a:r>
            <a:rPr lang="de-DE" sz="1400" kern="1200"/>
            <a:t>2011-2024</a:t>
          </a:r>
        </a:p>
      </dsp:txBody>
      <dsp:txXfrm>
        <a:off x="4764289" y="932304"/>
        <a:ext cx="1627622" cy="9528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0.27591</cdr:x>
      <cdr:y>0.15456</cdr:y>
    </cdr:from>
    <cdr:to>
      <cdr:x>0.3042</cdr:x>
      <cdr:y>0.3166</cdr:y>
    </cdr:to>
    <cdr:sp macro="" textlink="">
      <cdr:nvSpPr>
        <cdr:cNvPr id="2" name="Geschweifte Klammer rechts 1">
          <a:extLst xmlns:a="http://schemas.openxmlformats.org/drawingml/2006/main">
            <a:ext uri="{FF2B5EF4-FFF2-40B4-BE49-F238E27FC236}">
              <a16:creationId xmlns:a16="http://schemas.microsoft.com/office/drawing/2014/main" id="{11E76B21-E61B-F37E-0306-AAD8BA0AB4EC}"/>
            </a:ext>
          </a:extLst>
        </cdr:cNvPr>
        <cdr:cNvSpPr/>
      </cdr:nvSpPr>
      <cdr:spPr>
        <a:xfrm xmlns:a="http://schemas.openxmlformats.org/drawingml/2006/main">
          <a:off x="1441610" y="473863"/>
          <a:ext cx="147798" cy="496800"/>
        </a:xfrm>
        <a:prstGeom xmlns:a="http://schemas.openxmlformats.org/drawingml/2006/main" prst="rightBrace">
          <a:avLst/>
        </a:prstGeom>
        <a:ln xmlns:a="http://schemas.openxmlformats.org/drawingml/2006/main" w="12700">
          <a:solidFill>
            <a:schemeClr val="tx1"/>
          </a:solidFill>
          <a:tailEnd type="non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de-DE" kern="120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Überschriftenplatzhalter 1">
            <a:extLst>
              <a:ext uri="{FF2B5EF4-FFF2-40B4-BE49-F238E27FC236}">
                <a16:creationId xmlns:a16="http://schemas.microsoft.com/office/drawing/2014/main" id="{882F6131-E0A5-A64B-98B1-4D79850F2C47}"/>
              </a:ext>
            </a:extLst>
          </p:cNvPr>
          <p:cNvSpPr>
            <a:spLocks noGrp="1"/>
          </p:cNvSpPr>
          <p:nvPr>
            <p:ph type="hdr" sz="quarter"/>
          </p:nvPr>
        </p:nvSpPr>
        <p:spPr>
          <a:xfrm>
            <a:off x="483961" y="192722"/>
            <a:ext cx="3243311" cy="493633"/>
          </a:xfrm>
          <a:prstGeom prst="rect">
            <a:avLst/>
          </a:prstGeom>
        </p:spPr>
        <p:txBody>
          <a:bodyPr vert="horz" lIns="92677" tIns="46338" rIns="92677" bIns="46338" rtlCol="0"/>
          <a:lstStyle>
            <a:lvl1pPr algn="l">
              <a:defRPr sz="1000" b="0" i="0" spc="300">
                <a:latin typeface="Arial Narrow" panose="020B0604020202020204" pitchFamily="34" charset="0"/>
                <a:cs typeface="Arial Narrow" panose="020B0604020202020204" pitchFamily="34" charset="0"/>
              </a:defRPr>
            </a:lvl1pPr>
          </a:lstStyle>
          <a:p>
            <a:r>
              <a:rPr lang="de-DE">
                <a:solidFill>
                  <a:srgbClr val="EC7D2F"/>
                </a:solidFill>
              </a:rPr>
              <a:t>HIER STEHT Z.B. DER TITEL / IHR NAME / IHRE ABTEILUNG </a:t>
            </a:r>
          </a:p>
        </p:txBody>
      </p:sp>
      <p:sp>
        <p:nvSpPr>
          <p:cNvPr id="7" name="Datumsplatzhalter 2">
            <a:extLst>
              <a:ext uri="{FF2B5EF4-FFF2-40B4-BE49-F238E27FC236}">
                <a16:creationId xmlns:a16="http://schemas.microsoft.com/office/drawing/2014/main" id="{F461D869-EFDC-4E42-9675-0F32E18EAF42}"/>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latin typeface="Arial Narrow" panose="020B0604020202020204" pitchFamily="34" charset="0"/>
                <a:cs typeface="Arial Narrow" panose="020B0604020202020204" pitchFamily="34" charset="0"/>
              </a:defRPr>
            </a:lvl1pPr>
          </a:lstStyle>
          <a:p>
            <a:fld id="{B547F44C-0096-4FD0-9EBF-53160334E444}" type="datetime1">
              <a:rPr lang="de-DE" smtClean="0">
                <a:solidFill>
                  <a:srgbClr val="EC7D2F"/>
                </a:solidFill>
              </a:rPr>
              <a:pPr/>
              <a:t>12.08.2025</a:t>
            </a:fld>
            <a:endParaRPr lang="de-DE">
              <a:solidFill>
                <a:srgbClr val="EC7D2F"/>
              </a:solidFill>
            </a:endParaRPr>
          </a:p>
        </p:txBody>
      </p:sp>
      <p:sp>
        <p:nvSpPr>
          <p:cNvPr id="16" name="Foliennummernplatzhalter 4">
            <a:extLst>
              <a:ext uri="{FF2B5EF4-FFF2-40B4-BE49-F238E27FC236}">
                <a16:creationId xmlns:a16="http://schemas.microsoft.com/office/drawing/2014/main" id="{2D5511AD-39A5-9C46-9B92-8447590AAC11}"/>
              </a:ext>
            </a:extLst>
          </p:cNvPr>
          <p:cNvSpPr>
            <a:spLocks noGrp="1"/>
          </p:cNvSpPr>
          <p:nvPr>
            <p:ph type="sldNum" sz="quarter" idx="3"/>
          </p:nvPr>
        </p:nvSpPr>
        <p:spPr>
          <a:xfrm>
            <a:off x="483961" y="9400929"/>
            <a:ext cx="842861" cy="279013"/>
          </a:xfrm>
          <a:prstGeom prst="rect">
            <a:avLst/>
          </a:prstGeom>
        </p:spPr>
        <p:txBody>
          <a:bodyPr/>
          <a:lstStyle/>
          <a:p>
            <a:fld id="{21AF4490-7836-2547-A624-193D2C709D4D}" type="slidenum">
              <a:rPr lang="de-DE" sz="1000" spc="300" smtClean="0">
                <a:solidFill>
                  <a:srgbClr val="EC7D2F"/>
                </a:solidFill>
                <a:latin typeface="Arial" panose="020B0604020202020204" pitchFamily="34" charset="0"/>
                <a:cs typeface="Arial" panose="020B0604020202020204" pitchFamily="34" charset="0"/>
              </a:rPr>
              <a:pPr/>
              <a:t>‹Nr.›</a:t>
            </a:fld>
            <a:endParaRPr lang="de-DE" sz="1000" spc="300">
              <a:solidFill>
                <a:srgbClr val="EC7D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3379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98475" y="1055688"/>
            <a:ext cx="5800725" cy="3262312"/>
          </a:xfrm>
          <a:prstGeom prst="rect">
            <a:avLst/>
          </a:prstGeom>
          <a:noFill/>
          <a:ln w="12700">
            <a:solidFill>
              <a:prstClr val="black"/>
            </a:solidFill>
          </a:ln>
        </p:spPr>
        <p:txBody>
          <a:bodyPr vert="horz" lIns="92677" tIns="46338" rIns="92677" bIns="46338" rtlCol="0" anchor="ctr"/>
          <a:lstStyle/>
          <a:p>
            <a:endParaRPr lang="de-DE"/>
          </a:p>
        </p:txBody>
      </p:sp>
      <p:sp>
        <p:nvSpPr>
          <p:cNvPr id="5" name="Notizenplatzhalter 4"/>
          <p:cNvSpPr>
            <a:spLocks noGrp="1"/>
          </p:cNvSpPr>
          <p:nvPr>
            <p:ph type="body" sz="quarter" idx="3"/>
          </p:nvPr>
        </p:nvSpPr>
        <p:spPr>
          <a:xfrm>
            <a:off x="483961" y="4689518"/>
            <a:ext cx="5829757" cy="4442698"/>
          </a:xfrm>
          <a:prstGeom prst="rect">
            <a:avLst/>
          </a:prstGeom>
        </p:spPr>
        <p:txBody>
          <a:bodyPr vert="horz" lIns="92677" tIns="46338" rIns="92677" bIns="463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feld 7">
            <a:extLst>
              <a:ext uri="{FF2B5EF4-FFF2-40B4-BE49-F238E27FC236}">
                <a16:creationId xmlns:a16="http://schemas.microsoft.com/office/drawing/2014/main" id="{F4FA9166-3F6F-674A-9EEF-D6F2DCF3FFE8}"/>
              </a:ext>
            </a:extLst>
          </p:cNvPr>
          <p:cNvSpPr txBox="1"/>
          <p:nvPr/>
        </p:nvSpPr>
        <p:spPr>
          <a:xfrm>
            <a:off x="3594102" y="5595509"/>
            <a:ext cx="188293" cy="367324"/>
          </a:xfrm>
          <a:prstGeom prst="rect">
            <a:avLst/>
          </a:prstGeom>
          <a:noFill/>
        </p:spPr>
        <p:txBody>
          <a:bodyPr wrap="none" rtlCol="0">
            <a:spAutoFit/>
          </a:bodyPr>
          <a:lstStyle/>
          <a:p>
            <a:endParaRPr lang="de-DE"/>
          </a:p>
        </p:txBody>
      </p:sp>
      <p:sp>
        <p:nvSpPr>
          <p:cNvPr id="10" name="Foliennummernplatzhalter 4">
            <a:extLst>
              <a:ext uri="{FF2B5EF4-FFF2-40B4-BE49-F238E27FC236}">
                <a16:creationId xmlns:a16="http://schemas.microsoft.com/office/drawing/2014/main" id="{5DE1619B-C57E-6646-B4CB-7B966409F35D}"/>
              </a:ext>
            </a:extLst>
          </p:cNvPr>
          <p:cNvSpPr>
            <a:spLocks noGrp="1"/>
          </p:cNvSpPr>
          <p:nvPr>
            <p:ph type="sldNum" sz="quarter" idx="5"/>
          </p:nvPr>
        </p:nvSpPr>
        <p:spPr>
          <a:xfrm>
            <a:off x="483961" y="9400929"/>
            <a:ext cx="842861" cy="279013"/>
          </a:xfrm>
          <a:prstGeom prst="rect">
            <a:avLst/>
          </a:prstGeom>
        </p:spPr>
        <p:txBody>
          <a:bodyPr/>
          <a:lstStyle>
            <a:lvl1pPr>
              <a:defRPr>
                <a:solidFill>
                  <a:srgbClr val="EC7D2F"/>
                </a:solidFill>
              </a:defRPr>
            </a:lvl1pPr>
          </a:lstStyle>
          <a:p>
            <a:fld id="{21AF4490-7836-2547-A624-193D2C709D4D}" type="slidenum">
              <a:rPr lang="de-DE" sz="1000" spc="300" smtClean="0">
                <a:latin typeface="Arial" panose="020B0604020202020204" pitchFamily="34" charset="0"/>
                <a:cs typeface="Arial" panose="020B0604020202020204" pitchFamily="34" charset="0"/>
              </a:rPr>
              <a:pPr/>
              <a:t>‹Nr.›</a:t>
            </a:fld>
            <a:endParaRPr lang="de-DE" sz="1000" spc="300">
              <a:latin typeface="Arial" panose="020B0604020202020204" pitchFamily="34" charset="0"/>
              <a:cs typeface="Arial" panose="020B0604020202020204" pitchFamily="34" charset="0"/>
            </a:endParaRPr>
          </a:p>
        </p:txBody>
      </p:sp>
      <p:sp>
        <p:nvSpPr>
          <p:cNvPr id="11" name="Überschriftenplatzhalter 1">
            <a:extLst>
              <a:ext uri="{FF2B5EF4-FFF2-40B4-BE49-F238E27FC236}">
                <a16:creationId xmlns:a16="http://schemas.microsoft.com/office/drawing/2014/main" id="{B15F2B27-4005-8846-AF2F-90DB1530D267}"/>
              </a:ext>
            </a:extLst>
          </p:cNvPr>
          <p:cNvSpPr>
            <a:spLocks noGrp="1"/>
          </p:cNvSpPr>
          <p:nvPr>
            <p:ph type="hdr" sz="quarter"/>
          </p:nvPr>
        </p:nvSpPr>
        <p:spPr>
          <a:xfrm>
            <a:off x="483960" y="192722"/>
            <a:ext cx="3243311" cy="493633"/>
          </a:xfrm>
          <a:prstGeom prst="rect">
            <a:avLst/>
          </a:prstGeom>
        </p:spPr>
        <p:txBody>
          <a:bodyPr vert="horz" lIns="92677" tIns="46338" rIns="92677" bIns="46338" rtlCol="0"/>
          <a:lstStyle>
            <a:lvl1pPr algn="l">
              <a:defRPr sz="1000" b="0" i="0" spc="300">
                <a:solidFill>
                  <a:srgbClr val="EC7D2F"/>
                </a:solidFill>
                <a:latin typeface="Arial Narrow" panose="020B0604020202020204" pitchFamily="34" charset="0"/>
                <a:cs typeface="Arial Narrow" panose="020B0604020202020204" pitchFamily="34" charset="0"/>
              </a:defRPr>
            </a:lvl1pPr>
          </a:lstStyle>
          <a:p>
            <a:r>
              <a:rPr lang="de-DE"/>
              <a:t>HIER STEHT Z.B. DER TITEL / IHR NAME / IHRE ABTEILUNG </a:t>
            </a:r>
          </a:p>
        </p:txBody>
      </p:sp>
      <p:sp>
        <p:nvSpPr>
          <p:cNvPr id="12" name="Datumsplatzhalter 2">
            <a:extLst>
              <a:ext uri="{FF2B5EF4-FFF2-40B4-BE49-F238E27FC236}">
                <a16:creationId xmlns:a16="http://schemas.microsoft.com/office/drawing/2014/main" id="{09DFC48A-6C29-6E42-9A7C-D1AC22399D61}"/>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solidFill>
                  <a:srgbClr val="EC7D2F"/>
                </a:solidFill>
                <a:latin typeface="Arial Narrow" panose="020B0604020202020204" pitchFamily="34" charset="0"/>
                <a:cs typeface="Arial Narrow" panose="020B0604020202020204" pitchFamily="34" charset="0"/>
              </a:defRPr>
            </a:lvl1pPr>
          </a:lstStyle>
          <a:p>
            <a:fld id="{103BC17C-C953-408E-9582-06814B20C50B}" type="datetime1">
              <a:rPr lang="de-DE" smtClean="0"/>
              <a:pPr/>
              <a:t>12.08.2025</a:t>
            </a:fld>
            <a:endParaRPr lang="de-DE"/>
          </a:p>
        </p:txBody>
      </p:sp>
    </p:spTree>
    <p:extLst>
      <p:ext uri="{BB962C8B-B14F-4D97-AF65-F5344CB8AC3E}">
        <p14:creationId xmlns:p14="http://schemas.microsoft.com/office/powerpoint/2010/main" val="2489415640"/>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12.08.2025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195857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1AF4490-7836-2547-A624-193D2C709D4D}" type="slidenum">
              <a:rPr lang="de-DE" sz="1000" spc="300" smtClean="0">
                <a:latin typeface="Arial" panose="020B0604020202020204" pitchFamily="34" charset="0"/>
                <a:cs typeface="Arial" panose="020B0604020202020204" pitchFamily="34" charset="0"/>
              </a:rPr>
              <a:pPr/>
              <a:t>10</a:t>
            </a:fld>
            <a:endParaRPr lang="de-DE" sz="1000" spc="300">
              <a:latin typeface="Arial" panose="020B0604020202020204" pitchFamily="34" charset="0"/>
              <a:cs typeface="Arial" panose="020B0604020202020204" pitchFamily="34" charset="0"/>
            </a:endParaRPr>
          </a:p>
        </p:txBody>
      </p:sp>
      <p:sp>
        <p:nvSpPr>
          <p:cNvPr id="5" name="Kopfzeilenplatzhalter 4"/>
          <p:cNvSpPr>
            <a:spLocks noGrp="1"/>
          </p:cNvSpPr>
          <p:nvPr>
            <p:ph type="hdr" sz="quarter"/>
          </p:nvPr>
        </p:nvSpPr>
        <p:spPr/>
        <p:txBody>
          <a:bodyPr/>
          <a:lstStyle/>
          <a:p>
            <a:r>
              <a:rPr lang="de-DE"/>
              <a:t>HIER STEHT Z.B. DER TITEL / IHR NAME / IHRE ABTEILUNG </a:t>
            </a:r>
          </a:p>
        </p:txBody>
      </p:sp>
      <p:sp>
        <p:nvSpPr>
          <p:cNvPr id="6" name="Datumsplatzhalter 5"/>
          <p:cNvSpPr>
            <a:spLocks noGrp="1"/>
          </p:cNvSpPr>
          <p:nvPr>
            <p:ph type="dt" idx="1"/>
          </p:nvPr>
        </p:nvSpPr>
        <p:spPr/>
        <p:txBody>
          <a:bodyPr/>
          <a:lstStyle/>
          <a:p>
            <a:fld id="{103BC17C-C953-408E-9582-06814B20C50B}" type="datetime1">
              <a:rPr lang="de-DE" smtClean="0"/>
              <a:pPr/>
              <a:t>12.08.2025</a:t>
            </a:fld>
            <a:endParaRPr lang="de-DE"/>
          </a:p>
        </p:txBody>
      </p:sp>
    </p:spTree>
    <p:extLst>
      <p:ext uri="{BB962C8B-B14F-4D97-AF65-F5344CB8AC3E}">
        <p14:creationId xmlns:p14="http://schemas.microsoft.com/office/powerpoint/2010/main" val="211948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D555-E2BC-5994-4F0B-DEF68999ED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813766-C552-1A76-EB5A-177B960EF1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A1D49D-FA53-5FB0-AC82-692D8A3A4EF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B3A3374-62C6-82A9-3DF6-E3DC813695B9}"/>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B61BC2D4-E185-0A40-82FC-6E467A3843B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166E31E0-50BC-4804-2E8F-E494DC7531BF}"/>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12.08.2025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371508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4188" y="1062038"/>
            <a:ext cx="5829300" cy="32797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de-DE" sz="1000" b="0" i="0" u="none" strike="noStrike" kern="1200" cap="none" spc="300" normalizeH="0" baseline="0" noProof="0" dirty="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12.08.2025</a:t>
            </a:fld>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223373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7.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3.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138.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1.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1.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2.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9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3.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7.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417759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0082857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5" name="Rechteck 4">
            <a:extLst>
              <a:ext uri="{FF2B5EF4-FFF2-40B4-BE49-F238E27FC236}">
                <a16:creationId xmlns:a16="http://schemas.microsoft.com/office/drawing/2014/main" id="{A9E64082-B4C1-A077-ED19-C9D875A87001}"/>
              </a:ext>
            </a:extLst>
          </p:cNvPr>
          <p:cNvSpPr/>
          <p:nvPr userDrawn="1"/>
        </p:nvSpPr>
        <p:spPr>
          <a:xfrm>
            <a:off x="0" y="0"/>
            <a:ext cx="9143999" cy="5157249"/>
          </a:xfrm>
          <a:prstGeom prst="rect">
            <a:avLst/>
          </a:prstGeom>
          <a:gradFill>
            <a:gsLst>
              <a:gs pos="24000">
                <a:schemeClr val="tx1">
                  <a:alpha val="43000"/>
                </a:schemeClr>
              </a:gs>
              <a:gs pos="85000">
                <a:schemeClr val="tx1">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007839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301371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12.08.2025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359772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207682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78395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548000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736553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825566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481074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6964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771604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1627006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955096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38108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709190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989149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8563232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5378180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279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2489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4125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648951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5334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8151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735144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859962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0851881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39155831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2822454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534640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26666383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4390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948014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327233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557489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231307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9125987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949681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480063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954182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520764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834642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8198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262536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413115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955918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Titelfolie - Bild 1">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p:cNvSpPr>
            <a:spLocks noGrp="1"/>
          </p:cNvSpPr>
          <p:nvPr>
            <p:ph type="body" sz="quarter" idx="13" hasCustomPrompt="1"/>
          </p:nvPr>
        </p:nvSpPr>
        <p:spPr>
          <a:xfrm>
            <a:off x="469901" y="1947078"/>
            <a:ext cx="8254999" cy="655619"/>
          </a:xfrm>
          <a:prstGeom prst="rect">
            <a:avLst/>
          </a:prstGeom>
        </p:spPr>
        <p:txBody>
          <a:bodyPr lIns="108000"/>
          <a:lstStyle>
            <a:lvl1pPr marL="0" indent="0" algn="ctr">
              <a:spcBef>
                <a:spcPts val="768"/>
              </a:spcBef>
              <a:buNone/>
              <a:defRPr sz="3200" b="1" spc="600">
                <a:solidFill>
                  <a:schemeClr val="bg1"/>
                </a:solidFill>
                <a:latin typeface="Arial Narrow"/>
                <a:cs typeface="Arial Narrow"/>
              </a:defRPr>
            </a:lvl1pPr>
          </a:lstStyle>
          <a:p>
            <a:r>
              <a:rPr lang="de-DE"/>
              <a:t>NEUES KAPITEL / ZWISCHENFOLIE</a:t>
            </a:r>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9" name="Fußzeilenplatzhalter 4"/>
          <p:cNvSpPr>
            <a:spLocks noGrp="1"/>
          </p:cNvSpPr>
          <p:nvPr>
            <p:ph type="ftr" sz="quarter" idx="3"/>
          </p:nvPr>
        </p:nvSpPr>
        <p:spPr>
          <a:xfrm>
            <a:off x="3124200" y="4860877"/>
            <a:ext cx="2895600" cy="273844"/>
          </a:xfrm>
          <a:prstGeom prst="rect">
            <a:avLst/>
          </a:prstGeom>
        </p:spPr>
        <p:txBody>
          <a:bodyPr vert="horz" lIns="91440" tIns="45720" rIns="91440" bIns="45720" rtlCol="0" anchor="ctr"/>
          <a:lstStyle>
            <a:lvl1pPr algn="ctr">
              <a:defRPr sz="1000" spc="600">
                <a:solidFill>
                  <a:srgbClr val="EC7D2F"/>
                </a:solidFill>
                <a:latin typeface="Arial Narrow"/>
                <a:cs typeface="Arial Narrow"/>
              </a:defRPr>
            </a:lvl1pPr>
          </a:lstStyle>
          <a:p>
            <a:endParaRPr lang="de-DE"/>
          </a:p>
        </p:txBody>
      </p:sp>
      <p:sp>
        <p:nvSpPr>
          <p:cNvPr id="20" name="Foliennummernplatzhalter 5"/>
          <p:cNvSpPr>
            <a:spLocks noGrp="1"/>
          </p:cNvSpPr>
          <p:nvPr>
            <p:ph type="sldNum" sz="quarter" idx="4"/>
          </p:nvPr>
        </p:nvSpPr>
        <p:spPr>
          <a:xfrm>
            <a:off x="377820" y="4854183"/>
            <a:ext cx="2133600" cy="273844"/>
          </a:xfrm>
          <a:prstGeom prst="rect">
            <a:avLst/>
          </a:prstGeom>
        </p:spPr>
        <p:txBody>
          <a:bodyPr vert="horz" lIns="91440" tIns="45720" rIns="91440" bIns="45720" rtlCol="0" anchor="ctr"/>
          <a:lstStyle>
            <a:lvl1pPr algn="l">
              <a:defRPr sz="1000" spc="600">
                <a:solidFill>
                  <a:srgbClr val="EC7D2F"/>
                </a:solidFill>
                <a:latin typeface="Arial Narrow"/>
                <a:cs typeface="Arial Narrow"/>
              </a:defRPr>
            </a:lvl1pPr>
          </a:lstStyle>
          <a:p>
            <a:fld id="{21AF4490-7836-2547-A624-193D2C709D4D}" type="slidenum">
              <a:rPr lang="de-DE" smtClean="0"/>
              <a:pPr/>
              <a:t>‹Nr.›</a:t>
            </a:fld>
            <a:endParaRPr lang="de-DE"/>
          </a:p>
        </p:txBody>
      </p:sp>
    </p:spTree>
    <p:extLst>
      <p:ext uri="{BB962C8B-B14F-4D97-AF65-F5344CB8AC3E}">
        <p14:creationId xmlns:p14="http://schemas.microsoft.com/office/powerpoint/2010/main" val="23058445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rennfolie – 1-zeilig | Wild Berry Dark">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a:extLst>
              <a:ext uri="{FF2B5EF4-FFF2-40B4-BE49-F238E27FC236}">
                <a16:creationId xmlns:a16="http://schemas.microsoft.com/office/drawing/2014/main" id="{6C04EED0-B347-FE4F-837F-5575C3E54C89}"/>
              </a:ext>
            </a:extLst>
          </p:cNvPr>
          <p:cNvSpPr>
            <a:spLocks noGrp="1"/>
          </p:cNvSpPr>
          <p:nvPr>
            <p:ph type="dt" sz="half" idx="14"/>
          </p:nvPr>
        </p:nvSpPr>
        <p:spPr/>
        <p:txBody>
          <a:bodyPr/>
          <a:lstStyle/>
          <a:p>
            <a:endParaRPr lang="de-DE"/>
          </a:p>
        </p:txBody>
      </p:sp>
      <p:sp>
        <p:nvSpPr>
          <p:cNvPr id="5" name="Foliennummernplatzhalter 4">
            <a:extLst>
              <a:ext uri="{FF2B5EF4-FFF2-40B4-BE49-F238E27FC236}">
                <a16:creationId xmlns:a16="http://schemas.microsoft.com/office/drawing/2014/main" id="{1D3F9CC6-EA10-DA45-BB4D-44E8F967FACC}"/>
              </a:ext>
            </a:extLst>
          </p:cNvPr>
          <p:cNvSpPr>
            <a:spLocks noGrp="1"/>
          </p:cNvSpPr>
          <p:nvPr>
            <p:ph type="sldNum" sz="quarter" idx="16"/>
          </p:nvPr>
        </p:nvSpPr>
        <p:spPr/>
        <p:txBody>
          <a:bodyPr/>
          <a:lstStyle/>
          <a:p>
            <a:fld id="{21AF4490-7836-2547-A624-193D2C709D4D}" type="slidenum">
              <a:rPr lang="de-DE" smtClean="0"/>
              <a:pPr/>
              <a:t>‹Nr.›</a:t>
            </a:fld>
            <a:endParaRPr lang="de-DE"/>
          </a:p>
        </p:txBody>
      </p:sp>
      <p:sp>
        <p:nvSpPr>
          <p:cNvPr id="15" name="Textplatzhalter 10">
            <a:extLst>
              <a:ext uri="{FF2B5EF4-FFF2-40B4-BE49-F238E27FC236}">
                <a16:creationId xmlns:a16="http://schemas.microsoft.com/office/drawing/2014/main" id="{80758E81-6733-D446-AAA0-1A39F6992FBE}"/>
              </a:ext>
            </a:extLst>
          </p:cNvPr>
          <p:cNvSpPr>
            <a:spLocks noGrp="1"/>
          </p:cNvSpPr>
          <p:nvPr>
            <p:ph type="body" sz="quarter" idx="13" hasCustomPrompt="1"/>
          </p:nvPr>
        </p:nvSpPr>
        <p:spPr>
          <a:xfrm>
            <a:off x="432506" y="1947078"/>
            <a:ext cx="8278988" cy="655619"/>
          </a:xfrm>
          <a:prstGeom prst="rect">
            <a:avLst/>
          </a:prstGeom>
        </p:spPr>
        <p:txBody>
          <a:bodyPr lIns="108000"/>
          <a:lstStyle>
            <a:lvl1pPr marL="0" marR="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sz="3200" b="1" cap="none" spc="600" baseline="0">
                <a:solidFill>
                  <a:schemeClr val="bg1"/>
                </a:solidFill>
                <a:latin typeface="Arial Narrow"/>
                <a:cs typeface="Arial Narrow"/>
              </a:defRPr>
            </a:lvl1pPr>
          </a:lstStyle>
          <a:p>
            <a:pPr marL="0" marR="0" lvl="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a:pPr>
            <a:r>
              <a:rPr lang="de-DE"/>
              <a:t>TRENNFOLIE | 32P./ARIAL NARROW</a:t>
            </a:r>
          </a:p>
        </p:txBody>
      </p:sp>
      <p:sp>
        <p:nvSpPr>
          <p:cNvPr id="4" name="Fußzeilenplatzhalter 3">
            <a:extLst>
              <a:ext uri="{FF2B5EF4-FFF2-40B4-BE49-F238E27FC236}">
                <a16:creationId xmlns:a16="http://schemas.microsoft.com/office/drawing/2014/main" id="{217269FF-AA5E-A649-8C49-57A4D46B8D35}"/>
              </a:ext>
            </a:extLst>
          </p:cNvPr>
          <p:cNvSpPr>
            <a:spLocks noGrp="1"/>
          </p:cNvSpPr>
          <p:nvPr>
            <p:ph type="ftr" sz="quarter" idx="17"/>
          </p:nvPr>
        </p:nvSpPr>
        <p:spPr/>
        <p:txBody>
          <a:bodyPr/>
          <a:lstStyle/>
          <a:p>
            <a:endParaRPr lang="de-DE"/>
          </a:p>
        </p:txBody>
      </p:sp>
    </p:spTree>
    <p:extLst>
      <p:ext uri="{BB962C8B-B14F-4D97-AF65-F5344CB8AC3E}">
        <p14:creationId xmlns:p14="http://schemas.microsoft.com/office/powerpoint/2010/main" val="239540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61389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603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19561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36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969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723047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0401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561672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74910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890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6116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144765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243089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51901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70209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2927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 y="0"/>
            <a:ext cx="9152991"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40876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6801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1659524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13694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24227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1645207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96014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97936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23622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dirty="0"/>
                <a:t>Fusion mit der </a:t>
              </a:r>
              <a:br>
                <a:rPr lang="de-DE" sz="1000" noProof="0" dirty="0"/>
              </a:br>
              <a:r>
                <a:rPr lang="de-DE" sz="1000" noProof="0" dirty="0"/>
                <a:t>BKK Gesundheit </a:t>
              </a:r>
            </a:p>
            <a:p>
              <a:r>
                <a:rPr lang="de-DE" sz="1000" noProof="0" dirty="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49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38411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16083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6852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940792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43380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64390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00413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462605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55638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52754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41011524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335551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3033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0160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98630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20037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49482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12.08.2025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18929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399106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97498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5511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31352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8494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12.08.2025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72137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510115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94494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4117853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3059349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5015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938991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8539873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11513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82359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1481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3106697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1992235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2501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004887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1959026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752361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387272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74449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091618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84234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70845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4560444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930476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603841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42174145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1800143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274953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671767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877527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13959117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012961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816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9020487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1636567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015109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42328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565311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8666061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507793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26221163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9779803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7" name="Grafik 6">
            <a:extLst>
              <a:ext uri="{FF2B5EF4-FFF2-40B4-BE49-F238E27FC236}">
                <a16:creationId xmlns:a16="http://schemas.microsoft.com/office/drawing/2014/main" id="{5F5A4F19-6C7F-71F1-E287-3A70669C74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453337" y="729752"/>
            <a:ext cx="495300" cy="495300"/>
          </a:xfrm>
          <a:prstGeom prst="rect">
            <a:avLst/>
          </a:prstGeom>
        </p:spPr>
      </p:pic>
      <p:pic>
        <p:nvPicPr>
          <p:cNvPr id="8" name="Grafik 7">
            <a:extLst>
              <a:ext uri="{FF2B5EF4-FFF2-40B4-BE49-F238E27FC236}">
                <a16:creationId xmlns:a16="http://schemas.microsoft.com/office/drawing/2014/main" id="{1E523B3B-C17D-1192-870C-83B4DD8CAB2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758531" y="928893"/>
            <a:ext cx="381000" cy="393700"/>
          </a:xfrm>
          <a:prstGeom prst="rect">
            <a:avLst/>
          </a:prstGeom>
        </p:spPr>
      </p:pic>
      <p:sp>
        <p:nvSpPr>
          <p:cNvPr id="9" name="Datumsplatzhalter 8">
            <a:extLst>
              <a:ext uri="{FF2B5EF4-FFF2-40B4-BE49-F238E27FC236}">
                <a16:creationId xmlns:a16="http://schemas.microsoft.com/office/drawing/2014/main" id="{8764882D-492D-4163-DC94-0A0615ADC7DB}"/>
              </a:ext>
            </a:extLst>
          </p:cNvPr>
          <p:cNvSpPr txBox="1">
            <a:spLocks/>
          </p:cNvSpPr>
          <p:nvPr userDrawn="1"/>
        </p:nvSpPr>
        <p:spPr>
          <a:xfrm>
            <a:off x="6290225" y="371195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25499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a:srcRect/>
          <a:stretch/>
        </p:blipFill>
        <p:spPr>
          <a:xfrm>
            <a:off x="0" y="-479127"/>
            <a:ext cx="9143999" cy="6101753"/>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985663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image" Target="../media/image1.png"/><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theme" Target="../theme/theme2.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9" Type="http://schemas.openxmlformats.org/officeDocument/2006/relationships/slideLayout" Target="../slideLayouts/slideLayout125.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image" Target="../media/image24.png"/><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43" Type="http://schemas.openxmlformats.org/officeDocument/2006/relationships/slideLayout" Target="../slideLayouts/slideLayout139.xml"/><Relationship Id="rId48" Type="http://schemas.openxmlformats.org/officeDocument/2006/relationships/theme" Target="../theme/theme3.xml"/><Relationship Id="rId8" Type="http://schemas.openxmlformats.org/officeDocument/2006/relationships/slideLayout" Target="../slideLayouts/slideLayout104.xml"/><Relationship Id="rId3" Type="http://schemas.openxmlformats.org/officeDocument/2006/relationships/slideLayout" Target="../slideLayouts/slideLayout99.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20" Type="http://schemas.openxmlformats.org/officeDocument/2006/relationships/slideLayout" Target="../slideLayouts/slideLayout116.xml"/><Relationship Id="rId41" Type="http://schemas.openxmlformats.org/officeDocument/2006/relationships/slideLayout" Target="../slideLayouts/slideLayout137.xml"/><Relationship Id="rId1" Type="http://schemas.openxmlformats.org/officeDocument/2006/relationships/slideLayout" Target="../slideLayouts/slideLayout97.xml"/><Relationship Id="rId6"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141912870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96" r:id="rId44"/>
    <p:sldLayoutId id="2147483797" r:id="rId45"/>
    <p:sldLayoutId id="2147483798" r:id="rId46"/>
    <p:sldLayoutId id="2147483799" r:id="rId47"/>
    <p:sldLayoutId id="2147483800"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803356131"/>
      </p:ext>
    </p:extLst>
  </p:cSld>
  <p:clrMap bg1="lt1" tx1="dk1" bg2="lt2" tx2="dk2" accent1="accent1" accent2="accent2" accent3="accent3" accent4="accent4" accent5="accent5" accent6="accent6" hlink="hlink" folHlink="folHlink"/>
  <p:sldLayoutIdLst>
    <p:sldLayoutId id="2147483648" r:id="rId1"/>
    <p:sldLayoutId id="2147483701" r:id="rId2"/>
    <p:sldLayoutId id="2147483649" r:id="rId3"/>
    <p:sldLayoutId id="2147483652"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50" r:id="rId15"/>
    <p:sldLayoutId id="2147483665" r:id="rId16"/>
    <p:sldLayoutId id="2147483666" r:id="rId17"/>
    <p:sldLayoutId id="2147483667" r:id="rId18"/>
    <p:sldLayoutId id="2147483668" r:id="rId19"/>
    <p:sldLayoutId id="2147483670" r:id="rId20"/>
    <p:sldLayoutId id="2147483671" r:id="rId21"/>
    <p:sldLayoutId id="2147483673" r:id="rId22"/>
    <p:sldLayoutId id="2147483674" r:id="rId23"/>
    <p:sldLayoutId id="2147483675" r:id="rId24"/>
    <p:sldLayoutId id="2147483676" r:id="rId25"/>
    <p:sldLayoutId id="2147483703" r:id="rId26"/>
    <p:sldLayoutId id="2147483702" r:id="rId27"/>
    <p:sldLayoutId id="2147483677" r:id="rId28"/>
    <p:sldLayoutId id="2147483678" r:id="rId29"/>
    <p:sldLayoutId id="2147483679" r:id="rId30"/>
    <p:sldLayoutId id="2147483680" r:id="rId31"/>
    <p:sldLayoutId id="2147483681" r:id="rId32"/>
    <p:sldLayoutId id="2147483682" r:id="rId33"/>
    <p:sldLayoutId id="2147483651" r:id="rId34"/>
    <p:sldLayoutId id="2147483683" r:id="rId35"/>
    <p:sldLayoutId id="2147483684" r:id="rId36"/>
    <p:sldLayoutId id="2147483685" r:id="rId37"/>
    <p:sldLayoutId id="2147483686" r:id="rId38"/>
    <p:sldLayoutId id="2147483694" r:id="rId39"/>
    <p:sldLayoutId id="2147483687" r:id="rId40"/>
    <p:sldLayoutId id="2147483692" r:id="rId41"/>
    <p:sldLayoutId id="2147483693" r:id="rId42"/>
    <p:sldLayoutId id="2147483669" r:id="rId43"/>
    <p:sldLayoutId id="2147483688" r:id="rId44"/>
    <p:sldLayoutId id="2147483689" r:id="rId45"/>
    <p:sldLayoutId id="2147483690" r:id="rId46"/>
    <p:sldLayoutId id="2147483691" r:id="rId47"/>
    <p:sldLayoutId id="2147483695"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389177125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2.xml"/><Relationship Id="rId5" Type="http://schemas.openxmlformats.org/officeDocument/2006/relationships/chart" Target="../charts/chart6.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9.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1.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1.png"/><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1.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0.png"/><Relationship Id="rId2" Type="http://schemas.openxmlformats.org/officeDocument/2006/relationships/notesSlide" Target="../notesSlides/notesSlide1.xml"/><Relationship Id="rId16" Type="http://schemas.openxmlformats.org/officeDocument/2006/relationships/image" Target="../media/image30.png"/><Relationship Id="rId1" Type="http://schemas.openxmlformats.org/officeDocument/2006/relationships/slideLayout" Target="../slideLayouts/slideLayout65.xml"/><Relationship Id="rId6" Type="http://schemas.openxmlformats.org/officeDocument/2006/relationships/diagramColors" Target="../diagrams/colors2.xml"/><Relationship Id="rId11" Type="http://schemas.openxmlformats.org/officeDocument/2006/relationships/image" Target="../media/image39.svg"/><Relationship Id="rId5" Type="http://schemas.openxmlformats.org/officeDocument/2006/relationships/diagramQuickStyle" Target="../diagrams/quickStyle2.xml"/><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diagramLayout" Target="../diagrams/layout2.xml"/><Relationship Id="rId9" Type="http://schemas.openxmlformats.org/officeDocument/2006/relationships/image" Target="../media/image37.sv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34EC98A-3724-A227-4BC2-3E4444CAB57A}"/>
              </a:ext>
            </a:extLst>
          </p:cNvPr>
          <p:cNvSpPr>
            <a:spLocks noGrp="1"/>
          </p:cNvSpPr>
          <p:nvPr>
            <p:ph type="body" sz="quarter" idx="14"/>
          </p:nvPr>
        </p:nvSpPr>
        <p:spPr/>
        <p:txBody>
          <a:bodyPr/>
          <a:lstStyle/>
          <a:p>
            <a:r>
              <a:rPr lang="de-DE" dirty="0"/>
              <a:t>Generation Z in der Arbeitswelt</a:t>
            </a:r>
          </a:p>
        </p:txBody>
      </p:sp>
      <p:sp>
        <p:nvSpPr>
          <p:cNvPr id="3" name="Textplatzhalter 2">
            <a:extLst>
              <a:ext uri="{FF2B5EF4-FFF2-40B4-BE49-F238E27FC236}">
                <a16:creationId xmlns:a16="http://schemas.microsoft.com/office/drawing/2014/main" id="{8B63EF86-5B68-A9C2-678C-F68CEF737CC7}"/>
              </a:ext>
            </a:extLst>
          </p:cNvPr>
          <p:cNvSpPr>
            <a:spLocks noGrp="1"/>
          </p:cNvSpPr>
          <p:nvPr>
            <p:ph type="body" sz="quarter" idx="16"/>
          </p:nvPr>
        </p:nvSpPr>
        <p:spPr>
          <a:xfrm>
            <a:off x="5097601" y="1211250"/>
            <a:ext cx="3310904" cy="1360499"/>
          </a:xfrm>
        </p:spPr>
        <p:txBody>
          <a:bodyPr/>
          <a:lstStyle/>
          <a:p>
            <a:r>
              <a:rPr lang="de-DE" dirty="0"/>
              <a:t>DAK-Gesundheits-report 2025</a:t>
            </a:r>
            <a:endParaRPr lang="de-DE" sz="1800" dirty="0">
              <a:highlight>
                <a:srgbClr val="FFFF00"/>
              </a:highlight>
            </a:endParaRPr>
          </a:p>
        </p:txBody>
      </p:sp>
      <p:pic>
        <p:nvPicPr>
          <p:cNvPr id="5" name="Bild 14" descr="IGES_RGB.png">
            <a:extLst>
              <a:ext uri="{FF2B5EF4-FFF2-40B4-BE49-F238E27FC236}">
                <a16:creationId xmlns:a16="http://schemas.microsoft.com/office/drawing/2014/main" id="{6998D6E6-43AE-A4BF-06BD-9680575ADEA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pSp>
        <p:nvGrpSpPr>
          <p:cNvPr id="6" name="Gruppieren 5">
            <a:extLst>
              <a:ext uri="{FF2B5EF4-FFF2-40B4-BE49-F238E27FC236}">
                <a16:creationId xmlns:a16="http://schemas.microsoft.com/office/drawing/2014/main" id="{FBF107FC-FEC1-982C-4EDC-C9B36B502912}"/>
              </a:ext>
            </a:extLst>
          </p:cNvPr>
          <p:cNvGrpSpPr/>
          <p:nvPr/>
        </p:nvGrpSpPr>
        <p:grpSpPr>
          <a:xfrm>
            <a:off x="4766085" y="3252401"/>
            <a:ext cx="1440160" cy="1152128"/>
            <a:chOff x="4766085" y="3252401"/>
            <a:chExt cx="1440160" cy="1152128"/>
          </a:xfrm>
        </p:grpSpPr>
        <p:sp>
          <p:nvSpPr>
            <p:cNvPr id="7" name="Ovale Legende 7">
              <a:extLst>
                <a:ext uri="{FF2B5EF4-FFF2-40B4-BE49-F238E27FC236}">
                  <a16:creationId xmlns:a16="http://schemas.microsoft.com/office/drawing/2014/main" id="{7EFD08AD-2DD5-943A-1F0B-D69CE6650FC7}"/>
                </a:ext>
              </a:extLst>
            </p:cNvPr>
            <p:cNvSpPr/>
            <p:nvPr/>
          </p:nvSpPr>
          <p:spPr>
            <a:xfrm>
              <a:off x="4766085" y="3252401"/>
              <a:ext cx="1440160" cy="1152128"/>
            </a:xfrm>
            <a:prstGeom prst="wedgeEllipseCallout">
              <a:avLst>
                <a:gd name="adj1" fmla="val 60763"/>
                <a:gd name="adj2" fmla="val -3885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8" name="Die prägnante  Botschaft  zu dem Inhalt">
              <a:extLst>
                <a:ext uri="{FF2B5EF4-FFF2-40B4-BE49-F238E27FC236}">
                  <a16:creationId xmlns:a16="http://schemas.microsoft.com/office/drawing/2014/main" id="{B3392105-B6E9-611B-BA23-E4E5E47DAF13}"/>
                </a:ext>
              </a:extLst>
            </p:cNvPr>
            <p:cNvSpPr txBox="1"/>
            <p:nvPr/>
          </p:nvSpPr>
          <p:spPr>
            <a:xfrm>
              <a:off x="4887868" y="3641333"/>
              <a:ext cx="1196594" cy="5232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400" dirty="0"/>
                <a:t>Schleswig-Holstein</a:t>
              </a:r>
              <a:endParaRPr sz="1400" dirty="0"/>
            </a:p>
          </p:txBody>
        </p:sp>
      </p:grpSp>
    </p:spTree>
    <p:extLst>
      <p:ext uri="{BB962C8B-B14F-4D97-AF65-F5344CB8AC3E}">
        <p14:creationId xmlns:p14="http://schemas.microsoft.com/office/powerpoint/2010/main" val="230301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D7009-4614-58B8-47A0-A0675A9A81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FD8AC3-FF54-263A-9F09-EB4477392B91}"/>
              </a:ext>
            </a:extLst>
          </p:cNvPr>
          <p:cNvSpPr>
            <a:spLocks noGrp="1"/>
          </p:cNvSpPr>
          <p:nvPr>
            <p:ph type="title"/>
          </p:nvPr>
        </p:nvSpPr>
        <p:spPr/>
        <p:txBody>
          <a:bodyPr/>
          <a:lstStyle/>
          <a:p>
            <a:r>
              <a:rPr lang="de-DE" dirty="0"/>
              <a:t>Generationenkonflikte erleben 24 %</a:t>
            </a:r>
          </a:p>
        </p:txBody>
      </p:sp>
      <p:sp>
        <p:nvSpPr>
          <p:cNvPr id="3" name="Foliennummernplatzhalter 2">
            <a:extLst>
              <a:ext uri="{FF2B5EF4-FFF2-40B4-BE49-F238E27FC236}">
                <a16:creationId xmlns:a16="http://schemas.microsoft.com/office/drawing/2014/main" id="{0BB3313E-8B7A-1455-E833-F3669DC1D3A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63CE2F5C-D28C-258A-C9A7-F276A07394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1" name="Textplatzhalter 2">
            <a:extLst>
              <a:ext uri="{FF2B5EF4-FFF2-40B4-BE49-F238E27FC236}">
                <a16:creationId xmlns:a16="http://schemas.microsoft.com/office/drawing/2014/main" id="{7283B42D-C438-CD52-3192-8186C3453577}"/>
              </a:ext>
            </a:extLst>
          </p:cNvPr>
          <p:cNvSpPr txBox="1">
            <a:spLocks/>
          </p:cNvSpPr>
          <p:nvPr/>
        </p:nvSpPr>
        <p:spPr>
          <a:xfrm>
            <a:off x="763200" y="3888476"/>
            <a:ext cx="7445762" cy="78403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Insgesamt erleben 24 Prozent der Beschäftigten </a:t>
            </a:r>
            <a:r>
              <a:rPr lang="de-DE" dirty="0">
                <a:solidFill>
                  <a:srgbClr val="000000"/>
                </a:solidFill>
              </a:rPr>
              <a:t>in Schleswig-Holstein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zumindest hin und wieder Generationenkonflikte bei der Arbeit. </a:t>
            </a:r>
          </a:p>
        </p:txBody>
      </p:sp>
      <p:sp>
        <p:nvSpPr>
          <p:cNvPr id="25" name="Textfeld 24">
            <a:extLst>
              <a:ext uri="{FF2B5EF4-FFF2-40B4-BE49-F238E27FC236}">
                <a16:creationId xmlns:a16="http://schemas.microsoft.com/office/drawing/2014/main" id="{7DB3D81B-5E64-77E1-5D7A-18F869257DCD}"/>
              </a:ext>
            </a:extLst>
          </p:cNvPr>
          <p:cNvSpPr txBox="1"/>
          <p:nvPr/>
        </p:nvSpPr>
        <p:spPr>
          <a:xfrm>
            <a:off x="1382712" y="4819879"/>
            <a:ext cx="6722901" cy="23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Quelle: Beschäftigtenbefragung in Schleswig-Holstein, Gesamt N = 203</a:t>
            </a:r>
          </a:p>
        </p:txBody>
      </p:sp>
      <p:grpSp>
        <p:nvGrpSpPr>
          <p:cNvPr id="4" name="Gruppieren 3">
            <a:extLst>
              <a:ext uri="{FF2B5EF4-FFF2-40B4-BE49-F238E27FC236}">
                <a16:creationId xmlns:a16="http://schemas.microsoft.com/office/drawing/2014/main" id="{3FB6787B-1138-B6E3-B3D2-F5752DD2BB10}"/>
              </a:ext>
            </a:extLst>
          </p:cNvPr>
          <p:cNvGrpSpPr/>
          <p:nvPr/>
        </p:nvGrpSpPr>
        <p:grpSpPr>
          <a:xfrm>
            <a:off x="118045" y="0"/>
            <a:ext cx="2604529" cy="391964"/>
            <a:chOff x="118045" y="0"/>
            <a:chExt cx="2604529" cy="391964"/>
          </a:xfrm>
        </p:grpSpPr>
        <p:sp>
          <p:nvSpPr>
            <p:cNvPr id="6" name="Textfeld 5">
              <a:extLst>
                <a:ext uri="{FF2B5EF4-FFF2-40B4-BE49-F238E27FC236}">
                  <a16:creationId xmlns:a16="http://schemas.microsoft.com/office/drawing/2014/main" id="{53A942D0-E9BF-0733-B228-76AFED0D0A4D}"/>
                </a:ext>
              </a:extLst>
            </p:cNvPr>
            <p:cNvSpPr txBox="1"/>
            <p:nvPr/>
          </p:nvSpPr>
          <p:spPr>
            <a:xfrm>
              <a:off x="118045" y="0"/>
              <a:ext cx="2604529"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endParaRPr lang="de-DE" sz="1400" b="1" dirty="0">
                <a:solidFill>
                  <a:schemeClr val="bg1"/>
                </a:solidFill>
                <a:latin typeface="+mj-lt"/>
              </a:endParaRPr>
            </a:p>
          </p:txBody>
        </p:sp>
        <p:sp>
          <p:nvSpPr>
            <p:cNvPr id="7" name="Textfeld 6">
              <a:extLst>
                <a:ext uri="{FF2B5EF4-FFF2-40B4-BE49-F238E27FC236}">
                  <a16:creationId xmlns:a16="http://schemas.microsoft.com/office/drawing/2014/main" id="{78A24659-D7E3-B5DC-4CC5-B717AC055BA6}"/>
                </a:ext>
              </a:extLst>
            </p:cNvPr>
            <p:cNvSpPr txBox="1"/>
            <p:nvPr/>
          </p:nvSpPr>
          <p:spPr>
            <a:xfrm>
              <a:off x="468313" y="64680"/>
              <a:ext cx="2151134"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r>
                <a:rPr lang="de-DE" sz="1200" b="1" dirty="0">
                  <a:solidFill>
                    <a:schemeClr val="bg1"/>
                  </a:solidFill>
                  <a:latin typeface="+mj-lt"/>
                </a:rPr>
                <a:t>Daten für Schleswig-Holstein</a:t>
              </a:r>
            </a:p>
          </p:txBody>
        </p:sp>
      </p:grpSp>
      <p:pic>
        <p:nvPicPr>
          <p:cNvPr id="8" name="Grafik 7" descr="Ein Bild, das Flagge, Symbol, Grafiken, Emblem enthält.&#10;&#10;Automatisch generierte Beschreibung">
            <a:extLst>
              <a:ext uri="{FF2B5EF4-FFF2-40B4-BE49-F238E27FC236}">
                <a16:creationId xmlns:a16="http://schemas.microsoft.com/office/drawing/2014/main" id="{5BEE4813-BFEB-BC8B-FFAE-F9AC358ABE59}"/>
              </a:ext>
            </a:extLst>
          </p:cNvPr>
          <p:cNvPicPr>
            <a:picLocks noChangeAspect="1"/>
          </p:cNvPicPr>
          <p:nvPr/>
        </p:nvPicPr>
        <p:blipFill>
          <a:blip r:embed="rId4"/>
          <a:stretch>
            <a:fillRect/>
          </a:stretch>
        </p:blipFill>
        <p:spPr>
          <a:xfrm>
            <a:off x="205196" y="37970"/>
            <a:ext cx="289137" cy="332282"/>
          </a:xfrm>
          <a:prstGeom prst="rect">
            <a:avLst/>
          </a:prstGeom>
        </p:spPr>
      </p:pic>
      <p:graphicFrame>
        <p:nvGraphicFramePr>
          <p:cNvPr id="13" name="Diagramm 12">
            <a:extLst>
              <a:ext uri="{FF2B5EF4-FFF2-40B4-BE49-F238E27FC236}">
                <a16:creationId xmlns:a16="http://schemas.microsoft.com/office/drawing/2014/main" id="{1FB7691F-B3E3-43D8-98C1-0A9E3534457A}"/>
              </a:ext>
            </a:extLst>
          </p:cNvPr>
          <p:cNvGraphicFramePr>
            <a:graphicFrameLocks/>
          </p:cNvGraphicFramePr>
          <p:nvPr>
            <p:extLst>
              <p:ext uri="{D42A27DB-BD31-4B8C-83A1-F6EECF244321}">
                <p14:modId xmlns:p14="http://schemas.microsoft.com/office/powerpoint/2010/main" val="2888906060"/>
              </p:ext>
            </p:extLst>
          </p:nvPr>
        </p:nvGraphicFramePr>
        <p:xfrm>
          <a:off x="1341461" y="1167356"/>
          <a:ext cx="5642263" cy="2721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525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30A5-9074-EB30-2705-985A741144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515477-7E9F-2036-3E08-5159B4585EC5}"/>
              </a:ext>
            </a:extLst>
          </p:cNvPr>
          <p:cNvSpPr>
            <a:spLocks noGrp="1"/>
          </p:cNvSpPr>
          <p:nvPr>
            <p:ph type="title"/>
          </p:nvPr>
        </p:nvSpPr>
        <p:spPr/>
        <p:txBody>
          <a:bodyPr/>
          <a:lstStyle/>
          <a:p>
            <a:r>
              <a:rPr lang="de-DE"/>
              <a:t>Generationenkonflikte eher in älteren Teams</a:t>
            </a:r>
          </a:p>
        </p:txBody>
      </p:sp>
      <p:sp>
        <p:nvSpPr>
          <p:cNvPr id="3" name="Foliennummernplatzhalter 2">
            <a:extLst>
              <a:ext uri="{FF2B5EF4-FFF2-40B4-BE49-F238E27FC236}">
                <a16:creationId xmlns:a16="http://schemas.microsoft.com/office/drawing/2014/main" id="{EEE378AC-546C-49A7-9A6D-1147A584673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676C4CCE-8AF1-9A62-511E-CFC356DB1B24}"/>
              </a:ext>
            </a:extLst>
          </p:cNvPr>
          <p:cNvSpPr txBox="1"/>
          <p:nvPr/>
        </p:nvSpPr>
        <p:spPr>
          <a:xfrm>
            <a:off x="576263" y="1389321"/>
            <a:ext cx="914400"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Narrow"/>
                <a:ea typeface="+mn-ea"/>
                <a:cs typeface="+mn-cs"/>
              </a:rPr>
              <a:t>Wie häufig gibt es in Ihrer Zusammenarbeit Generationskonflikte?</a:t>
            </a:r>
          </a:p>
        </p:txBody>
      </p:sp>
      <p:sp>
        <p:nvSpPr>
          <p:cNvPr id="8" name="Textfeld 7">
            <a:extLst>
              <a:ext uri="{FF2B5EF4-FFF2-40B4-BE49-F238E27FC236}">
                <a16:creationId xmlns:a16="http://schemas.microsoft.com/office/drawing/2014/main" id="{2D59D6CD-2E31-8DE4-DD9F-19721AF74026}"/>
              </a:ext>
            </a:extLst>
          </p:cNvPr>
          <p:cNvSpPr txBox="1"/>
          <p:nvPr/>
        </p:nvSpPr>
        <p:spPr>
          <a:xfrm>
            <a:off x="1363895" y="4853099"/>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Beschäftigtenbefragung 2024 (jung: n=1.573; gemischt: n=3.161; älter: n=1.551)</a:t>
            </a:r>
          </a:p>
        </p:txBody>
      </p:sp>
      <p:graphicFrame>
        <p:nvGraphicFramePr>
          <p:cNvPr id="10" name="Diagramm 9">
            <a:extLst>
              <a:ext uri="{FF2B5EF4-FFF2-40B4-BE49-F238E27FC236}">
                <a16:creationId xmlns:a16="http://schemas.microsoft.com/office/drawing/2014/main" id="{DA0115F1-11CF-478C-797E-0E733279ABAA}"/>
              </a:ext>
            </a:extLst>
          </p:cNvPr>
          <p:cNvGraphicFramePr>
            <a:graphicFrameLocks/>
          </p:cNvGraphicFramePr>
          <p:nvPr/>
        </p:nvGraphicFramePr>
        <p:xfrm>
          <a:off x="569388" y="1906628"/>
          <a:ext cx="2612508" cy="2686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m 11">
            <a:extLst>
              <a:ext uri="{FF2B5EF4-FFF2-40B4-BE49-F238E27FC236}">
                <a16:creationId xmlns:a16="http://schemas.microsoft.com/office/drawing/2014/main" id="{35238106-4883-2D91-3B4A-4F8DE3368BA7}"/>
              </a:ext>
            </a:extLst>
          </p:cNvPr>
          <p:cNvGraphicFramePr>
            <a:graphicFrameLocks/>
          </p:cNvGraphicFramePr>
          <p:nvPr/>
        </p:nvGraphicFramePr>
        <p:xfrm>
          <a:off x="3265746" y="1909925"/>
          <a:ext cx="2612508" cy="268547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8">
            <a:extLst>
              <a:ext uri="{FF2B5EF4-FFF2-40B4-BE49-F238E27FC236}">
                <a16:creationId xmlns:a16="http://schemas.microsoft.com/office/drawing/2014/main" id="{D2A64892-C4E2-F75C-B33E-20F5C74E9CA6}"/>
              </a:ext>
            </a:extLst>
          </p:cNvPr>
          <p:cNvSpPr/>
          <p:nvPr/>
        </p:nvSpPr>
        <p:spPr>
          <a:xfrm>
            <a:off x="3821257" y="2303721"/>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Rechteck 4">
            <a:extLst>
              <a:ext uri="{FF2B5EF4-FFF2-40B4-BE49-F238E27FC236}">
                <a16:creationId xmlns:a16="http://schemas.microsoft.com/office/drawing/2014/main" id="{22C1C964-F68A-CE11-ED40-EF5E8499E31D}"/>
              </a:ext>
            </a:extLst>
          </p:cNvPr>
          <p:cNvSpPr/>
          <p:nvPr/>
        </p:nvSpPr>
        <p:spPr>
          <a:xfrm>
            <a:off x="2497067" y="2247900"/>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feld 3">
            <a:extLst>
              <a:ext uri="{FF2B5EF4-FFF2-40B4-BE49-F238E27FC236}">
                <a16:creationId xmlns:a16="http://schemas.microsoft.com/office/drawing/2014/main" id="{D6E3EFFB-D40B-F909-2797-55379B3CDC0D}"/>
              </a:ext>
            </a:extLst>
          </p:cNvPr>
          <p:cNvSpPr txBox="1"/>
          <p:nvPr/>
        </p:nvSpPr>
        <p:spPr>
          <a:xfrm>
            <a:off x="6033349" y="1389321"/>
            <a:ext cx="2612507" cy="25548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Generationskonflikte treten am häufigsten in eher älteren Teams auf. </a:t>
            </a:r>
            <a:br>
              <a:rPr kumimoji="0" lang="de-DE" sz="1400" b="0" i="0" u="none" strike="noStrike" kern="1200" cap="none" spc="0" normalizeH="0" baseline="0" noProof="0" dirty="0">
                <a:ln>
                  <a:noFill/>
                </a:ln>
                <a:solidFill>
                  <a:srgbClr val="000000"/>
                </a:solidFill>
                <a:effectLst/>
                <a:uLnTx/>
                <a:uFillTx/>
                <a:latin typeface="Arial Narrow"/>
                <a:ea typeface="+mn-ea"/>
                <a:cs typeface="+mn-cs"/>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Dort sind 44 Prozent der jüngeren Beschäftigten zumindest hin und wieder davon betroffen. </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In einem jungen Team erleben eher ältere Beschäftigte Generationen Konflikte. Hier berichten Beschäftigte ab 50 Jahren zu höheren Anteilen (28 Prozent) von Generationenkonflikten.</a:t>
            </a: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cs typeface="+mn-cs"/>
            </a:endParaRPr>
          </a:p>
        </p:txBody>
      </p:sp>
      <p:pic>
        <p:nvPicPr>
          <p:cNvPr id="6" name="Bild 14" descr="IGES_RGB.png">
            <a:extLst>
              <a:ext uri="{FF2B5EF4-FFF2-40B4-BE49-F238E27FC236}">
                <a16:creationId xmlns:a16="http://schemas.microsoft.com/office/drawing/2014/main" id="{06B56081-AD1D-9DF2-0EDA-0D8725D922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51433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2945B-DC9B-0ADA-7211-1CFCCA3BA5B3}"/>
            </a:ext>
          </a:extLst>
        </p:cNvPr>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B6AD164A-43BE-46AD-BC6B-BC0122758E9C}"/>
              </a:ext>
            </a:extLst>
          </p:cNvPr>
          <p:cNvGraphicFramePr>
            <a:graphicFrameLocks/>
          </p:cNvGraphicFramePr>
          <p:nvPr/>
        </p:nvGraphicFramePr>
        <p:xfrm>
          <a:off x="607050" y="1455737"/>
          <a:ext cx="5224950" cy="306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0E299163-562C-4E23-CE21-F3FE975D4543}"/>
              </a:ext>
            </a:extLst>
          </p:cNvPr>
          <p:cNvSpPr>
            <a:spLocks noGrp="1"/>
          </p:cNvSpPr>
          <p:nvPr>
            <p:ph type="title"/>
          </p:nvPr>
        </p:nvSpPr>
        <p:spPr/>
        <p:txBody>
          <a:bodyPr/>
          <a:lstStyle/>
          <a:p>
            <a:r>
              <a:rPr lang="de-DE" dirty="0"/>
              <a:t>Generationenkonflikte Belasten GEN Z stärker</a:t>
            </a:r>
          </a:p>
        </p:txBody>
      </p:sp>
      <p:sp>
        <p:nvSpPr>
          <p:cNvPr id="3" name="Foliennummernplatzhalter 2">
            <a:extLst>
              <a:ext uri="{FF2B5EF4-FFF2-40B4-BE49-F238E27FC236}">
                <a16:creationId xmlns:a16="http://schemas.microsoft.com/office/drawing/2014/main" id="{AA922D2E-C536-2C79-1107-3C84B1D08F7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feld 5">
            <a:extLst>
              <a:ext uri="{FF2B5EF4-FFF2-40B4-BE49-F238E27FC236}">
                <a16:creationId xmlns:a16="http://schemas.microsoft.com/office/drawing/2014/main" id="{ED8A3781-9489-F841-7737-ACD8B5F9387A}"/>
              </a:ext>
            </a:extLst>
          </p:cNvPr>
          <p:cNvSpPr txBox="1"/>
          <p:nvPr/>
        </p:nvSpPr>
        <p:spPr>
          <a:xfrm>
            <a:off x="1306410" y="4858426"/>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Beschäftigtenbefragung 2024 (n= 1.589); Anmerkung: Abweichung zu 100% sind rundungsbedingt.</a:t>
            </a:r>
          </a:p>
        </p:txBody>
      </p:sp>
      <p:pic>
        <p:nvPicPr>
          <p:cNvPr id="5" name="Bild 14" descr="IGES_RGB.png">
            <a:extLst>
              <a:ext uri="{FF2B5EF4-FFF2-40B4-BE49-F238E27FC236}">
                <a16:creationId xmlns:a16="http://schemas.microsoft.com/office/drawing/2014/main" id="{95F429A5-2A25-F45E-61C1-7021989EB4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7" name="Rechteck 16">
            <a:extLst>
              <a:ext uri="{FF2B5EF4-FFF2-40B4-BE49-F238E27FC236}">
                <a16:creationId xmlns:a16="http://schemas.microsoft.com/office/drawing/2014/main" id="{FB55D81D-F2A0-75B3-5CF2-C59F3E5C8D21}"/>
              </a:ext>
            </a:extLst>
          </p:cNvPr>
          <p:cNvSpPr/>
          <p:nvPr/>
        </p:nvSpPr>
        <p:spPr>
          <a:xfrm>
            <a:off x="1331999" y="1847766"/>
            <a:ext cx="1151926" cy="2148233"/>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8" name="Geschweifte Klammer rechts 7">
            <a:extLst>
              <a:ext uri="{FF2B5EF4-FFF2-40B4-BE49-F238E27FC236}">
                <a16:creationId xmlns:a16="http://schemas.microsoft.com/office/drawing/2014/main" id="{C3A92ECF-A239-720D-2FF8-A6BD979897DC}"/>
              </a:ext>
            </a:extLst>
          </p:cNvPr>
          <p:cNvSpPr/>
          <p:nvPr/>
        </p:nvSpPr>
        <p:spPr>
          <a:xfrm>
            <a:off x="3133125" y="1912950"/>
            <a:ext cx="147798" cy="3349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9" name="Geschweifte Klammer rechts 8">
            <a:extLst>
              <a:ext uri="{FF2B5EF4-FFF2-40B4-BE49-F238E27FC236}">
                <a16:creationId xmlns:a16="http://schemas.microsoft.com/office/drawing/2014/main" id="{C3A92ECF-A239-720D-2FF8-A6BD979897DC}"/>
              </a:ext>
            </a:extLst>
          </p:cNvPr>
          <p:cNvSpPr/>
          <p:nvPr/>
        </p:nvSpPr>
        <p:spPr>
          <a:xfrm>
            <a:off x="4241164" y="1912950"/>
            <a:ext cx="147798" cy="4198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13" name="Geschweifte Klammer rechts 12">
            <a:extLst>
              <a:ext uri="{FF2B5EF4-FFF2-40B4-BE49-F238E27FC236}">
                <a16:creationId xmlns:a16="http://schemas.microsoft.com/office/drawing/2014/main" id="{C3A92ECF-A239-720D-2FF8-A6BD979897DC}"/>
              </a:ext>
            </a:extLst>
          </p:cNvPr>
          <p:cNvSpPr/>
          <p:nvPr/>
        </p:nvSpPr>
        <p:spPr>
          <a:xfrm>
            <a:off x="5345405" y="1912950"/>
            <a:ext cx="147798" cy="3349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14" name="Textfeld 13">
            <a:extLst>
              <a:ext uri="{FF2B5EF4-FFF2-40B4-BE49-F238E27FC236}">
                <a16:creationId xmlns:a16="http://schemas.microsoft.com/office/drawing/2014/main" id="{5E1D83BB-99ED-4ACD-1023-6796982586AA}"/>
              </a:ext>
            </a:extLst>
          </p:cNvPr>
          <p:cNvSpPr txBox="1"/>
          <p:nvPr/>
        </p:nvSpPr>
        <p:spPr>
          <a:xfrm>
            <a:off x="2178364" y="2043825"/>
            <a:ext cx="381600" cy="270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algn="l"/>
            <a:r>
              <a:rPr lang="de-DE" sz="1200" dirty="0"/>
              <a:t>25%</a:t>
            </a:r>
          </a:p>
        </p:txBody>
      </p:sp>
      <p:sp>
        <p:nvSpPr>
          <p:cNvPr id="16" name="Textfeld 15">
            <a:extLst>
              <a:ext uri="{FF2B5EF4-FFF2-40B4-BE49-F238E27FC236}">
                <a16:creationId xmlns:a16="http://schemas.microsoft.com/office/drawing/2014/main" id="{67B83AA5-6E60-C406-67B3-8721589E7660}"/>
              </a:ext>
            </a:extLst>
          </p:cNvPr>
          <p:cNvSpPr txBox="1"/>
          <p:nvPr/>
        </p:nvSpPr>
        <p:spPr>
          <a:xfrm>
            <a:off x="3259522" y="1930800"/>
            <a:ext cx="381600" cy="270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algn="l"/>
            <a:r>
              <a:rPr lang="de-DE" sz="1200" dirty="0"/>
              <a:t>15%</a:t>
            </a:r>
          </a:p>
        </p:txBody>
      </p:sp>
      <p:sp>
        <p:nvSpPr>
          <p:cNvPr id="18" name="Textfeld 17">
            <a:extLst>
              <a:ext uri="{FF2B5EF4-FFF2-40B4-BE49-F238E27FC236}">
                <a16:creationId xmlns:a16="http://schemas.microsoft.com/office/drawing/2014/main" id="{A8C77FF6-568E-F7EE-8DBF-A9B57BC104EA}"/>
              </a:ext>
            </a:extLst>
          </p:cNvPr>
          <p:cNvSpPr txBox="1"/>
          <p:nvPr/>
        </p:nvSpPr>
        <p:spPr>
          <a:xfrm>
            <a:off x="4386812" y="1987725"/>
            <a:ext cx="381600" cy="270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algn="l"/>
            <a:r>
              <a:rPr lang="de-DE" sz="1200" dirty="0"/>
              <a:t>18%</a:t>
            </a:r>
          </a:p>
        </p:txBody>
      </p:sp>
      <p:sp>
        <p:nvSpPr>
          <p:cNvPr id="19" name="Textfeld 18">
            <a:extLst>
              <a:ext uri="{FF2B5EF4-FFF2-40B4-BE49-F238E27FC236}">
                <a16:creationId xmlns:a16="http://schemas.microsoft.com/office/drawing/2014/main" id="{1488063F-14EE-43E0-C21A-43504176B69D}"/>
              </a:ext>
            </a:extLst>
          </p:cNvPr>
          <p:cNvSpPr txBox="1"/>
          <p:nvPr/>
        </p:nvSpPr>
        <p:spPr>
          <a:xfrm>
            <a:off x="5449325" y="1945275"/>
            <a:ext cx="381600" cy="270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algn="l"/>
            <a:r>
              <a:rPr lang="de-DE" sz="1200" dirty="0"/>
              <a:t>18%</a:t>
            </a:r>
          </a:p>
        </p:txBody>
      </p:sp>
      <p:sp>
        <p:nvSpPr>
          <p:cNvPr id="20" name="Textplatzhalter 2">
            <a:extLst>
              <a:ext uri="{FF2B5EF4-FFF2-40B4-BE49-F238E27FC236}">
                <a16:creationId xmlns:a16="http://schemas.microsoft.com/office/drawing/2014/main" id="{ABE33E79-C7CB-2A10-BB07-3CCFDCC36403}"/>
              </a:ext>
            </a:extLst>
          </p:cNvPr>
          <p:cNvSpPr txBox="1">
            <a:spLocks/>
          </p:cNvSpPr>
          <p:nvPr/>
        </p:nvSpPr>
        <p:spPr>
          <a:xfrm>
            <a:off x="5860000" y="1488553"/>
            <a:ext cx="3154562" cy="2166394"/>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Generationenkonflikte stellen für Beschäftigte eine Belastung bei der bei der täglichen Arbeit dar. </a:t>
            </a:r>
            <a:endParaRPr lang="de-DE" dirty="0">
              <a:solidFill>
                <a:srgbClr val="000000"/>
              </a:solidFill>
              <a:latin typeface="Arial Narrow"/>
            </a:endParaRP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lang="de-DE" dirty="0">
                <a:solidFill>
                  <a:srgbClr val="000000"/>
                </a:solidFill>
                <a:latin typeface="Arial Narrow"/>
              </a:rPr>
              <a:t>Insgesamt 18 Prozent der Beschäftigten, die diese in der Zusammenarbeit erleben, sind dadurch stark oder sehr stark belastet.</a:t>
            </a:r>
            <a:endParaRPr kumimoji="0" lang="de-DE" sz="1400" b="0" i="0" u="none" strike="noStrike" kern="1200" cap="none" spc="0" normalizeH="0" baseline="0" noProof="0" dirty="0">
              <a:ln>
                <a:noFill/>
              </a:ln>
              <a:solidFill>
                <a:srgbClr val="000000"/>
              </a:solidFill>
              <a:effectLst/>
              <a:uLnTx/>
              <a:uFillTx/>
              <a:latin typeface="Arial Narrow"/>
              <a:ea typeface="+mn-ea"/>
              <a:cs typeface="+mn-cs"/>
            </a:endParaRPr>
          </a:p>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Beschäftigten unter 30 Jahren, </a:t>
            </a:r>
            <a:r>
              <a:rPr lang="de-DE" dirty="0">
                <a:solidFill>
                  <a:srgbClr val="000000"/>
                </a:solidFill>
              </a:rPr>
              <a:t>die solche Konflikte erleben, sind sogar zu 25 Prozent dadurch sehr stark oder stark belastet.</a:t>
            </a:r>
            <a:r>
              <a:rPr kumimoji="0" lang="de-DE" sz="1400" b="0" i="0" u="none" strike="noStrike" kern="1200" cap="none" spc="0" normalizeH="0" baseline="0" noProof="0" dirty="0">
                <a:ln>
                  <a:noFill/>
                </a:ln>
                <a:solidFill>
                  <a:schemeClr val="bg1">
                    <a:lumMod val="50000"/>
                  </a:schemeClr>
                </a:solidFill>
                <a:effectLst/>
                <a:uLnTx/>
                <a:uFillTx/>
                <a:latin typeface="Arial Narrow"/>
                <a:ea typeface="+mn-ea"/>
                <a:cs typeface="+mn-cs"/>
              </a:rPr>
              <a:t> </a:t>
            </a:r>
          </a:p>
        </p:txBody>
      </p:sp>
    </p:spTree>
    <p:extLst>
      <p:ext uri="{BB962C8B-B14F-4D97-AF65-F5344CB8AC3E}">
        <p14:creationId xmlns:p14="http://schemas.microsoft.com/office/powerpoint/2010/main" val="372665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983-E0B3-7678-055D-7CFC08E29EA7}"/>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0DD4DB5B-1DFE-B74E-55A8-E6EBB44F767A}"/>
              </a:ext>
            </a:extLst>
          </p:cNvPr>
          <p:cNvSpPr>
            <a:spLocks noGrp="1"/>
          </p:cNvSpPr>
          <p:nvPr>
            <p:ph type="body" sz="quarter" idx="19"/>
          </p:nvPr>
        </p:nvSpPr>
        <p:spPr/>
        <p:txBody>
          <a:bodyPr>
            <a:normAutofit fontScale="92500" lnSpcReduction="10000"/>
          </a:bodyPr>
          <a:lstStyle/>
          <a:p>
            <a:endParaRPr lang="de-DE" dirty="0"/>
          </a:p>
          <a:p>
            <a:r>
              <a:rPr lang="de-DE" dirty="0"/>
              <a:t>Arbeits- </a:t>
            </a:r>
            <a:r>
              <a:rPr lang="de-DE" dirty="0" err="1"/>
              <a:t>Präverenzen</a:t>
            </a:r>
            <a:endParaRPr lang="de-DE" dirty="0"/>
          </a:p>
        </p:txBody>
      </p:sp>
      <p:sp>
        <p:nvSpPr>
          <p:cNvPr id="5" name="Textplatzhalter 4">
            <a:extLst>
              <a:ext uri="{FF2B5EF4-FFF2-40B4-BE49-F238E27FC236}">
                <a16:creationId xmlns:a16="http://schemas.microsoft.com/office/drawing/2014/main" id="{DAC1F229-2D12-8419-0585-FD013E249261}"/>
              </a:ext>
            </a:extLst>
          </p:cNvPr>
          <p:cNvSpPr>
            <a:spLocks noGrp="1"/>
          </p:cNvSpPr>
          <p:nvPr>
            <p:ph type="body" sz="quarter" idx="18"/>
          </p:nvPr>
        </p:nvSpPr>
        <p:spPr/>
        <p:txBody>
          <a:bodyPr/>
          <a:lstStyle/>
          <a:p>
            <a:r>
              <a:rPr lang="de-DE" dirty="0"/>
              <a:t>Junge versus gesamt /</a:t>
            </a:r>
            <a:br>
              <a:rPr lang="de-DE" dirty="0"/>
            </a:br>
            <a:r>
              <a:rPr lang="de-DE" dirty="0"/>
              <a:t>Gen Z versus Gen Y</a:t>
            </a:r>
          </a:p>
        </p:txBody>
      </p:sp>
      <p:sp>
        <p:nvSpPr>
          <p:cNvPr id="4" name="Foliennummernplatzhalter 3">
            <a:extLst>
              <a:ext uri="{FF2B5EF4-FFF2-40B4-BE49-F238E27FC236}">
                <a16:creationId xmlns:a16="http://schemas.microsoft.com/office/drawing/2014/main" id="{DF1CA9AC-FAD1-DDF4-A634-C5C7C27BF466}"/>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BB833E4C-2B9B-11B4-1182-F6056E7B05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91854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A22A8-F371-CA9E-ED39-A5B6F7F6A56D}"/>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CB090BF-5347-B095-1661-EF3DCC7C005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platzhalter 5">
            <a:extLst>
              <a:ext uri="{FF2B5EF4-FFF2-40B4-BE49-F238E27FC236}">
                <a16:creationId xmlns:a16="http://schemas.microsoft.com/office/drawing/2014/main" id="{04542B88-EE95-A6E0-7FEB-A4E8E6C8E021}"/>
              </a:ext>
            </a:extLst>
          </p:cNvPr>
          <p:cNvSpPr>
            <a:spLocks noGrp="1"/>
          </p:cNvSpPr>
          <p:nvPr>
            <p:ph type="body" sz="quarter" idx="15"/>
          </p:nvPr>
        </p:nvSpPr>
        <p:spPr>
          <a:xfrm>
            <a:off x="4920020" y="1230719"/>
            <a:ext cx="3647715" cy="3660821"/>
          </a:xfrm>
        </p:spPr>
        <p:txBody>
          <a:bodyPr/>
          <a:lstStyle/>
          <a:p>
            <a:r>
              <a:rPr lang="de-DE" b="1" u="sng" dirty="0"/>
              <a:t>Sehr wichtige</a:t>
            </a:r>
            <a:r>
              <a:rPr lang="de-DE" b="1" dirty="0"/>
              <a:t> Aspekte bei der Arbeit allgemein:</a:t>
            </a:r>
          </a:p>
          <a:p>
            <a:endParaRPr lang="de-DE" dirty="0"/>
          </a:p>
          <a:p>
            <a:r>
              <a:rPr lang="de-DE" dirty="0"/>
              <a:t>Ein gutes Verhältnis zu den Kolleginnen und Kollegen ist allen Beschäftigten „sehr wichtig“. Die Bezahlung spielt für alle Beschäftigten ebenfalls eine große Rolle. Unter 30-Jährige bewerten sie jedoch zu einem größeren Anteil als „sehr wichtig“. Die Vereinbarkeit von Beruflichem und Privatem ist für über 60 Prozent der Beschäftigten unter 30 Jahren „sehr wichtig“.</a:t>
            </a:r>
          </a:p>
          <a:p>
            <a:endParaRPr lang="de-DE" dirty="0"/>
          </a:p>
          <a:p>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Es gibt diese Zuschreibungen, dass jüngere Beschäftigte besonders anspruchsvoll sind. Tatsächlich sind die Prioritäten der Gen Z ähnlich wie bei allen anderen Beschäftigten. </a:t>
            </a:r>
          </a:p>
        </p:txBody>
      </p:sp>
      <p:sp>
        <p:nvSpPr>
          <p:cNvPr id="7" name="Textfeld 6">
            <a:extLst>
              <a:ext uri="{FF2B5EF4-FFF2-40B4-BE49-F238E27FC236}">
                <a16:creationId xmlns:a16="http://schemas.microsoft.com/office/drawing/2014/main" id="{E59131E5-70FD-200C-E412-A7985FAF1E85}"/>
              </a:ext>
            </a:extLst>
          </p:cNvPr>
          <p:cNvSpPr txBox="1"/>
          <p:nvPr/>
        </p:nvSpPr>
        <p:spPr>
          <a:xfrm>
            <a:off x="1467908" y="4868862"/>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Beschäftigtenbefragung 2024 (n=6.955-7.013)</a:t>
            </a:r>
          </a:p>
        </p:txBody>
      </p:sp>
      <p:sp>
        <p:nvSpPr>
          <p:cNvPr id="9" name="Titel 1">
            <a:extLst>
              <a:ext uri="{FF2B5EF4-FFF2-40B4-BE49-F238E27FC236}">
                <a16:creationId xmlns:a16="http://schemas.microsoft.com/office/drawing/2014/main" id="{1B3BEF20-FD97-386E-4610-1BF5ABB0DC09}"/>
              </a:ext>
            </a:extLst>
          </p:cNvPr>
          <p:cNvSpPr>
            <a:spLocks noGrp="1"/>
          </p:cNvSpPr>
          <p:nvPr>
            <p:ph type="title"/>
          </p:nvPr>
        </p:nvSpPr>
        <p:spPr>
          <a:xfrm>
            <a:off x="628650" y="274638"/>
            <a:ext cx="7886700" cy="993775"/>
          </a:xfrm>
        </p:spPr>
        <p:txBody>
          <a:bodyPr/>
          <a:lstStyle/>
          <a:p>
            <a:r>
              <a:rPr lang="de-DE"/>
              <a:t>Top-Wunsch: Ein Gutes Arbeitsklima</a:t>
            </a:r>
          </a:p>
        </p:txBody>
      </p:sp>
      <p:pic>
        <p:nvPicPr>
          <p:cNvPr id="10" name="Bild 14" descr="IGES_RGB.png">
            <a:extLst>
              <a:ext uri="{FF2B5EF4-FFF2-40B4-BE49-F238E27FC236}">
                <a16:creationId xmlns:a16="http://schemas.microsoft.com/office/drawing/2014/main" id="{4C942B4E-8B8D-71FF-AF6A-1533A53E3D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aphicFrame>
        <p:nvGraphicFramePr>
          <p:cNvPr id="2" name="Diagramm 1">
            <a:extLst>
              <a:ext uri="{FF2B5EF4-FFF2-40B4-BE49-F238E27FC236}">
                <a16:creationId xmlns:a16="http://schemas.microsoft.com/office/drawing/2014/main" id="{2EB8A575-98A2-4D53-AF08-0FF6794D8058}"/>
              </a:ext>
            </a:extLst>
          </p:cNvPr>
          <p:cNvGraphicFramePr>
            <a:graphicFrameLocks/>
          </p:cNvGraphicFramePr>
          <p:nvPr/>
        </p:nvGraphicFramePr>
        <p:xfrm>
          <a:off x="576265" y="1455739"/>
          <a:ext cx="4180033" cy="311626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hteck 5">
            <a:extLst>
              <a:ext uri="{FF2B5EF4-FFF2-40B4-BE49-F238E27FC236}">
                <a16:creationId xmlns:a16="http://schemas.microsoft.com/office/drawing/2014/main" id="{7B9E5451-9693-8DDB-21FF-34AE626571C3}"/>
              </a:ext>
            </a:extLst>
          </p:cNvPr>
          <p:cNvSpPr/>
          <p:nvPr/>
        </p:nvSpPr>
        <p:spPr>
          <a:xfrm>
            <a:off x="504610" y="2643808"/>
            <a:ext cx="4014381" cy="602975"/>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6220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2D1A-C550-2C12-6B8D-C4518CB9DDED}"/>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C917C6BD-5075-D999-91B2-792E380F4F9F}"/>
              </a:ext>
            </a:extLst>
          </p:cNvPr>
          <p:cNvSpPr>
            <a:spLocks noGrp="1"/>
          </p:cNvSpPr>
          <p:nvPr>
            <p:ph type="body" sz="quarter" idx="19"/>
          </p:nvPr>
        </p:nvSpPr>
        <p:spPr>
          <a:xfrm>
            <a:off x="2533871" y="1455738"/>
            <a:ext cx="4076257" cy="1495975"/>
          </a:xfrm>
        </p:spPr>
        <p:txBody>
          <a:bodyPr>
            <a:normAutofit lnSpcReduction="10000"/>
          </a:bodyPr>
          <a:lstStyle/>
          <a:p>
            <a:endParaRPr lang="de-DE"/>
          </a:p>
          <a:p>
            <a:r>
              <a:rPr lang="de-DE"/>
              <a:t>Umgang mit Gesundheit</a:t>
            </a:r>
          </a:p>
        </p:txBody>
      </p:sp>
      <p:sp>
        <p:nvSpPr>
          <p:cNvPr id="5" name="Textplatzhalter 4">
            <a:extLst>
              <a:ext uri="{FF2B5EF4-FFF2-40B4-BE49-F238E27FC236}">
                <a16:creationId xmlns:a16="http://schemas.microsoft.com/office/drawing/2014/main" id="{282D5650-EFF5-5440-B31A-513223B2CC0E}"/>
              </a:ext>
            </a:extLst>
          </p:cNvPr>
          <p:cNvSpPr>
            <a:spLocks noGrp="1"/>
          </p:cNvSpPr>
          <p:nvPr>
            <p:ph type="body" sz="quarter" idx="18"/>
          </p:nvPr>
        </p:nvSpPr>
        <p:spPr/>
        <p:txBody>
          <a:bodyPr/>
          <a:lstStyle/>
          <a:p>
            <a:r>
              <a:rPr lang="de-DE"/>
              <a:t>Nachwirkungen der </a:t>
            </a:r>
            <a:br>
              <a:rPr lang="de-DE"/>
            </a:br>
            <a:r>
              <a:rPr lang="de-DE"/>
              <a:t>Pandemie</a:t>
            </a:r>
          </a:p>
        </p:txBody>
      </p:sp>
      <p:sp>
        <p:nvSpPr>
          <p:cNvPr id="4" name="Foliennummernplatzhalter 3">
            <a:extLst>
              <a:ext uri="{FF2B5EF4-FFF2-40B4-BE49-F238E27FC236}">
                <a16:creationId xmlns:a16="http://schemas.microsoft.com/office/drawing/2014/main" id="{E1CED92B-864B-94BA-42B7-EFE7B9DBCFB9}"/>
              </a:ext>
            </a:extLst>
          </p:cNvPr>
          <p:cNvSpPr>
            <a:spLocks noGrp="1"/>
          </p:cNvSpPr>
          <p:nvPr>
            <p:ph type="sldNum" sz="quarter" idx="4294967295"/>
          </p:nvPr>
        </p:nvSpPr>
        <p:spPr>
          <a:xfrm>
            <a:off x="0" y="4872038"/>
            <a:ext cx="1000125" cy="274637"/>
          </a:xfrm>
        </p:spPr>
        <p:txBody>
          <a:bodyPr/>
          <a:lstStyle/>
          <a:p>
            <a:fld id="{39262AA4-F8FA-6D4C-B1A9-883F887CCF48}" type="slidenum">
              <a:rPr lang="de-DE" smtClean="0"/>
              <a:pPr/>
              <a:t>15</a:t>
            </a:fld>
            <a:endParaRPr lang="de-DE"/>
          </a:p>
        </p:txBody>
      </p:sp>
    </p:spTree>
    <p:extLst>
      <p:ext uri="{BB962C8B-B14F-4D97-AF65-F5344CB8AC3E}">
        <p14:creationId xmlns:p14="http://schemas.microsoft.com/office/powerpoint/2010/main" val="320112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00EA7-1812-4A91-87E9-EECD3C4A49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622524-B270-796E-7DA4-E623C23CA0EE}"/>
              </a:ext>
            </a:extLst>
          </p:cNvPr>
          <p:cNvSpPr>
            <a:spLocks noGrp="1"/>
          </p:cNvSpPr>
          <p:nvPr>
            <p:ph type="title"/>
          </p:nvPr>
        </p:nvSpPr>
        <p:spPr/>
        <p:txBody>
          <a:bodyPr/>
          <a:lstStyle/>
          <a:p>
            <a:r>
              <a:rPr lang="de-DE"/>
              <a:t>GEN Z IST Vorsichtiger im Umgang mit Infekten</a:t>
            </a:r>
          </a:p>
        </p:txBody>
      </p:sp>
      <p:sp>
        <p:nvSpPr>
          <p:cNvPr id="3" name="Textplatzhalter 2">
            <a:extLst>
              <a:ext uri="{FF2B5EF4-FFF2-40B4-BE49-F238E27FC236}">
                <a16:creationId xmlns:a16="http://schemas.microsoft.com/office/drawing/2014/main" id="{A049CE5A-7563-3D31-9411-9CF639AB34CB}"/>
              </a:ext>
            </a:extLst>
          </p:cNvPr>
          <p:cNvSpPr>
            <a:spLocks noGrp="1"/>
          </p:cNvSpPr>
          <p:nvPr>
            <p:ph type="body" sz="quarter" idx="15"/>
          </p:nvPr>
        </p:nvSpPr>
        <p:spPr>
          <a:xfrm>
            <a:off x="628650" y="1613578"/>
            <a:ext cx="3035825" cy="2599647"/>
          </a:xfrm>
        </p:spPr>
        <p:txBody>
          <a:bodyPr/>
          <a:lstStyle/>
          <a:p>
            <a:r>
              <a:rPr lang="de-DE" dirty="0"/>
              <a:t>Die Corona-Zeit hat auch die Gen Z geprägt. Beschäftigte unter 30 Jahren geben häufiger* als der Durchschnitt und als ältere Beschäftigte an, seit der Pandemie generell vorsichtiger im Umgang mit Infekten zu sein (54 Prozent). </a:t>
            </a:r>
          </a:p>
          <a:p>
            <a:endParaRPr lang="de-DE" dirty="0"/>
          </a:p>
          <a:p>
            <a:r>
              <a:rPr lang="de-DE" dirty="0"/>
              <a:t>Sie geben daneben zu einem Viertel an, sich bei Erkältungssymptomen eher krankschreiben zu lassen. Bei den Beschäftigten ab 50 sind es mit 14 Prozent deutlich weniger.</a:t>
            </a:r>
          </a:p>
        </p:txBody>
      </p:sp>
      <p:sp>
        <p:nvSpPr>
          <p:cNvPr id="4" name="Foliennummernplatzhalter 3">
            <a:extLst>
              <a:ext uri="{FF2B5EF4-FFF2-40B4-BE49-F238E27FC236}">
                <a16:creationId xmlns:a16="http://schemas.microsoft.com/office/drawing/2014/main" id="{6BB253D4-2DA7-3A54-E292-906F93A819BE}"/>
              </a:ext>
            </a:extLst>
          </p:cNvPr>
          <p:cNvSpPr>
            <a:spLocks noGrp="1"/>
          </p:cNvSpPr>
          <p:nvPr>
            <p:ph type="sldNum" sz="quarter" idx="10"/>
          </p:nvPr>
        </p:nvSpPr>
        <p:spPr/>
        <p:txBody>
          <a:bodyPr/>
          <a:lstStyle/>
          <a:p>
            <a:fld id="{39262AA4-F8FA-6D4C-B1A9-883F887CCF48}" type="slidenum">
              <a:rPr lang="de-DE" smtClean="0"/>
              <a:pPr/>
              <a:t>16</a:t>
            </a:fld>
            <a:endParaRPr lang="de-DE"/>
          </a:p>
        </p:txBody>
      </p:sp>
      <p:sp>
        <p:nvSpPr>
          <p:cNvPr id="6" name="Textfeld 5">
            <a:extLst>
              <a:ext uri="{FF2B5EF4-FFF2-40B4-BE49-F238E27FC236}">
                <a16:creationId xmlns:a16="http://schemas.microsoft.com/office/drawing/2014/main" id="{E287860F-9DE6-AFF5-329F-391B509ACCAC}"/>
              </a:ext>
            </a:extLst>
          </p:cNvPr>
          <p:cNvSpPr txBox="1"/>
          <p:nvPr/>
        </p:nvSpPr>
        <p:spPr>
          <a:xfrm>
            <a:off x="1299637" y="4868862"/>
            <a:ext cx="7370200"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2024 (n=6.966 und 6.869) 			* signifikant (p&lt;0,05) </a:t>
            </a:r>
          </a:p>
        </p:txBody>
      </p:sp>
      <p:graphicFrame>
        <p:nvGraphicFramePr>
          <p:cNvPr id="10" name="Diagramm 9">
            <a:extLst>
              <a:ext uri="{FF2B5EF4-FFF2-40B4-BE49-F238E27FC236}">
                <a16:creationId xmlns:a16="http://schemas.microsoft.com/office/drawing/2014/main" id="{6CD6C4C2-DF2D-A0A1-EEEE-8A796AD8F9A5}"/>
              </a:ext>
            </a:extLst>
          </p:cNvPr>
          <p:cNvGraphicFramePr>
            <a:graphicFrameLocks/>
          </p:cNvGraphicFramePr>
          <p:nvPr/>
        </p:nvGraphicFramePr>
        <p:xfrm>
          <a:off x="3664475" y="1524220"/>
          <a:ext cx="4438516" cy="282269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eck 8">
            <a:extLst>
              <a:ext uri="{FF2B5EF4-FFF2-40B4-BE49-F238E27FC236}">
                <a16:creationId xmlns:a16="http://schemas.microsoft.com/office/drawing/2014/main" id="{F2F8F69C-4DBC-9F2E-5465-6727CDA555F7}"/>
              </a:ext>
            </a:extLst>
          </p:cNvPr>
          <p:cNvSpPr/>
          <p:nvPr/>
        </p:nvSpPr>
        <p:spPr>
          <a:xfrm>
            <a:off x="4319521" y="1895971"/>
            <a:ext cx="713117" cy="1713503"/>
          </a:xfrm>
          <a:prstGeom prst="rect">
            <a:avLst/>
          </a:prstGeom>
          <a:noFill/>
          <a:ln w="28575">
            <a:solidFill>
              <a:schemeClr val="bg2">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Bild 14" descr="IGES_RGB.png">
            <a:extLst>
              <a:ext uri="{FF2B5EF4-FFF2-40B4-BE49-F238E27FC236}">
                <a16:creationId xmlns:a16="http://schemas.microsoft.com/office/drawing/2014/main" id="{072071E6-4A8F-ED47-1A81-C7795F4EBD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209947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CB2DD-F5B1-F39E-4EA8-56233C2EC71E}"/>
            </a:ext>
          </a:extLst>
        </p:cNvPr>
        <p:cNvGrpSpPr/>
        <p:nvPr/>
      </p:nvGrpSpPr>
      <p:grpSpPr>
        <a:xfrm>
          <a:off x="0" y="0"/>
          <a:ext cx="0" cy="0"/>
          <a:chOff x="0" y="0"/>
          <a:chExt cx="0" cy="0"/>
        </a:xfrm>
      </p:grpSpPr>
      <p:graphicFrame>
        <p:nvGraphicFramePr>
          <p:cNvPr id="8" name="Diagramm 7">
            <a:extLst>
              <a:ext uri="{FF2B5EF4-FFF2-40B4-BE49-F238E27FC236}">
                <a16:creationId xmlns:a16="http://schemas.microsoft.com/office/drawing/2014/main" id="{8FD94312-04E8-204E-5A70-365B6D42EE6B}"/>
              </a:ext>
            </a:extLst>
          </p:cNvPr>
          <p:cNvGraphicFramePr>
            <a:graphicFrameLocks/>
          </p:cNvGraphicFramePr>
          <p:nvPr>
            <p:extLst>
              <p:ext uri="{D42A27DB-BD31-4B8C-83A1-F6EECF244321}">
                <p14:modId xmlns:p14="http://schemas.microsoft.com/office/powerpoint/2010/main" val="3236347433"/>
              </p:ext>
            </p:extLst>
          </p:nvPr>
        </p:nvGraphicFramePr>
        <p:xfrm>
          <a:off x="576264" y="1455738"/>
          <a:ext cx="4766136" cy="330622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ACAEBAE5-C7AC-F700-EF3D-7DB4D9F1D69D}"/>
              </a:ext>
            </a:extLst>
          </p:cNvPr>
          <p:cNvSpPr>
            <a:spLocks noGrp="1"/>
          </p:cNvSpPr>
          <p:nvPr>
            <p:ph type="title"/>
          </p:nvPr>
        </p:nvSpPr>
        <p:spPr>
          <a:xfrm>
            <a:off x="628649" y="274638"/>
            <a:ext cx="8224405" cy="993775"/>
          </a:xfrm>
        </p:spPr>
        <p:txBody>
          <a:bodyPr/>
          <a:lstStyle/>
          <a:p>
            <a:r>
              <a:rPr lang="de-DE" dirty="0"/>
              <a:t>Gen Z: Krankmelden, um Schlimmeres zu Verhindern</a:t>
            </a:r>
          </a:p>
        </p:txBody>
      </p:sp>
      <p:sp>
        <p:nvSpPr>
          <p:cNvPr id="3" name="Textplatzhalter 2">
            <a:extLst>
              <a:ext uri="{FF2B5EF4-FFF2-40B4-BE49-F238E27FC236}">
                <a16:creationId xmlns:a16="http://schemas.microsoft.com/office/drawing/2014/main" id="{BA2F0AC0-5B6C-7055-4326-CD8272C9E29F}"/>
              </a:ext>
            </a:extLst>
          </p:cNvPr>
          <p:cNvSpPr>
            <a:spLocks noGrp="1"/>
          </p:cNvSpPr>
          <p:nvPr>
            <p:ph type="body" sz="quarter" idx="15"/>
          </p:nvPr>
        </p:nvSpPr>
        <p:spPr>
          <a:xfrm>
            <a:off x="5446295" y="1613578"/>
            <a:ext cx="3069053" cy="2599647"/>
          </a:xfrm>
        </p:spPr>
        <p:txBody>
          <a:bodyPr/>
          <a:lstStyle/>
          <a:p>
            <a:r>
              <a:rPr kumimoji="0" lang="de-DE" sz="1400" b="0" i="0" u="none" strike="noStrike" kern="1200" cap="none" spc="0" normalizeH="0" baseline="0" noProof="0" dirty="0">
                <a:ln>
                  <a:noFill/>
                </a:ln>
                <a:solidFill>
                  <a:srgbClr val="000000"/>
                </a:solidFill>
                <a:effectLst/>
                <a:uLnTx/>
                <a:uFillTx/>
                <a:latin typeface="Arial Narrow"/>
                <a:ea typeface="+mn-ea"/>
              </a:rPr>
              <a:t>Die Gen Z hat verinnerlicht, dass man sich krank meldet, damit sich eine Erkrankung nicht weiter verschlimmert. </a:t>
            </a:r>
            <a:r>
              <a:rPr lang="de-DE" dirty="0"/>
              <a:t>Im Vergleich zur Generation Y im Jahr 2015 gewinnt diese Aussage bei der Gen Z an Bedeutung und steigt von 75 Prozent um 8 Prozentpunkte auf 83 Prozent. </a:t>
            </a:r>
          </a:p>
          <a:p>
            <a:endParaRPr lang="de-DE" dirty="0"/>
          </a:p>
          <a:p>
            <a:r>
              <a:rPr lang="de-DE" dirty="0"/>
              <a:t>Weniger relevant als bei der vorigen Generation ist als Begründung für eine Krankmeldung, dass die Arbeit mit der Erkrankung nicht hätte gemacht werden können (minus 7 Prozentpunkte). </a:t>
            </a:r>
          </a:p>
        </p:txBody>
      </p:sp>
      <p:sp>
        <p:nvSpPr>
          <p:cNvPr id="4" name="Foliennummernplatzhalter 3">
            <a:extLst>
              <a:ext uri="{FF2B5EF4-FFF2-40B4-BE49-F238E27FC236}">
                <a16:creationId xmlns:a16="http://schemas.microsoft.com/office/drawing/2014/main" id="{051CA1F4-E72E-A552-B634-2A2D27ABE024}"/>
              </a:ext>
            </a:extLst>
          </p:cNvPr>
          <p:cNvSpPr>
            <a:spLocks noGrp="1"/>
          </p:cNvSpPr>
          <p:nvPr>
            <p:ph type="sldNum" sz="quarter" idx="10"/>
          </p:nvPr>
        </p:nvSpPr>
        <p:spPr/>
        <p:txBody>
          <a:bodyPr/>
          <a:lstStyle/>
          <a:p>
            <a:fld id="{39262AA4-F8FA-6D4C-B1A9-883F887CCF48}" type="slidenum">
              <a:rPr lang="de-DE" smtClean="0"/>
              <a:pPr/>
              <a:t>17</a:t>
            </a:fld>
            <a:endParaRPr lang="de-DE"/>
          </a:p>
        </p:txBody>
      </p:sp>
      <p:sp>
        <p:nvSpPr>
          <p:cNvPr id="6" name="Textfeld 5">
            <a:extLst>
              <a:ext uri="{FF2B5EF4-FFF2-40B4-BE49-F238E27FC236}">
                <a16:creationId xmlns:a16="http://schemas.microsoft.com/office/drawing/2014/main" id="{4D580D05-E038-D038-5B71-CEA67A18B012}"/>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(n=235-365) und 2024 (n=388-658) Beschäftigte, die sich in den letzten 12 Monaten krank meldeten</a:t>
            </a:r>
          </a:p>
        </p:txBody>
      </p:sp>
      <p:sp>
        <p:nvSpPr>
          <p:cNvPr id="5" name="Rechteck 4">
            <a:extLst>
              <a:ext uri="{FF2B5EF4-FFF2-40B4-BE49-F238E27FC236}">
                <a16:creationId xmlns:a16="http://schemas.microsoft.com/office/drawing/2014/main" id="{664FA8F4-EBB5-A9EC-5864-801A179D87BD}"/>
              </a:ext>
            </a:extLst>
          </p:cNvPr>
          <p:cNvSpPr/>
          <p:nvPr/>
        </p:nvSpPr>
        <p:spPr>
          <a:xfrm>
            <a:off x="628650" y="2030400"/>
            <a:ext cx="4591350" cy="782504"/>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3251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2BA89210-7360-4E39-9CB2-EC6C1AEF3676}"/>
              </a:ext>
            </a:extLst>
          </p:cNvPr>
          <p:cNvGraphicFramePr>
            <a:graphicFrameLocks/>
          </p:cNvGraphicFramePr>
          <p:nvPr/>
        </p:nvGraphicFramePr>
        <p:xfrm>
          <a:off x="4394791" y="1447217"/>
          <a:ext cx="4171876" cy="287668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7E69EEF3-41D9-2DDF-F152-B2AEF12D92D6}"/>
              </a:ext>
            </a:extLst>
          </p:cNvPr>
          <p:cNvSpPr>
            <a:spLocks noGrp="1"/>
          </p:cNvSpPr>
          <p:nvPr>
            <p:ph type="title"/>
          </p:nvPr>
        </p:nvSpPr>
        <p:spPr>
          <a:xfrm>
            <a:off x="628650" y="274638"/>
            <a:ext cx="7753350" cy="993775"/>
          </a:xfrm>
        </p:spPr>
        <p:txBody>
          <a:bodyPr/>
          <a:lstStyle/>
          <a:p>
            <a:r>
              <a:rPr lang="de-DE"/>
              <a:t>Präsentismus verbreiteter als im Durchschnitt</a:t>
            </a:r>
          </a:p>
        </p:txBody>
      </p:sp>
      <p:sp>
        <p:nvSpPr>
          <p:cNvPr id="4" name="Foliennummernplatzhalter 3">
            <a:extLst>
              <a:ext uri="{FF2B5EF4-FFF2-40B4-BE49-F238E27FC236}">
                <a16:creationId xmlns:a16="http://schemas.microsoft.com/office/drawing/2014/main" id="{D53C60BE-ADEF-FBC2-0CFB-CCB76A0F35E0}"/>
              </a:ext>
            </a:extLst>
          </p:cNvPr>
          <p:cNvSpPr>
            <a:spLocks noGrp="1"/>
          </p:cNvSpPr>
          <p:nvPr>
            <p:ph type="sldNum" sz="quarter" idx="10"/>
          </p:nvPr>
        </p:nvSpPr>
        <p:spPr/>
        <p:txBody>
          <a:bodyPr/>
          <a:lstStyle/>
          <a:p>
            <a:fld id="{39262AA4-F8FA-6D4C-B1A9-883F887CCF48}" type="slidenum">
              <a:rPr lang="de-DE" smtClean="0"/>
              <a:pPr/>
              <a:t>18</a:t>
            </a:fld>
            <a:endParaRPr lang="de-DE"/>
          </a:p>
        </p:txBody>
      </p:sp>
      <p:sp>
        <p:nvSpPr>
          <p:cNvPr id="6" name="Textplatzhalter 5">
            <a:extLst>
              <a:ext uri="{FF2B5EF4-FFF2-40B4-BE49-F238E27FC236}">
                <a16:creationId xmlns:a16="http://schemas.microsoft.com/office/drawing/2014/main" id="{489DFAC5-3CAB-5CBB-E592-93BCF28069A9}"/>
              </a:ext>
            </a:extLst>
          </p:cNvPr>
          <p:cNvSpPr>
            <a:spLocks noGrp="1"/>
          </p:cNvSpPr>
          <p:nvPr>
            <p:ph type="body" sz="quarter" idx="15"/>
          </p:nvPr>
        </p:nvSpPr>
        <p:spPr>
          <a:xfrm>
            <a:off x="628649" y="1613578"/>
            <a:ext cx="3228331" cy="2599647"/>
          </a:xfrm>
        </p:spPr>
        <p:txBody>
          <a:bodyPr/>
          <a:lstStyle/>
          <a:p>
            <a:r>
              <a:rPr lang="de-DE" dirty="0"/>
              <a:t>Die unter 30-Jährigen betreiben etwas mehr Präsentismus als die Gesamtheit der befragten Beschäftigten. 65 Prozent geben an, krank gearbeitet zu haben (gesamt: 62%). </a:t>
            </a:r>
            <a:br>
              <a:rPr lang="de-DE" dirty="0"/>
            </a:br>
            <a:br>
              <a:rPr lang="de-DE" dirty="0"/>
            </a:br>
            <a:r>
              <a:rPr lang="de-DE" dirty="0"/>
              <a:t>Gegenüber der Befragung 2015 ist der Wert bei den jungen Beschäftigten um neun Prozentpunkte zurückgegangen. Bei der Gesamtheit um fünf Prozentpunkte.</a:t>
            </a:r>
          </a:p>
          <a:p>
            <a:endParaRPr lang="de-DE" dirty="0"/>
          </a:p>
        </p:txBody>
      </p:sp>
      <p:sp>
        <p:nvSpPr>
          <p:cNvPr id="8" name="Textfeld 7">
            <a:extLst>
              <a:ext uri="{FF2B5EF4-FFF2-40B4-BE49-F238E27FC236}">
                <a16:creationId xmlns:a16="http://schemas.microsoft.com/office/drawing/2014/main" id="{E84A5FFF-A8D7-E0DD-218C-2ED4A89C3D78}"/>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a:solidFill>
                  <a:schemeClr val="bg1">
                    <a:lumMod val="50000"/>
                  </a:schemeClr>
                </a:solidFill>
              </a:rPr>
              <a:t>Beschäftigtenbefragung 2015 (n=5.159) und 2024 (n=6.871)</a:t>
            </a:r>
          </a:p>
        </p:txBody>
      </p:sp>
    </p:spTree>
    <p:extLst>
      <p:ext uri="{BB962C8B-B14F-4D97-AF65-F5344CB8AC3E}">
        <p14:creationId xmlns:p14="http://schemas.microsoft.com/office/powerpoint/2010/main" val="954803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F1CAB-F382-78A6-BCC7-39469907C0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C49310-8A31-00D1-22C3-332CA9C8A75C}"/>
              </a:ext>
            </a:extLst>
          </p:cNvPr>
          <p:cNvSpPr>
            <a:spLocks noGrp="1"/>
          </p:cNvSpPr>
          <p:nvPr>
            <p:ph type="title"/>
          </p:nvPr>
        </p:nvSpPr>
        <p:spPr/>
        <p:txBody>
          <a:bodyPr/>
          <a:lstStyle/>
          <a:p>
            <a:r>
              <a:rPr lang="de-DE"/>
              <a:t>Präsentismus: Rücksicht &amp; Angst vor Nachteilen</a:t>
            </a:r>
          </a:p>
        </p:txBody>
      </p:sp>
      <p:sp>
        <p:nvSpPr>
          <p:cNvPr id="4" name="Foliennummernplatzhalter 3">
            <a:extLst>
              <a:ext uri="{FF2B5EF4-FFF2-40B4-BE49-F238E27FC236}">
                <a16:creationId xmlns:a16="http://schemas.microsoft.com/office/drawing/2014/main" id="{F07A0A51-21BF-0311-BA5E-6E480DE5363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10" name="Bild 14" descr="IGES_RGB.png">
            <a:extLst>
              <a:ext uri="{FF2B5EF4-FFF2-40B4-BE49-F238E27FC236}">
                <a16:creationId xmlns:a16="http://schemas.microsoft.com/office/drawing/2014/main" id="{4EBE29A6-55B2-D31D-8305-6664485E55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platzhalter 5">
            <a:extLst>
              <a:ext uri="{FF2B5EF4-FFF2-40B4-BE49-F238E27FC236}">
                <a16:creationId xmlns:a16="http://schemas.microsoft.com/office/drawing/2014/main" id="{262524DA-273B-2228-2016-C9DB5B5CD7F7}"/>
              </a:ext>
            </a:extLst>
          </p:cNvPr>
          <p:cNvSpPr>
            <a:spLocks noGrp="1"/>
          </p:cNvSpPr>
          <p:nvPr>
            <p:ph type="body" sz="quarter" idx="15"/>
          </p:nvPr>
        </p:nvSpPr>
        <p:spPr>
          <a:xfrm>
            <a:off x="5861713" y="1354668"/>
            <a:ext cx="2817066" cy="2599647"/>
          </a:xfrm>
        </p:spPr>
        <p:txBody>
          <a:bodyPr/>
          <a:lstStyle/>
          <a:p>
            <a:r>
              <a:rPr lang="de-DE" dirty="0"/>
              <a:t>Bei der Gen Z ist Rücksicht auf die anderen im Arbeitsteam – genau wie bei der Gen Y – der häufigste Grund für Präsentismus. Die unter 30-Jährigen wollen ihre Kolleginnen und Kollegen nicht „hängen lassen“. </a:t>
            </a:r>
          </a:p>
          <a:p>
            <a:endParaRPr lang="de-DE" dirty="0"/>
          </a:p>
          <a:p>
            <a:r>
              <a:rPr lang="de-DE" dirty="0"/>
              <a:t>Aber: In der Befragung 2024 geben 36 Prozent der jungen Beschäftigten an, dass sie krank gearbeitet haben, weil sie Nachteile bei zu häufiger Krankmeldung befürchten. Das sind mehr als in der Befragung 2015.</a:t>
            </a:r>
          </a:p>
        </p:txBody>
      </p:sp>
      <p:graphicFrame>
        <p:nvGraphicFramePr>
          <p:cNvPr id="3" name="Diagramm 2">
            <a:extLst>
              <a:ext uri="{FF2B5EF4-FFF2-40B4-BE49-F238E27FC236}">
                <a16:creationId xmlns:a16="http://schemas.microsoft.com/office/drawing/2014/main" id="{4F32665F-1AF5-DB52-6BA9-37780F84BFA2}"/>
              </a:ext>
            </a:extLst>
          </p:cNvPr>
          <p:cNvGraphicFramePr>
            <a:graphicFrameLocks/>
          </p:cNvGraphicFramePr>
          <p:nvPr>
            <p:extLst>
              <p:ext uri="{D42A27DB-BD31-4B8C-83A1-F6EECF244321}">
                <p14:modId xmlns:p14="http://schemas.microsoft.com/office/powerpoint/2010/main" val="1464436677"/>
              </p:ext>
            </p:extLst>
          </p:nvPr>
        </p:nvGraphicFramePr>
        <p:xfrm>
          <a:off x="628651" y="1455738"/>
          <a:ext cx="5088150" cy="33538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D151CA3A-95F7-4EBC-DF2D-6B77BE72BDFC}"/>
              </a:ext>
            </a:extLst>
          </p:cNvPr>
          <p:cNvSpPr txBox="1"/>
          <p:nvPr/>
        </p:nvSpPr>
        <p:spPr>
          <a:xfrm>
            <a:off x="1382435" y="4828733"/>
            <a:ext cx="6551929" cy="263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(n=405-408) und 2024 (n=565-569) Beschäftigte mit Präsentismus</a:t>
            </a:r>
          </a:p>
        </p:txBody>
      </p:sp>
    </p:spTree>
    <p:extLst>
      <p:ext uri="{BB962C8B-B14F-4D97-AF65-F5344CB8AC3E}">
        <p14:creationId xmlns:p14="http://schemas.microsoft.com/office/powerpoint/2010/main" val="59365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65DED-1237-CDF2-C6E4-ECAAA8369E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B99496-5B06-66F9-40FF-338D2A99D033}"/>
              </a:ext>
            </a:extLst>
          </p:cNvPr>
          <p:cNvSpPr>
            <a:spLocks noGrp="1"/>
          </p:cNvSpPr>
          <p:nvPr>
            <p:ph type="title"/>
          </p:nvPr>
        </p:nvSpPr>
        <p:spPr/>
        <p:txBody>
          <a:bodyPr/>
          <a:lstStyle/>
          <a:p>
            <a:r>
              <a:rPr lang="de-DE" dirty="0"/>
              <a:t>280 Tausend Erwerbstätige sind unter 30</a:t>
            </a:r>
          </a:p>
        </p:txBody>
      </p:sp>
      <p:sp>
        <p:nvSpPr>
          <p:cNvPr id="4" name="Foliennummernplatzhalter 3">
            <a:extLst>
              <a:ext uri="{FF2B5EF4-FFF2-40B4-BE49-F238E27FC236}">
                <a16:creationId xmlns:a16="http://schemas.microsoft.com/office/drawing/2014/main" id="{2FFEC00D-BF82-01C5-C832-217D3797AB8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platzhalter 5">
            <a:extLst>
              <a:ext uri="{FF2B5EF4-FFF2-40B4-BE49-F238E27FC236}">
                <a16:creationId xmlns:a16="http://schemas.microsoft.com/office/drawing/2014/main" id="{70878D06-AE3C-B549-FEDD-42F10DC574E8}"/>
              </a:ext>
            </a:extLst>
          </p:cNvPr>
          <p:cNvSpPr>
            <a:spLocks noGrp="1"/>
          </p:cNvSpPr>
          <p:nvPr>
            <p:ph type="body" sz="quarter" idx="15"/>
          </p:nvPr>
        </p:nvSpPr>
        <p:spPr>
          <a:xfrm>
            <a:off x="4253652" y="1464810"/>
            <a:ext cx="4453026" cy="2599647"/>
          </a:xfrm>
        </p:spPr>
        <p:txBody>
          <a:bodyPr/>
          <a:lstStyle/>
          <a:p>
            <a:r>
              <a:rPr lang="de-DE" sz="1600" dirty="0"/>
              <a:t>Von den knapp 1,5 Millionen Erwerbstätigen in Schleswig-Holstein sind 280 Tausend unter 30 Jahre alt. Das entspricht einem Anteil von 19 Prozent. Man spricht dabei auch von der </a:t>
            </a:r>
            <a:r>
              <a:rPr lang="de-DE" sz="1600" b="1" dirty="0"/>
              <a:t>Generation Z </a:t>
            </a:r>
            <a:r>
              <a:rPr lang="de-DE" sz="1600" dirty="0"/>
              <a:t>(geb. zwischen 1995 und 2010).</a:t>
            </a:r>
          </a:p>
          <a:p>
            <a:endParaRPr lang="de-DE" sz="1600" dirty="0"/>
          </a:p>
          <a:p>
            <a:r>
              <a:rPr lang="de-DE" sz="1600" dirty="0"/>
              <a:t>Unternehmen stehen zunehmend im Wettbewerb um die Gewinnung und Bindung junger Erwerbstätiger - Wünsche und Erwartungen junger Erwerbstätiger an die Arbeitswelt sind daher in Unternehmen aktuell ein wichtiges Thema.</a:t>
            </a:r>
          </a:p>
          <a:p>
            <a:endParaRPr lang="de-DE" sz="1600" dirty="0"/>
          </a:p>
          <a:p>
            <a:r>
              <a:rPr lang="de-DE" sz="1600" dirty="0"/>
              <a:t>Der DAK-Gesundheitsreport fokussiert vor diesem Hintergrund diese Beschäftigtengruppe.</a:t>
            </a:r>
          </a:p>
        </p:txBody>
      </p:sp>
      <p:sp>
        <p:nvSpPr>
          <p:cNvPr id="5" name="Textfeld 4">
            <a:extLst>
              <a:ext uri="{FF2B5EF4-FFF2-40B4-BE49-F238E27FC236}">
                <a16:creationId xmlns:a16="http://schemas.microsoft.com/office/drawing/2014/main" id="{A695F6D8-0225-9A81-C7D8-F2FC553BE659}"/>
              </a:ext>
            </a:extLst>
          </p:cNvPr>
          <p:cNvSpPr txBox="1"/>
          <p:nvPr/>
        </p:nvSpPr>
        <p:spPr>
          <a:xfrm>
            <a:off x="1306410" y="4864590"/>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 Statistisches Bundesamt (Destatis), 2025 | Stand: 29.07.2025</a:t>
            </a:r>
          </a:p>
        </p:txBody>
      </p:sp>
      <p:grpSp>
        <p:nvGrpSpPr>
          <p:cNvPr id="3" name="Gruppieren 2">
            <a:extLst>
              <a:ext uri="{FF2B5EF4-FFF2-40B4-BE49-F238E27FC236}">
                <a16:creationId xmlns:a16="http://schemas.microsoft.com/office/drawing/2014/main" id="{112CBD1B-AAAF-08C8-9B14-39AA75462759}"/>
              </a:ext>
            </a:extLst>
          </p:cNvPr>
          <p:cNvGrpSpPr/>
          <p:nvPr/>
        </p:nvGrpSpPr>
        <p:grpSpPr>
          <a:xfrm>
            <a:off x="118045" y="0"/>
            <a:ext cx="2604529" cy="391964"/>
            <a:chOff x="118045" y="0"/>
            <a:chExt cx="2604529" cy="391964"/>
          </a:xfrm>
        </p:grpSpPr>
        <p:sp>
          <p:nvSpPr>
            <p:cNvPr id="9" name="Textfeld 8">
              <a:extLst>
                <a:ext uri="{FF2B5EF4-FFF2-40B4-BE49-F238E27FC236}">
                  <a16:creationId xmlns:a16="http://schemas.microsoft.com/office/drawing/2014/main" id="{C0A465F0-EC80-4F1A-513C-E0E3CD27798F}"/>
                </a:ext>
              </a:extLst>
            </p:cNvPr>
            <p:cNvSpPr txBox="1"/>
            <p:nvPr/>
          </p:nvSpPr>
          <p:spPr>
            <a:xfrm>
              <a:off x="118045" y="0"/>
              <a:ext cx="2604529"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endParaRPr lang="de-DE" sz="1400" b="1" dirty="0">
                <a:solidFill>
                  <a:schemeClr val="bg1"/>
                </a:solidFill>
                <a:latin typeface="+mj-lt"/>
              </a:endParaRPr>
            </a:p>
          </p:txBody>
        </p:sp>
        <p:sp>
          <p:nvSpPr>
            <p:cNvPr id="10" name="Textfeld 9">
              <a:extLst>
                <a:ext uri="{FF2B5EF4-FFF2-40B4-BE49-F238E27FC236}">
                  <a16:creationId xmlns:a16="http://schemas.microsoft.com/office/drawing/2014/main" id="{AE85321A-73C3-0E0A-994A-A801B8945FE2}"/>
                </a:ext>
              </a:extLst>
            </p:cNvPr>
            <p:cNvSpPr txBox="1"/>
            <p:nvPr/>
          </p:nvSpPr>
          <p:spPr>
            <a:xfrm>
              <a:off x="468313" y="64680"/>
              <a:ext cx="2151134"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r>
                <a:rPr lang="de-DE" sz="1200" b="1" dirty="0">
                  <a:solidFill>
                    <a:schemeClr val="bg1"/>
                  </a:solidFill>
                  <a:latin typeface="+mj-lt"/>
                </a:rPr>
                <a:t>Daten für Schleswig-Holstein</a:t>
              </a:r>
            </a:p>
          </p:txBody>
        </p:sp>
      </p:grpSp>
      <p:pic>
        <p:nvPicPr>
          <p:cNvPr id="7" name="Grafik 6" descr="Ein Bild, das Flagge, Symbol, Grafiken, Emblem enthält.&#10;&#10;Automatisch generierte Beschreibung">
            <a:extLst>
              <a:ext uri="{FF2B5EF4-FFF2-40B4-BE49-F238E27FC236}">
                <a16:creationId xmlns:a16="http://schemas.microsoft.com/office/drawing/2014/main" id="{E8D00991-006A-649C-D6BC-794E650DD3BE}"/>
              </a:ext>
            </a:extLst>
          </p:cNvPr>
          <p:cNvPicPr>
            <a:picLocks noChangeAspect="1"/>
          </p:cNvPicPr>
          <p:nvPr/>
        </p:nvPicPr>
        <p:blipFill>
          <a:blip r:embed="rId2"/>
          <a:stretch>
            <a:fillRect/>
          </a:stretch>
        </p:blipFill>
        <p:spPr>
          <a:xfrm>
            <a:off x="205196" y="37970"/>
            <a:ext cx="289137" cy="332282"/>
          </a:xfrm>
          <a:prstGeom prst="rect">
            <a:avLst/>
          </a:prstGeom>
        </p:spPr>
      </p:pic>
      <p:graphicFrame>
        <p:nvGraphicFramePr>
          <p:cNvPr id="15" name="Diagramm 14">
            <a:extLst>
              <a:ext uri="{FF2B5EF4-FFF2-40B4-BE49-F238E27FC236}">
                <a16:creationId xmlns:a16="http://schemas.microsoft.com/office/drawing/2014/main" id="{11E29269-71F1-422C-A460-9C2D0F0CA09E}"/>
              </a:ext>
            </a:extLst>
          </p:cNvPr>
          <p:cNvGraphicFramePr>
            <a:graphicFrameLocks/>
          </p:cNvGraphicFramePr>
          <p:nvPr>
            <p:extLst>
              <p:ext uri="{D42A27DB-BD31-4B8C-83A1-F6EECF244321}">
                <p14:modId xmlns:p14="http://schemas.microsoft.com/office/powerpoint/2010/main" val="1721851762"/>
              </p:ext>
            </p:extLst>
          </p:nvPr>
        </p:nvGraphicFramePr>
        <p:xfrm>
          <a:off x="306920" y="1275635"/>
          <a:ext cx="4162425" cy="32289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feld 1">
            <a:extLst>
              <a:ext uri="{FF2B5EF4-FFF2-40B4-BE49-F238E27FC236}">
                <a16:creationId xmlns:a16="http://schemas.microsoft.com/office/drawing/2014/main" id="{32950D03-E0FF-A15D-92B9-5A7F623358FE}"/>
              </a:ext>
            </a:extLst>
          </p:cNvPr>
          <p:cNvSpPr txBox="1"/>
          <p:nvPr/>
        </p:nvSpPr>
        <p:spPr>
          <a:xfrm>
            <a:off x="1926421" y="2609707"/>
            <a:ext cx="1029460" cy="607387"/>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cdr="http://schemas.openxmlformats.org/drawingml/2006/chartDrawing" xmlns:c="http://schemas.openxmlformats.org/drawingml/2006/chart" xmlns="" val="1"/>
            </a:ext>
          </a:extLst>
        </p:spPr>
        <p:txBody>
          <a:bodyPr wrap="square" lIns="45719" tIns="45719" rIns="45719" bIns="45719" numCol="1"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dirty="0">
                <a:solidFill>
                  <a:srgbClr val="000000"/>
                </a:solidFill>
                <a:latin typeface="Arial Narrow"/>
              </a:rPr>
              <a:t>1,5</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 Mio. Beschäftigte</a:t>
            </a:r>
          </a:p>
        </p:txBody>
      </p:sp>
    </p:spTree>
    <p:extLst>
      <p:ext uri="{BB962C8B-B14F-4D97-AF65-F5344CB8AC3E}">
        <p14:creationId xmlns:p14="http://schemas.microsoft.com/office/powerpoint/2010/main" val="355723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B906C-F945-690A-3475-0D372181FA18}"/>
              </a:ext>
            </a:extLst>
          </p:cNvPr>
          <p:cNvSpPr>
            <a:spLocks noGrp="1"/>
          </p:cNvSpPr>
          <p:nvPr>
            <p:ph type="title"/>
          </p:nvPr>
        </p:nvSpPr>
        <p:spPr/>
        <p:txBody>
          <a:bodyPr/>
          <a:lstStyle/>
          <a:p>
            <a:r>
              <a:rPr lang="de-DE" dirty="0"/>
              <a:t>Kernergebnisse des DAK-Gesundheitsreports</a:t>
            </a:r>
          </a:p>
        </p:txBody>
      </p:sp>
      <p:sp>
        <p:nvSpPr>
          <p:cNvPr id="5" name="Foliennummernplatzhalter 4">
            <a:extLst>
              <a:ext uri="{FF2B5EF4-FFF2-40B4-BE49-F238E27FC236}">
                <a16:creationId xmlns:a16="http://schemas.microsoft.com/office/drawing/2014/main" id="{E85D5493-ACFE-6193-2358-74EB027F7E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3" name="Textplatzhalter 4">
            <a:extLst>
              <a:ext uri="{FF2B5EF4-FFF2-40B4-BE49-F238E27FC236}">
                <a16:creationId xmlns:a16="http://schemas.microsoft.com/office/drawing/2014/main" id="{E2BD9703-464D-3D77-AF18-519EB6534537}"/>
              </a:ext>
            </a:extLst>
          </p:cNvPr>
          <p:cNvSpPr txBox="1">
            <a:spLocks/>
          </p:cNvSpPr>
          <p:nvPr/>
        </p:nvSpPr>
        <p:spPr>
          <a:xfrm>
            <a:off x="576263" y="1371494"/>
            <a:ext cx="7455176" cy="372120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285750" lvl="0" indent="-285750">
              <a:buClr>
                <a:srgbClr val="EF7D00"/>
              </a:buClr>
              <a:buFont typeface="Arial" panose="020B0604020202020204" pitchFamily="34" charset="0"/>
              <a:buChar char="•"/>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Die Gen Z legt besonderen Wert auf </a:t>
            </a:r>
            <a:r>
              <a:rPr lang="de-DE" sz="1600" dirty="0">
                <a:solidFill>
                  <a:srgbClr val="000000"/>
                </a:solidFill>
              </a:rPr>
              <a:t>Vereinbarkeit von Beruf- und Privatleben, </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Arbeitsklima, Sicherheit des Arbeitsplatzes und  Bezahlung. </a:t>
            </a:r>
            <a:r>
              <a:rPr lang="de-DE" sz="1600" dirty="0">
                <a:solidFill>
                  <a:srgbClr val="000000"/>
                </a:solidFill>
                <a:latin typeface="Arial Narrow"/>
              </a:rPr>
              <a:t>Die meisten Präferenzen werden auch von der Mehrheit aller Beschäftigter geteilt </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a:t>
            </a:r>
            <a:r>
              <a:rPr lang="de-DE" sz="1600" dirty="0">
                <a:solidFill>
                  <a:srgbClr val="000000"/>
                </a:solidFill>
                <a:latin typeface="Arial Narrow"/>
              </a:rPr>
              <a:t> Das Bild einer besonders anspruchsvollen Generation von Beschäftigten zeigt sich in unserer Befragung nicht.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Das Problem: Falsche Zuschreibungen führen in der Arbeitswelt zu Spannungen: 24 Prozent der Beschäftigten in Schleswig-Holstein erleben Generationenkonflikte. </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Der Krankenstand ist bei der Gen Z mit </a:t>
            </a:r>
            <a:r>
              <a:rPr lang="de-DE" sz="1600" dirty="0">
                <a:solidFill>
                  <a:srgbClr val="000000"/>
                </a:solidFill>
                <a:latin typeface="Arial Narrow"/>
              </a:rPr>
              <a:t>5,0 Prozent</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 unterdurchschnittlich. Beschäftigte unter 30 Jahre sind häufiger krank, dies aber öfter nur kurz.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Die Gen Z betreibt in großem Umfang Präsentismus: Bundesweit waren 65 Prozent in den letzte 12 Monaten trotz Krankheit bei der Arbeit.</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Gen Z ist beim Umgang mit der eigenen Gesundheit von der Pandemie-Erfahrung überdurchschnittlich stark geprägt. </a:t>
            </a:r>
          </a:p>
        </p:txBody>
      </p:sp>
      <p:grpSp>
        <p:nvGrpSpPr>
          <p:cNvPr id="8" name="Gruppieren 7">
            <a:extLst>
              <a:ext uri="{FF2B5EF4-FFF2-40B4-BE49-F238E27FC236}">
                <a16:creationId xmlns:a16="http://schemas.microsoft.com/office/drawing/2014/main" id="{60954E61-8C8D-7615-A683-0064CBC53610}"/>
              </a:ext>
            </a:extLst>
          </p:cNvPr>
          <p:cNvGrpSpPr/>
          <p:nvPr/>
        </p:nvGrpSpPr>
        <p:grpSpPr>
          <a:xfrm>
            <a:off x="118045" y="0"/>
            <a:ext cx="2604529" cy="391964"/>
            <a:chOff x="118045" y="0"/>
            <a:chExt cx="2604529" cy="391964"/>
          </a:xfrm>
        </p:grpSpPr>
        <p:sp>
          <p:nvSpPr>
            <p:cNvPr id="9" name="Textfeld 8">
              <a:extLst>
                <a:ext uri="{FF2B5EF4-FFF2-40B4-BE49-F238E27FC236}">
                  <a16:creationId xmlns:a16="http://schemas.microsoft.com/office/drawing/2014/main" id="{8E199B6D-994A-9245-B5B8-8433E3D35348}"/>
                </a:ext>
              </a:extLst>
            </p:cNvPr>
            <p:cNvSpPr txBox="1"/>
            <p:nvPr/>
          </p:nvSpPr>
          <p:spPr>
            <a:xfrm>
              <a:off x="118045" y="0"/>
              <a:ext cx="2604529"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endParaRPr lang="de-DE" sz="1400" b="1" dirty="0">
                <a:solidFill>
                  <a:schemeClr val="bg1"/>
                </a:solidFill>
                <a:latin typeface="+mj-lt"/>
              </a:endParaRPr>
            </a:p>
          </p:txBody>
        </p:sp>
        <p:sp>
          <p:nvSpPr>
            <p:cNvPr id="10" name="Textfeld 9">
              <a:extLst>
                <a:ext uri="{FF2B5EF4-FFF2-40B4-BE49-F238E27FC236}">
                  <a16:creationId xmlns:a16="http://schemas.microsoft.com/office/drawing/2014/main" id="{9CF56183-8AEF-77D1-44C5-66D2011DB806}"/>
                </a:ext>
              </a:extLst>
            </p:cNvPr>
            <p:cNvSpPr txBox="1"/>
            <p:nvPr/>
          </p:nvSpPr>
          <p:spPr>
            <a:xfrm>
              <a:off x="468313" y="64680"/>
              <a:ext cx="2151134"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r>
                <a:rPr lang="de-DE" sz="1200" b="1" dirty="0">
                  <a:solidFill>
                    <a:schemeClr val="bg1"/>
                  </a:solidFill>
                  <a:latin typeface="+mj-lt"/>
                </a:rPr>
                <a:t>Daten für Schleswig-Holstein</a:t>
              </a:r>
            </a:p>
          </p:txBody>
        </p:sp>
      </p:grpSp>
      <p:pic>
        <p:nvPicPr>
          <p:cNvPr id="11" name="Grafik 10" descr="Ein Bild, das Flagge, Symbol, Grafiken, Emblem enthält.&#10;&#10;Automatisch generierte Beschreibung">
            <a:extLst>
              <a:ext uri="{FF2B5EF4-FFF2-40B4-BE49-F238E27FC236}">
                <a16:creationId xmlns:a16="http://schemas.microsoft.com/office/drawing/2014/main" id="{5E1A0EF0-3746-299C-4C96-B052D4085777}"/>
              </a:ext>
            </a:extLst>
          </p:cNvPr>
          <p:cNvPicPr>
            <a:picLocks noChangeAspect="1"/>
          </p:cNvPicPr>
          <p:nvPr/>
        </p:nvPicPr>
        <p:blipFill>
          <a:blip r:embed="rId2"/>
          <a:stretch>
            <a:fillRect/>
          </a:stretch>
        </p:blipFill>
        <p:spPr>
          <a:xfrm>
            <a:off x="205196" y="37970"/>
            <a:ext cx="289137" cy="332282"/>
          </a:xfrm>
          <a:prstGeom prst="rect">
            <a:avLst/>
          </a:prstGeom>
        </p:spPr>
      </p:pic>
    </p:spTree>
    <p:extLst>
      <p:ext uri="{BB962C8B-B14F-4D97-AF65-F5344CB8AC3E}">
        <p14:creationId xmlns:p14="http://schemas.microsoft.com/office/powerpoint/2010/main" val="216014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B5BC19C-FD6E-E9CE-F9BB-589341C4E028}"/>
              </a:ext>
            </a:extLst>
          </p:cNvPr>
          <p:cNvSpPr>
            <a:spLocks noGrp="1"/>
          </p:cNvSpPr>
          <p:nvPr>
            <p:ph type="body" sz="quarter" idx="18"/>
          </p:nvPr>
        </p:nvSpPr>
        <p:spPr/>
        <p:txBody>
          <a:bodyPr>
            <a:normAutofit lnSpcReduction="10000"/>
          </a:bodyPr>
          <a:lstStyle/>
          <a:p>
            <a:r>
              <a:rPr lang="de-DE" dirty="0"/>
              <a:t>Bewertung der Ergebnisse</a:t>
            </a:r>
          </a:p>
        </p:txBody>
      </p:sp>
    </p:spTree>
    <p:extLst>
      <p:ext uri="{BB962C8B-B14F-4D97-AF65-F5344CB8AC3E}">
        <p14:creationId xmlns:p14="http://schemas.microsoft.com/office/powerpoint/2010/main" val="7557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30F60C2-CC4C-C4F2-E99A-87324DEF77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6" name="Bildplatzhalter 8">
            <a:extLst>
              <a:ext uri="{FF2B5EF4-FFF2-40B4-BE49-F238E27FC236}">
                <a16:creationId xmlns:a16="http://schemas.microsoft.com/office/drawing/2014/main" id="{338A1CB0-C706-0B80-CDBD-66979F4BC8F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779168" y="1500470"/>
            <a:ext cx="2498552" cy="2498550"/>
          </a:xfrm>
          <a:prstGeom prst="ellipse">
            <a:avLst/>
          </a:prstGeom>
        </p:spPr>
      </p:pic>
      <p:sp>
        <p:nvSpPr>
          <p:cNvPr id="7" name="Textplatzhalter 3">
            <a:extLst>
              <a:ext uri="{FF2B5EF4-FFF2-40B4-BE49-F238E27FC236}">
                <a16:creationId xmlns:a16="http://schemas.microsoft.com/office/drawing/2014/main" id="{07A5D882-E55F-3E69-D805-42062C94FEC0}"/>
              </a:ext>
            </a:extLst>
          </p:cNvPr>
          <p:cNvSpPr txBox="1">
            <a:spLocks/>
          </p:cNvSpPr>
          <p:nvPr/>
        </p:nvSpPr>
        <p:spPr>
          <a:xfrm>
            <a:off x="628650" y="1356104"/>
            <a:ext cx="4654159" cy="4141914"/>
          </a:xfrm>
          <a:prstGeom prst="rect">
            <a:avLst/>
          </a:prstGeom>
        </p:spPr>
        <p:txBody>
          <a:bodyPr vert="horz" lIns="91440" tIns="45720" rIns="91440" bIns="45720" rtlCol="0" anchor="t">
            <a:noAutofit/>
          </a:bodyPr>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0" kern="1200" baseline="0">
                <a:solidFill>
                  <a:schemeClr val="tx1"/>
                </a:solidFill>
                <a:latin typeface="Arial Narrow"/>
                <a:ea typeface="+mn-ea"/>
                <a:cs typeface="Arial Narrow"/>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Verbreitete Klischees über die sogenannte Gen Z sind nicht zu halten und besonders in Anbetracht des demografischen Wandels hilft das Heraufbeschwören von Generationenkonflikten nicht weiter.</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Es muss darum gehen, junge Menschen beim Eintritt in die Arbeitswelt gut zu unterstützen, damit sie auch langfristig ihre Potentiale entfalten können.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Im betrieblichen Gesundheitsmanagement helfen wir dabei, mit Vorurteilen aufzuräumen und in einen konstruktiven Dialog darüber zu kommen, wie vor Ort ein gesundes und produktives Miteinander der Beschäftigten aller Altersgruppen entstehen kann.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endParaRPr>
          </a:p>
        </p:txBody>
      </p:sp>
      <p:sp>
        <p:nvSpPr>
          <p:cNvPr id="8" name="Foliennummernplatzhalter 4">
            <a:extLst>
              <a:ext uri="{FF2B5EF4-FFF2-40B4-BE49-F238E27FC236}">
                <a16:creationId xmlns:a16="http://schemas.microsoft.com/office/drawing/2014/main" id="{EDA05DE9-6CCC-18B6-4974-956E560D9153}"/>
              </a:ext>
            </a:extLst>
          </p:cNvPr>
          <p:cNvSpPr txBox="1">
            <a:spLocks/>
          </p:cNvSpPr>
          <p:nvPr/>
        </p:nvSpPr>
        <p:spPr>
          <a:xfrm>
            <a:off x="306920" y="4871812"/>
            <a:ext cx="999490" cy="274637"/>
          </a:xfrm>
          <a:prstGeom prst="rect">
            <a:avLst/>
          </a:prstGeom>
        </p:spPr>
        <p:txBody>
          <a:bodyPr vert="horz" lIns="91440" tIns="45720" rIns="91440" bIns="45720" rtlCol="0" anchor="ctr"/>
          <a:lstStyle>
            <a:defPPr>
              <a:defRPr lang="de-DE"/>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9" name="Grafik 8">
            <a:extLst>
              <a:ext uri="{FF2B5EF4-FFF2-40B4-BE49-F238E27FC236}">
                <a16:creationId xmlns:a16="http://schemas.microsoft.com/office/drawing/2014/main" id="{63CB9FF5-31A4-495D-7E49-582602027698}"/>
              </a:ext>
            </a:extLst>
          </p:cNvPr>
          <p:cNvPicPr>
            <a:picLocks noChangeAspect="1"/>
          </p:cNvPicPr>
          <p:nvPr/>
        </p:nvPicPr>
        <p:blipFill>
          <a:blip r:embed="rId3"/>
          <a:stretch>
            <a:fillRect/>
          </a:stretch>
        </p:blipFill>
        <p:spPr>
          <a:xfrm>
            <a:off x="80874" y="731918"/>
            <a:ext cx="871804" cy="1072989"/>
          </a:xfrm>
          <a:prstGeom prst="rect">
            <a:avLst/>
          </a:prstGeom>
        </p:spPr>
      </p:pic>
      <p:sp>
        <p:nvSpPr>
          <p:cNvPr id="10" name="Textplatzhalter 5">
            <a:extLst>
              <a:ext uri="{FF2B5EF4-FFF2-40B4-BE49-F238E27FC236}">
                <a16:creationId xmlns:a16="http://schemas.microsoft.com/office/drawing/2014/main" id="{11953C10-E88C-AE7C-9944-F590A920ED90}"/>
              </a:ext>
            </a:extLst>
          </p:cNvPr>
          <p:cNvSpPr txBox="1">
            <a:spLocks/>
          </p:cNvSpPr>
          <p:nvPr/>
        </p:nvSpPr>
        <p:spPr>
          <a:xfrm>
            <a:off x="5746336" y="4069851"/>
            <a:ext cx="2498553" cy="1004093"/>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000" b="0" i="1" u="none" strike="noStrike" kern="1200" cap="none" spc="0" normalizeH="0" baseline="0" noProof="0">
                <a:ln>
                  <a:noFill/>
                </a:ln>
                <a:solidFill>
                  <a:srgbClr val="000000"/>
                </a:solidFill>
                <a:effectLst/>
                <a:uLnTx/>
                <a:uFillTx/>
                <a:latin typeface="Arial Narrow"/>
                <a:ea typeface="+mn-ea"/>
                <a:cs typeface="+mn-cs"/>
              </a:rPr>
              <a:t>Prof. Dr. Volker Nürnberg, lehrt BGM an verschiedenen Hochschulen und ist im BGM-Beirat der DAK-Gesundheit</a:t>
            </a:r>
            <a:endParaRPr kumimoji="0" lang="de-DE"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3" name="Titel 1">
            <a:extLst>
              <a:ext uri="{FF2B5EF4-FFF2-40B4-BE49-F238E27FC236}">
                <a16:creationId xmlns:a16="http://schemas.microsoft.com/office/drawing/2014/main" id="{5A0F9D7E-A577-9D93-5E66-F21F0177E5AD}"/>
              </a:ext>
            </a:extLst>
          </p:cNvPr>
          <p:cNvSpPr txBox="1">
            <a:spLocks/>
          </p:cNvSpPr>
          <p:nvPr/>
        </p:nvSpPr>
        <p:spPr>
          <a:xfrm>
            <a:off x="628650" y="274638"/>
            <a:ext cx="7886700" cy="99377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2000" b="1" i="0" u="none" strike="noStrike" kern="1200" cap="all" spc="300" normalizeH="0" baseline="0" noProof="0">
                <a:ln>
                  <a:noFill/>
                </a:ln>
                <a:solidFill>
                  <a:srgbClr val="000000"/>
                </a:solidFill>
                <a:effectLst/>
                <a:uLnTx/>
                <a:uFillTx/>
                <a:latin typeface="Arial Narrow"/>
                <a:ea typeface="+mj-ea"/>
              </a:rPr>
              <a:t>STATEMENT </a:t>
            </a:r>
            <a:r>
              <a:rPr kumimoji="0" lang="de-DE" sz="2000" b="1" i="0" u="none" strike="noStrike" kern="1200" cap="all" spc="300" normalizeH="0" baseline="0" noProof="0">
                <a:ln>
                  <a:noFill/>
                </a:ln>
                <a:solidFill>
                  <a:srgbClr val="000000"/>
                </a:solidFill>
                <a:effectLst/>
                <a:uLnTx/>
                <a:uFillTx/>
                <a:latin typeface="Arial Narrow" panose="020B0604020202020204" pitchFamily="34" charset="0"/>
                <a:ea typeface="+mj-ea"/>
              </a:rPr>
              <a:t>PROF. DR. VOLKER NÜRNBERG</a:t>
            </a:r>
          </a:p>
        </p:txBody>
      </p:sp>
    </p:spTree>
    <p:extLst>
      <p:ext uri="{BB962C8B-B14F-4D97-AF65-F5344CB8AC3E}">
        <p14:creationId xmlns:p14="http://schemas.microsoft.com/office/powerpoint/2010/main" val="172999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14" descr="IGES_RGB.png">
            <a:extLst>
              <a:ext uri="{FF2B5EF4-FFF2-40B4-BE49-F238E27FC236}">
                <a16:creationId xmlns:a16="http://schemas.microsoft.com/office/drawing/2014/main" id="{E4082716-380D-EB1D-C935-B7011D3F91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feld 5">
            <a:extLst>
              <a:ext uri="{FF2B5EF4-FFF2-40B4-BE49-F238E27FC236}">
                <a16:creationId xmlns:a16="http://schemas.microsoft.com/office/drawing/2014/main" id="{7ABA7EB9-BE13-CEB0-CBC9-F1D66A7BC8BE}"/>
              </a:ext>
            </a:extLst>
          </p:cNvPr>
          <p:cNvSpPr txBox="1"/>
          <p:nvPr/>
        </p:nvSpPr>
        <p:spPr>
          <a:xfrm>
            <a:off x="3522428" y="2011680"/>
            <a:ext cx="2099144" cy="914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a:ln>
                  <a:noFill/>
                </a:ln>
                <a:solidFill>
                  <a:srgbClr val="FFFFFF"/>
                </a:solidFill>
                <a:effectLst/>
                <a:uLnTx/>
                <a:uFillTx/>
                <a:latin typeface="Arial Narrow"/>
                <a:ea typeface="+mn-ea"/>
                <a:cs typeface="+mn-cs"/>
              </a:rPr>
              <a:t>DANKE</a:t>
            </a:r>
            <a:endParaRPr kumimoji="0" lang="de-DE" sz="1400" b="1"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984552B6-3A9E-80A9-63AF-C104F837147E}"/>
              </a:ext>
            </a:extLst>
          </p:cNvPr>
          <p:cNvSpPr txBox="1"/>
          <p:nvPr/>
        </p:nvSpPr>
        <p:spPr>
          <a:xfrm>
            <a:off x="3522428" y="2786436"/>
            <a:ext cx="2099144" cy="914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rgbClr val="FFFFFF"/>
                </a:solidFill>
                <a:effectLst/>
                <a:uLnTx/>
                <a:uFillTx/>
                <a:latin typeface="Arial Narrow"/>
                <a:ea typeface="+mn-ea"/>
                <a:cs typeface="+mn-cs"/>
              </a:rPr>
              <a:t>SCHÖN</a:t>
            </a:r>
          </a:p>
        </p:txBody>
      </p:sp>
    </p:spTree>
    <p:extLst>
      <p:ext uri="{BB962C8B-B14F-4D97-AF65-F5344CB8AC3E}">
        <p14:creationId xmlns:p14="http://schemas.microsoft.com/office/powerpoint/2010/main" val="467184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8D67D29-78E6-55E1-DDC5-EFDE0A30674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platzhalter 3">
            <a:extLst>
              <a:ext uri="{FF2B5EF4-FFF2-40B4-BE49-F238E27FC236}">
                <a16:creationId xmlns:a16="http://schemas.microsoft.com/office/drawing/2014/main" id="{E2948BF9-988E-D082-E85D-0FB11E54EFC9}"/>
              </a:ext>
            </a:extLst>
          </p:cNvPr>
          <p:cNvSpPr>
            <a:spLocks noGrp="1"/>
          </p:cNvSpPr>
          <p:nvPr>
            <p:ph type="body" sz="quarter" idx="16"/>
          </p:nvPr>
        </p:nvSpPr>
        <p:spPr>
          <a:xfrm>
            <a:off x="3409683" y="1259510"/>
            <a:ext cx="5105669" cy="2501609"/>
          </a:xfrm>
        </p:spPr>
        <p:txBody>
          <a:bodyPr/>
          <a:lstStyle/>
          <a:p>
            <a:pPr marL="285750" indent="-285750">
              <a:buFont typeface="Arial" panose="020B0604020202020204" pitchFamily="34" charset="0"/>
              <a:buChar char="•"/>
            </a:pPr>
            <a:r>
              <a:rPr lang="de-DE" dirty="0"/>
              <a:t>Generationenübergreifende Zusammenarbeit bedarfsgerecht stärken</a:t>
            </a:r>
          </a:p>
          <a:p>
            <a:pPr marL="285750" indent="-285750">
              <a:buFont typeface="Arial" panose="020B0604020202020204" pitchFamily="34" charset="0"/>
              <a:buChar char="•"/>
            </a:pPr>
            <a:r>
              <a:rPr lang="de-DE" dirty="0"/>
              <a:t>synergetische Nutzung von Stärken und Kompetenzen verschiedener Beschäftigtengruppen </a:t>
            </a:r>
          </a:p>
          <a:p>
            <a:pPr marL="285750" indent="-285750">
              <a:buFont typeface="Arial" panose="020B0604020202020204" pitchFamily="34" charset="0"/>
              <a:buChar char="•"/>
            </a:pPr>
            <a:r>
              <a:rPr lang="de-DE" dirty="0"/>
              <a:t>belastungsarme Arbeitsorganisation entwickeln</a:t>
            </a:r>
          </a:p>
          <a:p>
            <a:pPr marL="285750" indent="-285750">
              <a:buFont typeface="Arial" panose="020B0604020202020204" pitchFamily="34" charset="0"/>
              <a:buChar char="•"/>
            </a:pPr>
            <a:r>
              <a:rPr lang="de-DE" dirty="0"/>
              <a:t>Bedürfnisse insbesondere von Auszubildenden und in verschiedenen Lebensphasen besser berücksichtigen</a:t>
            </a:r>
            <a:br>
              <a:rPr lang="de-DE" dirty="0"/>
            </a:br>
            <a:br>
              <a:rPr lang="de-DE" dirty="0"/>
            </a:br>
            <a:r>
              <a:rPr kumimoji="0" lang="de-DE"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Nachhaltige Veränderung erfordert Vertrauen auf beiden Seiten, bei den Arbeitgebenden und den Beschäftigten</a:t>
            </a:r>
            <a:br>
              <a:rPr lang="de-DE" dirty="0"/>
            </a:br>
            <a:r>
              <a:rPr lang="de-DE" dirty="0">
                <a:solidFill>
                  <a:srgbClr val="F0300B"/>
                </a:solidFill>
              </a:rPr>
              <a:t> </a:t>
            </a:r>
            <a:endParaRPr lang="de-DE" dirty="0"/>
          </a:p>
          <a:p>
            <a:pPr marL="285750" indent="-285750">
              <a:buFont typeface="Arial" panose="020B0604020202020204" pitchFamily="34" charset="0"/>
              <a:buChar char="•"/>
            </a:pPr>
            <a:r>
              <a:rPr lang="de-DE" dirty="0"/>
              <a:t>Erfolge sichtbar machen und Motivation sichern: Begleitung der Veränderungsprozesse durch passende Kommunikation, verschiedene Analyse- und Dialogformen</a:t>
            </a:r>
          </a:p>
          <a:p>
            <a:endParaRPr lang="de-DE" dirty="0"/>
          </a:p>
        </p:txBody>
      </p:sp>
      <p:sp>
        <p:nvSpPr>
          <p:cNvPr id="5" name="Titel 4">
            <a:extLst>
              <a:ext uri="{FF2B5EF4-FFF2-40B4-BE49-F238E27FC236}">
                <a16:creationId xmlns:a16="http://schemas.microsoft.com/office/drawing/2014/main" id="{905213F1-FD9C-1325-ED21-FBE2193BCD29}"/>
              </a:ext>
            </a:extLst>
          </p:cNvPr>
          <p:cNvSpPr>
            <a:spLocks noGrp="1"/>
          </p:cNvSpPr>
          <p:nvPr>
            <p:ph type="title"/>
          </p:nvPr>
        </p:nvSpPr>
        <p:spPr/>
        <p:txBody>
          <a:bodyPr/>
          <a:lstStyle/>
          <a:p>
            <a:r>
              <a:rPr lang="de-DE" dirty="0">
                <a:latin typeface="Arial Narrow"/>
              </a:rPr>
              <a:t>Betriebliches Gesundheitsmanagement</a:t>
            </a:r>
            <a:endParaRPr lang="de-DE" dirty="0"/>
          </a:p>
        </p:txBody>
      </p:sp>
      <p:pic>
        <p:nvPicPr>
          <p:cNvPr id="6" name="Grafik 5" descr="Ein Bild, das Kreis, Bernstein enthält.&#10;&#10;Beschreibung automatisch generiert.">
            <a:extLst>
              <a:ext uri="{FF2B5EF4-FFF2-40B4-BE49-F238E27FC236}">
                <a16:creationId xmlns:a16="http://schemas.microsoft.com/office/drawing/2014/main" id="{7BB19A61-26B6-D396-BE2E-B4A28014B2C3}"/>
              </a:ext>
            </a:extLst>
          </p:cNvPr>
          <p:cNvPicPr>
            <a:picLocks noChangeAspect="1"/>
          </p:cNvPicPr>
          <p:nvPr/>
        </p:nvPicPr>
        <p:blipFill>
          <a:blip r:embed="rId2"/>
          <a:stretch>
            <a:fillRect/>
          </a:stretch>
        </p:blipFill>
        <p:spPr>
          <a:xfrm>
            <a:off x="628650" y="1462088"/>
            <a:ext cx="2438400" cy="2714625"/>
          </a:xfrm>
          <a:prstGeom prst="rect">
            <a:avLst/>
          </a:prstGeom>
        </p:spPr>
      </p:pic>
      <p:pic>
        <p:nvPicPr>
          <p:cNvPr id="7" name="Grafik 6" descr="Ein Bild, das Schwarz, Dunkelheit enthält.&#10;&#10;Beschreibung automatisch generiert.">
            <a:extLst>
              <a:ext uri="{FF2B5EF4-FFF2-40B4-BE49-F238E27FC236}">
                <a16:creationId xmlns:a16="http://schemas.microsoft.com/office/drawing/2014/main" id="{AAB4FD3E-E110-D61E-653A-E9FDE69D18C7}"/>
              </a:ext>
            </a:extLst>
          </p:cNvPr>
          <p:cNvPicPr>
            <a:picLocks noChangeAspect="1"/>
          </p:cNvPicPr>
          <p:nvPr/>
        </p:nvPicPr>
        <p:blipFill>
          <a:blip r:embed="rId3"/>
          <a:stretch>
            <a:fillRect/>
          </a:stretch>
        </p:blipFill>
        <p:spPr>
          <a:xfrm>
            <a:off x="990600" y="2224088"/>
            <a:ext cx="1714500" cy="923925"/>
          </a:xfrm>
          <a:prstGeom prst="rect">
            <a:avLst/>
          </a:prstGeom>
        </p:spPr>
      </p:pic>
    </p:spTree>
    <p:extLst>
      <p:ext uri="{BB962C8B-B14F-4D97-AF65-F5344CB8AC3E}">
        <p14:creationId xmlns:p14="http://schemas.microsoft.com/office/powerpoint/2010/main" val="162009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28ECFD9-DC7F-C4D8-7A22-A0A8F3103061}"/>
              </a:ext>
            </a:extLst>
          </p:cNvPr>
          <p:cNvSpPr>
            <a:spLocks noGrp="1"/>
          </p:cNvSpPr>
          <p:nvPr>
            <p:ph type="sldNum" sz="quarter" idx="10"/>
          </p:nvPr>
        </p:nvSpPr>
        <p:spPr/>
        <p:txBody>
          <a:bodyPr/>
          <a:lst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13" b="0" i="0" u="none" strike="noStrike" kern="1200" cap="none" spc="0" normalizeH="0" baseline="0" noProof="0">
                <a:ln>
                  <a:noFill/>
                </a:ln>
                <a:solidFill>
                  <a:srgbClr val="FFFFFF"/>
                </a:solidFill>
                <a:effectLst/>
                <a:uLnTx/>
                <a:uFillTx/>
                <a:latin typeface="Arial Narrow"/>
                <a:ea typeface="+mn-ea"/>
                <a:cs typeface="+mn-cs"/>
              </a:rPr>
              <a:pPr marL="0" marR="0" lvl="0" indent="0" algn="l" defTabSz="457189" rtl="0" eaLnBrk="1" fontAlgn="auto" latinLnBrk="0" hangingPunct="1">
                <a:lnSpc>
                  <a:spcPct val="100000"/>
                </a:lnSpc>
                <a:spcBef>
                  <a:spcPts val="0"/>
                </a:spcBef>
                <a:spcAft>
                  <a:spcPts val="0"/>
                </a:spcAft>
                <a:buClrTx/>
                <a:buSzTx/>
                <a:buFontTx/>
                <a:buNone/>
                <a:tabLst/>
                <a:defRPr/>
              </a:pPr>
              <a:t>25</a:t>
            </a:fld>
            <a:endParaRPr kumimoji="0" lang="de-DE" sz="1013"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Rechteck: abgerundete Ecken 3">
            <a:extLst>
              <a:ext uri="{FF2B5EF4-FFF2-40B4-BE49-F238E27FC236}">
                <a16:creationId xmlns:a16="http://schemas.microsoft.com/office/drawing/2014/main" id="{BD6FF06A-8F9A-20A6-111E-46658A4391FF}"/>
              </a:ext>
            </a:extLst>
          </p:cNvPr>
          <p:cNvSpPr/>
          <p:nvPr/>
        </p:nvSpPr>
        <p:spPr>
          <a:xfrm>
            <a:off x="757108" y="1613063"/>
            <a:ext cx="3305519"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Azubi-Förderung</a:t>
            </a:r>
          </a:p>
        </p:txBody>
      </p:sp>
      <p:sp>
        <p:nvSpPr>
          <p:cNvPr id="5" name="Rechteck: abgerundete Ecken 4">
            <a:extLst>
              <a:ext uri="{FF2B5EF4-FFF2-40B4-BE49-F238E27FC236}">
                <a16:creationId xmlns:a16="http://schemas.microsoft.com/office/drawing/2014/main" id="{D9BD2C26-34BE-547C-2B28-90E61F213E5A}"/>
              </a:ext>
            </a:extLst>
          </p:cNvPr>
          <p:cNvSpPr/>
          <p:nvPr/>
        </p:nvSpPr>
        <p:spPr>
          <a:xfrm>
            <a:off x="747881" y="1223778"/>
            <a:ext cx="8109872" cy="30860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Narrow"/>
                <a:ea typeface="+mn-ea"/>
                <a:cs typeface="+mn-cs"/>
              </a:rPr>
              <a:t>Transformationsprozesse bewältigen</a:t>
            </a:r>
          </a:p>
        </p:txBody>
      </p:sp>
      <p:sp>
        <p:nvSpPr>
          <p:cNvPr id="7" name="Rechteck: abgerundete Ecken 6">
            <a:extLst>
              <a:ext uri="{FF2B5EF4-FFF2-40B4-BE49-F238E27FC236}">
                <a16:creationId xmlns:a16="http://schemas.microsoft.com/office/drawing/2014/main" id="{925FAD1C-C03F-70EC-790D-844E3168DDC3}"/>
              </a:ext>
            </a:extLst>
          </p:cNvPr>
          <p:cNvSpPr/>
          <p:nvPr/>
        </p:nvSpPr>
        <p:spPr>
          <a:xfrm>
            <a:off x="4736389" y="1613063"/>
            <a:ext cx="4121364"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Förderung generationenübergreifender Zusammenarbeit</a:t>
            </a:r>
          </a:p>
        </p:txBody>
      </p:sp>
      <p:sp>
        <p:nvSpPr>
          <p:cNvPr id="8" name="Textfeld 7">
            <a:extLst>
              <a:ext uri="{FF2B5EF4-FFF2-40B4-BE49-F238E27FC236}">
                <a16:creationId xmlns:a16="http://schemas.microsoft.com/office/drawing/2014/main" id="{372C1724-90E9-8768-6EA1-C648A56D405E}"/>
              </a:ext>
            </a:extLst>
          </p:cNvPr>
          <p:cNvSpPr txBox="1"/>
          <p:nvPr/>
        </p:nvSpPr>
        <p:spPr>
          <a:xfrm>
            <a:off x="748165" y="1970120"/>
            <a:ext cx="1740132" cy="29198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Azubi-Start im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Rahmen einer gesunden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Willkommenskultur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für Azubis als Zukunftsgestalter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Azubi-Module: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a:t>
            </a:r>
            <a:r>
              <a:rPr kumimoji="0" lang="de-DE" sz="1200" b="0" i="0" u="none" strike="noStrike" kern="1200" cap="none" spc="0" normalizeH="0" baseline="0" noProof="0" dirty="0" err="1">
                <a:ln>
                  <a:noFill/>
                </a:ln>
                <a:solidFill>
                  <a:srgbClr val="000000"/>
                </a:solidFill>
                <a:effectLst/>
                <a:uLnTx/>
                <a:uFillTx/>
                <a:latin typeface="Arial Narrow"/>
                <a:ea typeface="+mn-ea"/>
                <a:cs typeface="+mn-cs"/>
              </a:rPr>
              <a:t>nterschiedliche</a:t>
            </a:r>
            <a:r>
              <a:rPr kumimoji="0" lang="de-DE" sz="1200" b="0" i="0" u="none" strike="noStrike" kern="1200" cap="none" spc="0" normalizeH="0" baseline="0" noProof="0" dirty="0">
                <a:ln>
                  <a:noFill/>
                </a:ln>
                <a:solidFill>
                  <a:srgbClr val="000000"/>
                </a:solidFill>
                <a:effectLst/>
                <a:uLnTx/>
                <a:uFillTx/>
                <a:latin typeface="Arial Narrow"/>
                <a:ea typeface="+mn-ea"/>
                <a:cs typeface="+mn-cs"/>
              </a:rPr>
              <a:t> Themen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und Schwerpunkte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Azubi-Gesundheit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0" name="Textfeld 9">
            <a:extLst>
              <a:ext uri="{FF2B5EF4-FFF2-40B4-BE49-F238E27FC236}">
                <a16:creationId xmlns:a16="http://schemas.microsoft.com/office/drawing/2014/main" id="{7D8723E6-8EF8-8C48-DABD-5CFE958563B6}"/>
              </a:ext>
            </a:extLst>
          </p:cNvPr>
          <p:cNvSpPr txBox="1"/>
          <p:nvPr/>
        </p:nvSpPr>
        <p:spPr>
          <a:xfrm>
            <a:off x="4736389" y="1987162"/>
            <a:ext cx="1740132" cy="28857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Förderung generationen-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übergreifender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Zusammenarbeit</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Generationenmanagement</a:t>
            </a:r>
          </a:p>
        </p:txBody>
      </p:sp>
      <p:sp>
        <p:nvSpPr>
          <p:cNvPr id="15" name="Textfeld 14">
            <a:extLst>
              <a:ext uri="{FF2B5EF4-FFF2-40B4-BE49-F238E27FC236}">
                <a16:creationId xmlns:a16="http://schemas.microsoft.com/office/drawing/2014/main" id="{19BFB5CB-0362-6A09-2753-917F64C83DC1}"/>
              </a:ext>
            </a:extLst>
          </p:cNvPr>
          <p:cNvSpPr txBox="1"/>
          <p:nvPr/>
        </p:nvSpPr>
        <p:spPr>
          <a:xfrm>
            <a:off x="2771114" y="1995510"/>
            <a:ext cx="1506954" cy="27024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Weitere Aspekte, z.B.:</a:t>
            </a: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individueller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Gesundheitskompetenzen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bei den Azubis</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der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Kommunikation und des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Austauschs von Azubis und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Ausbildenden</a:t>
            </a:r>
          </a:p>
        </p:txBody>
      </p:sp>
      <p:sp>
        <p:nvSpPr>
          <p:cNvPr id="6" name="Textfeld 5">
            <a:extLst>
              <a:ext uri="{FF2B5EF4-FFF2-40B4-BE49-F238E27FC236}">
                <a16:creationId xmlns:a16="http://schemas.microsoft.com/office/drawing/2014/main" id="{8BEFDE04-F5AF-AC48-F759-18A55C8C58E4}"/>
              </a:ext>
            </a:extLst>
          </p:cNvPr>
          <p:cNvSpPr txBox="1"/>
          <p:nvPr/>
        </p:nvSpPr>
        <p:spPr>
          <a:xfrm>
            <a:off x="6814577" y="1992270"/>
            <a:ext cx="1506954" cy="27024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Angebote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Resilienz-</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err="1">
                <a:ln>
                  <a:noFill/>
                </a:ln>
                <a:solidFill>
                  <a:srgbClr val="000000"/>
                </a:solidFill>
                <a:effectLst/>
                <a:uLnTx/>
                <a:uFillTx/>
                <a:latin typeface="Arial Narrow"/>
                <a:ea typeface="+mn-ea"/>
                <a:cs typeface="+mn-cs"/>
              </a:rPr>
              <a:t>förderung</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endParaRPr kumimoji="0" lang="de-DE" sz="1200" b="0" i="0" u="none" strike="noStrike" kern="1200" cap="none" spc="0" normalizeH="0" baseline="0" noProof="0">
              <a:ln>
                <a:noFill/>
              </a:ln>
              <a:solidFill>
                <a:srgbClr val="000000"/>
              </a:solidFill>
              <a:effectLst/>
              <a:uLnTx/>
              <a:uFillTx/>
              <a:latin typeface="Arial Narrow"/>
              <a:ea typeface="+mn-ea"/>
              <a:cs typeface="+mn-cs"/>
            </a:endParaRP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Information &amp; </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Sensibilisierung für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Führungskräfte</a:t>
            </a:r>
            <a:endParaRPr kumimoji="0" lang="de-DE" sz="1350" b="0" i="0" u="none" strike="noStrike" kern="1200" cap="none" spc="0" normalizeH="0" baseline="0" noProof="0">
              <a:ln>
                <a:noFill/>
              </a:ln>
              <a:solidFill>
                <a:srgbClr val="000000"/>
              </a:solidFill>
              <a:effectLst/>
              <a:uLnTx/>
              <a:uFillTx/>
              <a:latin typeface="Arial Narrow"/>
              <a:ea typeface="+mn-ea"/>
              <a:cs typeface="+mn-cs"/>
            </a:endParaRPr>
          </a:p>
        </p:txBody>
      </p:sp>
      <p:sp>
        <p:nvSpPr>
          <p:cNvPr id="12" name="Textfeld 11">
            <a:extLst>
              <a:ext uri="{FF2B5EF4-FFF2-40B4-BE49-F238E27FC236}">
                <a16:creationId xmlns:a16="http://schemas.microsoft.com/office/drawing/2014/main" id="{6B08657A-6276-8571-AACA-72301F9459A7}"/>
              </a:ext>
            </a:extLst>
          </p:cNvPr>
          <p:cNvSpPr txBox="1"/>
          <p:nvPr/>
        </p:nvSpPr>
        <p:spPr>
          <a:xfrm>
            <a:off x="1771401" y="4386945"/>
            <a:ext cx="5601197" cy="3077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Basis schaffen für die Entwicklung von Vertrauenskultur und Gesundheit</a:t>
            </a:r>
          </a:p>
        </p:txBody>
      </p:sp>
      <p:sp>
        <p:nvSpPr>
          <p:cNvPr id="18" name="Titel 17">
            <a:extLst>
              <a:ext uri="{FF2B5EF4-FFF2-40B4-BE49-F238E27FC236}">
                <a16:creationId xmlns:a16="http://schemas.microsoft.com/office/drawing/2014/main" id="{313E5954-A594-965A-0946-4214CD7557E0}"/>
              </a:ext>
            </a:extLst>
          </p:cNvPr>
          <p:cNvSpPr>
            <a:spLocks noGrp="1"/>
          </p:cNvSpPr>
          <p:nvPr>
            <p:ph type="title"/>
          </p:nvPr>
        </p:nvSpPr>
        <p:spPr/>
        <p:txBody>
          <a:bodyPr/>
          <a:lstStyle/>
          <a:p>
            <a:r>
              <a:rPr lang="de-DE" dirty="0"/>
              <a:t>BGM: KONKRETE ANGEBOTE DER DAK-GESUNDHEIT</a:t>
            </a:r>
          </a:p>
        </p:txBody>
      </p:sp>
    </p:spTree>
    <p:extLst>
      <p:ext uri="{BB962C8B-B14F-4D97-AF65-F5344CB8AC3E}">
        <p14:creationId xmlns:p14="http://schemas.microsoft.com/office/powerpoint/2010/main" val="90462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91739F8-72AB-7B04-A77E-04DA892156B5}"/>
              </a:ext>
            </a:extLst>
          </p:cNvPr>
          <p:cNvSpPr>
            <a:spLocks noGrp="1"/>
          </p:cNvSpPr>
          <p:nvPr>
            <p:ph type="body" sz="quarter" idx="15"/>
          </p:nvPr>
        </p:nvSpPr>
        <p:spPr>
          <a:xfrm>
            <a:off x="469571" y="2707185"/>
            <a:ext cx="8231869" cy="1196430"/>
          </a:xfrm>
        </p:spPr>
        <p:txBody>
          <a:bodyPr/>
          <a:lstStyle/>
          <a:p>
            <a:r>
              <a:rPr lang="de-DE" sz="2000" dirty="0"/>
              <a:t>Welche Wünsche und Erwartungen haben Beschäftigte unter 30 Jahre</a:t>
            </a:r>
            <a:br>
              <a:rPr lang="de-DE" sz="2000" dirty="0"/>
            </a:br>
            <a:r>
              <a:rPr lang="de-DE" sz="2000" dirty="0"/>
              <a:t> in Bezug auf ihre Arbeit? </a:t>
            </a:r>
            <a:br>
              <a:rPr lang="de-DE" sz="2000" dirty="0"/>
            </a:br>
            <a:r>
              <a:rPr lang="de-DE" sz="2000" dirty="0"/>
              <a:t>Wie stark nehmen sie Vorurteile wahr? Gibt es Generationenkonflikte?</a:t>
            </a:r>
          </a:p>
          <a:p>
            <a:r>
              <a:rPr lang="de-DE" sz="2000" dirty="0"/>
              <a:t>Wie zufrieden ist die Generation Z mit ihrer Arbeit?</a:t>
            </a:r>
            <a:br>
              <a:rPr lang="de-DE" sz="2000" dirty="0"/>
            </a:br>
            <a:r>
              <a:rPr lang="de-DE" sz="2000" dirty="0"/>
              <a:t>Wie steht es mit der Gesundheit der unter 30-Jährigen?</a:t>
            </a:r>
            <a:br>
              <a:rPr lang="de-DE" sz="2000" dirty="0"/>
            </a:br>
            <a:r>
              <a:rPr lang="de-DE" sz="2000" dirty="0"/>
              <a:t>Was hat die Generation Z für einen Umgang mit ihrer Gesundheit? </a:t>
            </a:r>
          </a:p>
          <a:p>
            <a:endParaRPr lang="de-DE" dirty="0"/>
          </a:p>
          <a:p>
            <a:r>
              <a:rPr lang="de-DE" dirty="0"/>
              <a:t> </a:t>
            </a:r>
          </a:p>
          <a:p>
            <a:endParaRPr lang="de-DE" dirty="0"/>
          </a:p>
          <a:p>
            <a:endParaRPr lang="de-DE" dirty="0"/>
          </a:p>
        </p:txBody>
      </p:sp>
      <p:sp>
        <p:nvSpPr>
          <p:cNvPr id="4" name="Textplatzhalter 3">
            <a:extLst>
              <a:ext uri="{FF2B5EF4-FFF2-40B4-BE49-F238E27FC236}">
                <a16:creationId xmlns:a16="http://schemas.microsoft.com/office/drawing/2014/main" id="{94898A21-D30B-87B9-2493-4AC310B724B9}"/>
              </a:ext>
            </a:extLst>
          </p:cNvPr>
          <p:cNvSpPr>
            <a:spLocks noGrp="1"/>
          </p:cNvSpPr>
          <p:nvPr>
            <p:ph type="body" sz="quarter" idx="13"/>
          </p:nvPr>
        </p:nvSpPr>
        <p:spPr>
          <a:xfrm>
            <a:off x="442560" y="1987542"/>
            <a:ext cx="8247063" cy="947876"/>
          </a:xfrm>
        </p:spPr>
        <p:txBody>
          <a:bodyPr/>
          <a:lstStyle/>
          <a:p>
            <a:r>
              <a:rPr lang="de-DE" dirty="0"/>
              <a:t>Generation Z in der Arbeitswelt</a:t>
            </a:r>
            <a:br>
              <a:rPr lang="de-DE" dirty="0"/>
            </a:br>
            <a:endParaRPr lang="de-DE" dirty="0"/>
          </a:p>
        </p:txBody>
      </p:sp>
      <p:sp>
        <p:nvSpPr>
          <p:cNvPr id="5" name="Foliennummernplatzhalter 4">
            <a:extLst>
              <a:ext uri="{FF2B5EF4-FFF2-40B4-BE49-F238E27FC236}">
                <a16:creationId xmlns:a16="http://schemas.microsoft.com/office/drawing/2014/main" id="{E1CB143D-C9A3-BC73-595F-558F1A7F68C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a:extLst>
              <a:ext uri="{FF2B5EF4-FFF2-40B4-BE49-F238E27FC236}">
                <a16:creationId xmlns:a16="http://schemas.microsoft.com/office/drawing/2014/main" id="{6E0F670A-9B52-CDBE-D74E-4A0386AD2730}"/>
              </a:ext>
            </a:extLst>
          </p:cNvPr>
          <p:cNvPicPr>
            <a:picLocks noChangeAspect="1"/>
          </p:cNvPicPr>
          <p:nvPr/>
        </p:nvPicPr>
        <p:blipFill>
          <a:blip r:embed="rId2"/>
          <a:stretch>
            <a:fillRect/>
          </a:stretch>
        </p:blipFill>
        <p:spPr>
          <a:xfrm>
            <a:off x="7905135" y="1930074"/>
            <a:ext cx="1108595" cy="1108595"/>
          </a:xfrm>
          <a:prstGeom prst="rect">
            <a:avLst/>
          </a:prstGeom>
        </p:spPr>
      </p:pic>
      <p:pic>
        <p:nvPicPr>
          <p:cNvPr id="28" name="Grafik 27">
            <a:extLst>
              <a:ext uri="{FF2B5EF4-FFF2-40B4-BE49-F238E27FC236}">
                <a16:creationId xmlns:a16="http://schemas.microsoft.com/office/drawing/2014/main" id="{BC42DD18-ABF8-5265-B749-34952F8C3D38}"/>
              </a:ext>
            </a:extLst>
          </p:cNvPr>
          <p:cNvPicPr>
            <a:picLocks noChangeAspect="1"/>
          </p:cNvPicPr>
          <p:nvPr/>
        </p:nvPicPr>
        <p:blipFill>
          <a:blip r:embed="rId3" cstate="print">
            <a:extLst>
              <a:ext uri="{28A0092B-C50C-407E-A947-70E740481C1C}">
                <a14:useLocalDpi xmlns:a14="http://schemas.microsoft.com/office/drawing/2010/main"/>
              </a:ext>
            </a:extLst>
          </a:blip>
          <a:srcRect l="-164"/>
          <a:stretch>
            <a:fillRect/>
          </a:stretch>
        </p:blipFill>
        <p:spPr>
          <a:xfrm>
            <a:off x="3045732" y="0"/>
            <a:ext cx="3054013" cy="1673801"/>
          </a:xfrm>
          <a:prstGeom prst="rect">
            <a:avLst/>
          </a:prstGeom>
        </p:spPr>
      </p:pic>
      <p:pic>
        <p:nvPicPr>
          <p:cNvPr id="29" name="Grafik 28">
            <a:extLst>
              <a:ext uri="{FF2B5EF4-FFF2-40B4-BE49-F238E27FC236}">
                <a16:creationId xmlns:a16="http://schemas.microsoft.com/office/drawing/2014/main" id="{E7519BDE-73F7-A0D7-4C8C-E27460AEB32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0"/>
            <a:ext cx="3053481" cy="1675475"/>
          </a:xfrm>
          <a:prstGeom prst="rect">
            <a:avLst/>
          </a:prstGeom>
        </p:spPr>
      </p:pic>
      <p:pic>
        <p:nvPicPr>
          <p:cNvPr id="30" name="Grafik 29">
            <a:extLst>
              <a:ext uri="{FF2B5EF4-FFF2-40B4-BE49-F238E27FC236}">
                <a16:creationId xmlns:a16="http://schemas.microsoft.com/office/drawing/2014/main" id="{E61763EB-06DD-E430-208B-AC3ADB6D8FF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099213" y="0"/>
            <a:ext cx="3053481" cy="1673447"/>
          </a:xfrm>
          <a:prstGeom prst="rect">
            <a:avLst/>
          </a:prstGeom>
        </p:spPr>
      </p:pic>
    </p:spTree>
    <p:extLst>
      <p:ext uri="{BB962C8B-B14F-4D97-AF65-F5344CB8AC3E}">
        <p14:creationId xmlns:p14="http://schemas.microsoft.com/office/powerpoint/2010/main" val="170793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E8868-1133-E31B-4ED8-25782BF012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47F5B7-FDA6-766E-959C-DB28D3BAB917}"/>
              </a:ext>
            </a:extLst>
          </p:cNvPr>
          <p:cNvSpPr>
            <a:spLocks noGrp="1"/>
          </p:cNvSpPr>
          <p:nvPr>
            <p:ph type="title"/>
          </p:nvPr>
        </p:nvSpPr>
        <p:spPr/>
        <p:txBody>
          <a:bodyPr/>
          <a:lstStyle/>
          <a:p>
            <a:r>
              <a:rPr lang="de-DE"/>
              <a:t>Gesundheitsreport 2025: Datenquellen</a:t>
            </a:r>
          </a:p>
        </p:txBody>
      </p:sp>
      <p:sp>
        <p:nvSpPr>
          <p:cNvPr id="3" name="Foliennummernplatzhalter 2">
            <a:extLst>
              <a:ext uri="{FF2B5EF4-FFF2-40B4-BE49-F238E27FC236}">
                <a16:creationId xmlns:a16="http://schemas.microsoft.com/office/drawing/2014/main" id="{24499B0D-CF7B-8C46-6EDD-5049E7955C32}"/>
              </a:ext>
            </a:extLst>
          </p:cNvPr>
          <p:cNvSpPr>
            <a:spLocks noGrp="1"/>
          </p:cNvSpPr>
          <p:nvPr>
            <p:ph type="sldNum" sz="quarter" idx="10"/>
          </p:nvPr>
        </p:nvSpPr>
        <p:spPr/>
        <p:txBody>
          <a:bodyPr/>
          <a:lstStyle/>
          <a:p>
            <a:fld id="{39262AA4-F8FA-6D4C-B1A9-883F887CCF48}" type="slidenum">
              <a:rPr lang="de-DE" smtClean="0"/>
              <a:pPr/>
              <a:t>4</a:t>
            </a:fld>
            <a:endParaRPr lang="de-DE"/>
          </a:p>
        </p:txBody>
      </p:sp>
      <p:graphicFrame>
        <p:nvGraphicFramePr>
          <p:cNvPr id="9" name="Diagramm 8">
            <a:extLst>
              <a:ext uri="{FF2B5EF4-FFF2-40B4-BE49-F238E27FC236}">
                <a16:creationId xmlns:a16="http://schemas.microsoft.com/office/drawing/2014/main" id="{2C7F9797-C0EC-66A9-2B3E-E4FBE55A4464}"/>
              </a:ext>
            </a:extLst>
          </p:cNvPr>
          <p:cNvGraphicFramePr/>
          <p:nvPr>
            <p:extLst>
              <p:ext uri="{D42A27DB-BD31-4B8C-83A1-F6EECF244321}">
                <p14:modId xmlns:p14="http://schemas.microsoft.com/office/powerpoint/2010/main" val="3884022664"/>
              </p:ext>
            </p:extLst>
          </p:nvPr>
        </p:nvGraphicFramePr>
        <p:xfrm>
          <a:off x="628650" y="1268413"/>
          <a:ext cx="7435624" cy="3361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 14" descr="IGES_RGB.png">
            <a:extLst>
              <a:ext uri="{FF2B5EF4-FFF2-40B4-BE49-F238E27FC236}">
                <a16:creationId xmlns:a16="http://schemas.microsoft.com/office/drawing/2014/main" id="{68A5BEFD-6C37-0E65-63BD-F9A4B6655E6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10561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DF0AA-872D-DCB9-19A2-55836BAFC0CE}"/>
              </a:ext>
            </a:extLst>
          </p:cNvPr>
          <p:cNvSpPr>
            <a:spLocks noGrp="1"/>
          </p:cNvSpPr>
          <p:nvPr>
            <p:ph type="title"/>
          </p:nvPr>
        </p:nvSpPr>
        <p:spPr/>
        <p:txBody>
          <a:bodyPr/>
          <a:lstStyle/>
          <a:p>
            <a:r>
              <a:rPr lang="de-DE"/>
              <a:t>Generation Z – Hintergrund</a:t>
            </a:r>
          </a:p>
        </p:txBody>
      </p:sp>
      <p:sp>
        <p:nvSpPr>
          <p:cNvPr id="3" name="Textplatzhalter 2">
            <a:extLst>
              <a:ext uri="{FF2B5EF4-FFF2-40B4-BE49-F238E27FC236}">
                <a16:creationId xmlns:a16="http://schemas.microsoft.com/office/drawing/2014/main" id="{A6DEE5F1-07C3-A852-6BC5-11E1EB1B095F}"/>
              </a:ext>
            </a:extLst>
          </p:cNvPr>
          <p:cNvSpPr>
            <a:spLocks noGrp="1"/>
          </p:cNvSpPr>
          <p:nvPr>
            <p:ph type="body" sz="quarter" idx="15"/>
          </p:nvPr>
        </p:nvSpPr>
        <p:spPr>
          <a:xfrm>
            <a:off x="886898" y="1268413"/>
            <a:ext cx="6637654" cy="3207334"/>
          </a:xfrm>
        </p:spPr>
        <p:txBody>
          <a:bodyPr/>
          <a:lstStyle/>
          <a:p>
            <a:r>
              <a:rPr lang="de-DE" b="1" dirty="0"/>
              <a:t>Sozialisation der Beschäftigten unter 30 </a:t>
            </a:r>
          </a:p>
          <a:p>
            <a:pPr marL="285750" indent="-285750">
              <a:buFont typeface="Arial" panose="020B0604020202020204" pitchFamily="34" charset="0"/>
              <a:buChar char="•"/>
            </a:pPr>
            <a:r>
              <a:rPr lang="de-DE" dirty="0"/>
              <a:t>Beeinflusst von digitalen Medien tlw. bereits in der frühen Kindheit </a:t>
            </a:r>
          </a:p>
          <a:p>
            <a:pPr marL="285750" indent="-285750">
              <a:buFont typeface="Arial" panose="020B0604020202020204" pitchFamily="34" charset="0"/>
              <a:buChar char="•"/>
            </a:pPr>
            <a:r>
              <a:rPr lang="de-DE" dirty="0">
                <a:sym typeface="Wingdings" panose="05000000000000000000" pitchFamily="2" charset="2"/>
              </a:rPr>
              <a:t>Beeinflusst durch COVID-19-Pandemie</a:t>
            </a:r>
            <a:endParaRPr lang="de-DE" dirty="0"/>
          </a:p>
          <a:p>
            <a:pPr marL="285750" indent="-285750">
              <a:buFont typeface="Arial" panose="020B0604020202020204" pitchFamily="34" charset="0"/>
              <a:buChar char="•"/>
            </a:pPr>
            <a:r>
              <a:rPr lang="de-DE" dirty="0"/>
              <a:t>Veränderte Anforderungen auf dem Ausbildungs- und Arbeitsmarkt: geprägt durch Fachkräftemangel in vielen Branchen, Gen Z ist sich dessen bewusst</a:t>
            </a:r>
          </a:p>
        </p:txBody>
      </p:sp>
      <p:sp>
        <p:nvSpPr>
          <p:cNvPr id="4" name="Foliennummernplatzhalter 3">
            <a:extLst>
              <a:ext uri="{FF2B5EF4-FFF2-40B4-BE49-F238E27FC236}">
                <a16:creationId xmlns:a16="http://schemas.microsoft.com/office/drawing/2014/main" id="{201CCBFF-9451-1DF9-3582-8B8FBA134EA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graphicFrame>
        <p:nvGraphicFramePr>
          <p:cNvPr id="6" name="Diagramm 5">
            <a:extLst>
              <a:ext uri="{FF2B5EF4-FFF2-40B4-BE49-F238E27FC236}">
                <a16:creationId xmlns:a16="http://schemas.microsoft.com/office/drawing/2014/main" id="{BDD91DE6-AD48-A787-7854-67652BEFF831}"/>
              </a:ext>
            </a:extLst>
          </p:cNvPr>
          <p:cNvGraphicFramePr/>
          <p:nvPr>
            <p:extLst>
              <p:ext uri="{D42A27DB-BD31-4B8C-83A1-F6EECF244321}">
                <p14:modId xmlns:p14="http://schemas.microsoft.com/office/powerpoint/2010/main" val="1032395469"/>
              </p:ext>
            </p:extLst>
          </p:nvPr>
        </p:nvGraphicFramePr>
        <p:xfrm>
          <a:off x="1198442" y="2262188"/>
          <a:ext cx="6421557" cy="2817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fik 10" descr="Rucksack Silhouette">
            <a:extLst>
              <a:ext uri="{FF2B5EF4-FFF2-40B4-BE49-F238E27FC236}">
                <a16:creationId xmlns:a16="http://schemas.microsoft.com/office/drawing/2014/main" id="{145F7507-E403-D4B2-3B78-E0E9358228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98400" y="1518070"/>
            <a:ext cx="736790" cy="736790"/>
          </a:xfrm>
          <a:prstGeom prst="rect">
            <a:avLst/>
          </a:prstGeom>
        </p:spPr>
      </p:pic>
      <p:pic>
        <p:nvPicPr>
          <p:cNvPr id="15" name="Grafik 14" descr="Bücher Silhouette">
            <a:extLst>
              <a:ext uri="{FF2B5EF4-FFF2-40B4-BE49-F238E27FC236}">
                <a16:creationId xmlns:a16="http://schemas.microsoft.com/office/drawing/2014/main" id="{15F28568-E87C-8872-EE39-0E823464EB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1551" y="2347734"/>
            <a:ext cx="736790" cy="736790"/>
          </a:xfrm>
          <a:prstGeom prst="rect">
            <a:avLst/>
          </a:prstGeom>
        </p:spPr>
      </p:pic>
      <p:pic>
        <p:nvPicPr>
          <p:cNvPr id="27" name="Grafik 26" descr="UI UX Silhouette">
            <a:extLst>
              <a:ext uri="{FF2B5EF4-FFF2-40B4-BE49-F238E27FC236}">
                <a16:creationId xmlns:a16="http://schemas.microsoft.com/office/drawing/2014/main" id="{8F3D2429-394B-CE91-F4E2-0E081A069C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27744" y="777676"/>
            <a:ext cx="618075" cy="618075"/>
          </a:xfrm>
          <a:prstGeom prst="rect">
            <a:avLst/>
          </a:prstGeom>
        </p:spPr>
      </p:pic>
      <p:pic>
        <p:nvPicPr>
          <p:cNvPr id="8" name="Grafik 7" descr="Aktenkoffer Silhouette">
            <a:extLst>
              <a:ext uri="{FF2B5EF4-FFF2-40B4-BE49-F238E27FC236}">
                <a16:creationId xmlns:a16="http://schemas.microsoft.com/office/drawing/2014/main" id="{3539A8EF-1D5C-3362-DB5F-B41A56EABC5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73363" y="3138297"/>
            <a:ext cx="793167" cy="793167"/>
          </a:xfrm>
          <a:prstGeom prst="rect">
            <a:avLst/>
          </a:prstGeom>
        </p:spPr>
      </p:pic>
      <p:pic>
        <p:nvPicPr>
          <p:cNvPr id="5" name="Bild 14" descr="IGES_RGB.png">
            <a:extLst>
              <a:ext uri="{FF2B5EF4-FFF2-40B4-BE49-F238E27FC236}">
                <a16:creationId xmlns:a16="http://schemas.microsoft.com/office/drawing/2014/main" id="{D7224641-A876-4B71-D7CB-506858FC630C}"/>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403442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E7EC4-B0B7-B0F0-3E3B-6361242C86C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3CAD08A2-A83A-5615-B3FC-463E4E36353D}"/>
              </a:ext>
            </a:extLst>
          </p:cNvPr>
          <p:cNvSpPr>
            <a:spLocks noGrp="1"/>
          </p:cNvSpPr>
          <p:nvPr>
            <p:ph type="body" sz="quarter" idx="19"/>
          </p:nvPr>
        </p:nvSpPr>
        <p:spPr/>
        <p:txBody>
          <a:bodyPr>
            <a:normAutofit fontScale="92500" lnSpcReduction="10000"/>
          </a:bodyPr>
          <a:lstStyle/>
          <a:p>
            <a:endParaRPr lang="de-DE" dirty="0"/>
          </a:p>
          <a:p>
            <a:r>
              <a:rPr lang="de-DE" dirty="0"/>
              <a:t>Gesundheit der Gen Z</a:t>
            </a:r>
          </a:p>
        </p:txBody>
      </p:sp>
      <p:sp>
        <p:nvSpPr>
          <p:cNvPr id="5" name="Textplatzhalter 4">
            <a:extLst>
              <a:ext uri="{FF2B5EF4-FFF2-40B4-BE49-F238E27FC236}">
                <a16:creationId xmlns:a16="http://schemas.microsoft.com/office/drawing/2014/main" id="{F90C81A7-081B-8B2D-7639-3D375E767BA6}"/>
              </a:ext>
            </a:extLst>
          </p:cNvPr>
          <p:cNvSpPr>
            <a:spLocks noGrp="1"/>
          </p:cNvSpPr>
          <p:nvPr>
            <p:ph type="body" sz="quarter" idx="18"/>
          </p:nvPr>
        </p:nvSpPr>
        <p:spPr/>
        <p:txBody>
          <a:bodyPr/>
          <a:lstStyle/>
          <a:p>
            <a:r>
              <a:rPr lang="de-DE" dirty="0"/>
              <a:t>Blick auf die Fehlzeiten und die Selbstauskünfte </a:t>
            </a:r>
          </a:p>
        </p:txBody>
      </p:sp>
      <p:sp>
        <p:nvSpPr>
          <p:cNvPr id="4" name="Foliennummernplatzhalter 3">
            <a:extLst>
              <a:ext uri="{FF2B5EF4-FFF2-40B4-BE49-F238E27FC236}">
                <a16:creationId xmlns:a16="http://schemas.microsoft.com/office/drawing/2014/main" id="{4F62A91D-3C2E-3B26-A628-7B3266C19C17}"/>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63D51C1F-CC57-FEC8-FE25-494054F437D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116173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A36E0-5FF7-B8A5-179B-F3A8D81101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A3D85F-1BDB-1D4A-C7B8-C30955AB9F04}"/>
              </a:ext>
            </a:extLst>
          </p:cNvPr>
          <p:cNvSpPr>
            <a:spLocks noGrp="1"/>
          </p:cNvSpPr>
          <p:nvPr>
            <p:ph type="title"/>
          </p:nvPr>
        </p:nvSpPr>
        <p:spPr/>
        <p:txBody>
          <a:bodyPr/>
          <a:lstStyle/>
          <a:p>
            <a:r>
              <a:rPr lang="de-DE"/>
              <a:t>häufige, aber kurze Krankschreibungen </a:t>
            </a:r>
          </a:p>
        </p:txBody>
      </p:sp>
      <p:sp>
        <p:nvSpPr>
          <p:cNvPr id="3" name="Foliennummernplatzhalter 2">
            <a:extLst>
              <a:ext uri="{FF2B5EF4-FFF2-40B4-BE49-F238E27FC236}">
                <a16:creationId xmlns:a16="http://schemas.microsoft.com/office/drawing/2014/main" id="{DDE0B6C4-D217-92F1-EF73-C11D266172D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8" name="Bild 14" descr="IGES_RGB.png">
            <a:extLst>
              <a:ext uri="{FF2B5EF4-FFF2-40B4-BE49-F238E27FC236}">
                <a16:creationId xmlns:a16="http://schemas.microsoft.com/office/drawing/2014/main" id="{CCF931EA-0B5E-19DE-1119-18FA3B1105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8" name="Textfeld 17">
            <a:extLst>
              <a:ext uri="{FF2B5EF4-FFF2-40B4-BE49-F238E27FC236}">
                <a16:creationId xmlns:a16="http://schemas.microsoft.com/office/drawing/2014/main" id="{A8A4B910-7658-151D-819A-6AF59C293F2B}"/>
              </a:ext>
            </a:extLst>
          </p:cNvPr>
          <p:cNvSpPr txBox="1"/>
          <p:nvPr/>
        </p:nvSpPr>
        <p:spPr>
          <a:xfrm>
            <a:off x="371408" y="4184281"/>
            <a:ext cx="7641969" cy="307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Narrow"/>
                <a:ea typeface="+mn-ea"/>
                <a:cs typeface="+mn-cs"/>
              </a:rPr>
              <a:t>Junge Erwerbstätige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sind überdurchschnittlich häufig, dafür aber mit 5,8 Tagen deutlich kürzer krankgeschrieben.</a:t>
            </a:r>
          </a:p>
        </p:txBody>
      </p:sp>
      <p:sp>
        <p:nvSpPr>
          <p:cNvPr id="6" name="Textfeld 5">
            <a:extLst>
              <a:ext uri="{FF2B5EF4-FFF2-40B4-BE49-F238E27FC236}">
                <a16:creationId xmlns:a16="http://schemas.microsoft.com/office/drawing/2014/main" id="{33CCC295-7D44-7FFB-C605-686A4126775C}"/>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grpSp>
        <p:nvGrpSpPr>
          <p:cNvPr id="4" name="Gruppieren 3">
            <a:extLst>
              <a:ext uri="{FF2B5EF4-FFF2-40B4-BE49-F238E27FC236}">
                <a16:creationId xmlns:a16="http://schemas.microsoft.com/office/drawing/2014/main" id="{5440234F-C528-4AD4-F51B-B396D979E64A}"/>
              </a:ext>
            </a:extLst>
          </p:cNvPr>
          <p:cNvGrpSpPr/>
          <p:nvPr/>
        </p:nvGrpSpPr>
        <p:grpSpPr>
          <a:xfrm>
            <a:off x="118045" y="0"/>
            <a:ext cx="2604529" cy="391964"/>
            <a:chOff x="118045" y="0"/>
            <a:chExt cx="2604529" cy="391964"/>
          </a:xfrm>
        </p:grpSpPr>
        <p:sp>
          <p:nvSpPr>
            <p:cNvPr id="5" name="Textfeld 4">
              <a:extLst>
                <a:ext uri="{FF2B5EF4-FFF2-40B4-BE49-F238E27FC236}">
                  <a16:creationId xmlns:a16="http://schemas.microsoft.com/office/drawing/2014/main" id="{4662AD06-A431-201D-EFB1-E8E148D3184C}"/>
                </a:ext>
              </a:extLst>
            </p:cNvPr>
            <p:cNvSpPr txBox="1"/>
            <p:nvPr/>
          </p:nvSpPr>
          <p:spPr>
            <a:xfrm>
              <a:off x="118045" y="0"/>
              <a:ext cx="2604529"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endParaRPr lang="de-DE" sz="1400" b="1" dirty="0">
                <a:solidFill>
                  <a:schemeClr val="bg1"/>
                </a:solidFill>
                <a:latin typeface="+mj-lt"/>
              </a:endParaRPr>
            </a:p>
          </p:txBody>
        </p:sp>
        <p:sp>
          <p:nvSpPr>
            <p:cNvPr id="11" name="Textfeld 10">
              <a:extLst>
                <a:ext uri="{FF2B5EF4-FFF2-40B4-BE49-F238E27FC236}">
                  <a16:creationId xmlns:a16="http://schemas.microsoft.com/office/drawing/2014/main" id="{FE73A88A-0AE0-2061-447B-BCC196DF9CF7}"/>
                </a:ext>
              </a:extLst>
            </p:cNvPr>
            <p:cNvSpPr txBox="1"/>
            <p:nvPr/>
          </p:nvSpPr>
          <p:spPr>
            <a:xfrm>
              <a:off x="468313" y="64680"/>
              <a:ext cx="2151134"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r>
                <a:rPr lang="de-DE" sz="1200" b="1" dirty="0">
                  <a:solidFill>
                    <a:schemeClr val="bg1"/>
                  </a:solidFill>
                  <a:latin typeface="+mj-lt"/>
                </a:rPr>
                <a:t>Daten für Schleswig-Holstein</a:t>
              </a:r>
            </a:p>
          </p:txBody>
        </p:sp>
      </p:grpSp>
      <p:pic>
        <p:nvPicPr>
          <p:cNvPr id="16" name="Grafik 15" descr="Ein Bild, das Flagge, Symbol, Grafiken, Emblem enthält.&#10;&#10;Automatisch generierte Beschreibung">
            <a:extLst>
              <a:ext uri="{FF2B5EF4-FFF2-40B4-BE49-F238E27FC236}">
                <a16:creationId xmlns:a16="http://schemas.microsoft.com/office/drawing/2014/main" id="{7E4AD59B-3296-3F50-BE97-6C36F5120C0F}"/>
              </a:ext>
            </a:extLst>
          </p:cNvPr>
          <p:cNvPicPr>
            <a:picLocks noChangeAspect="1"/>
          </p:cNvPicPr>
          <p:nvPr/>
        </p:nvPicPr>
        <p:blipFill>
          <a:blip r:embed="rId3"/>
          <a:stretch>
            <a:fillRect/>
          </a:stretch>
        </p:blipFill>
        <p:spPr>
          <a:xfrm>
            <a:off x="205196" y="37970"/>
            <a:ext cx="289137" cy="332282"/>
          </a:xfrm>
          <a:prstGeom prst="rect">
            <a:avLst/>
          </a:prstGeom>
        </p:spPr>
      </p:pic>
      <p:grpSp>
        <p:nvGrpSpPr>
          <p:cNvPr id="17" name="Gruppieren 16">
            <a:extLst>
              <a:ext uri="{FF2B5EF4-FFF2-40B4-BE49-F238E27FC236}">
                <a16:creationId xmlns:a16="http://schemas.microsoft.com/office/drawing/2014/main" id="{E30C005B-E9AB-4DD0-83D5-AAC3EAA9C078}"/>
              </a:ext>
            </a:extLst>
          </p:cNvPr>
          <p:cNvGrpSpPr/>
          <p:nvPr/>
        </p:nvGrpSpPr>
        <p:grpSpPr>
          <a:xfrm>
            <a:off x="494333" y="1455738"/>
            <a:ext cx="8347159" cy="2432310"/>
            <a:chOff x="0" y="0"/>
            <a:chExt cx="8029574" cy="2757488"/>
          </a:xfrm>
        </p:grpSpPr>
        <p:graphicFrame>
          <p:nvGraphicFramePr>
            <p:cNvPr id="22" name="Diagramm 21">
              <a:extLst>
                <a:ext uri="{FF2B5EF4-FFF2-40B4-BE49-F238E27FC236}">
                  <a16:creationId xmlns:a16="http://schemas.microsoft.com/office/drawing/2014/main" id="{807C5B43-EAB1-6237-0A92-3EC26579633F}"/>
                </a:ext>
              </a:extLst>
            </p:cNvPr>
            <p:cNvGraphicFramePr/>
            <p:nvPr/>
          </p:nvGraphicFramePr>
          <p:xfrm>
            <a:off x="0" y="0"/>
            <a:ext cx="257175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Diagramm 23">
              <a:extLst>
                <a:ext uri="{FF2B5EF4-FFF2-40B4-BE49-F238E27FC236}">
                  <a16:creationId xmlns:a16="http://schemas.microsoft.com/office/drawing/2014/main" id="{7B4EA5A9-3141-40CA-5FF5-5972F241E54E}"/>
                </a:ext>
              </a:extLst>
            </p:cNvPr>
            <p:cNvGraphicFramePr>
              <a:graphicFrameLocks/>
            </p:cNvGraphicFramePr>
            <p:nvPr/>
          </p:nvGraphicFramePr>
          <p:xfrm>
            <a:off x="2733674" y="4763"/>
            <a:ext cx="257175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Diagramm 24">
              <a:extLst>
                <a:ext uri="{FF2B5EF4-FFF2-40B4-BE49-F238E27FC236}">
                  <a16:creationId xmlns:a16="http://schemas.microsoft.com/office/drawing/2014/main" id="{FF087E7C-5F56-F7B7-7ADA-F114DC687859}"/>
                </a:ext>
              </a:extLst>
            </p:cNvPr>
            <p:cNvGraphicFramePr>
              <a:graphicFrameLocks/>
            </p:cNvGraphicFramePr>
            <p:nvPr/>
          </p:nvGraphicFramePr>
          <p:xfrm>
            <a:off x="5457824" y="14288"/>
            <a:ext cx="2571750" cy="2743200"/>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9" name="Gruppieren 18">
            <a:extLst>
              <a:ext uri="{FF2B5EF4-FFF2-40B4-BE49-F238E27FC236}">
                <a16:creationId xmlns:a16="http://schemas.microsoft.com/office/drawing/2014/main" id="{8178547B-8397-135B-E35C-D8D7552DB42C}"/>
              </a:ext>
            </a:extLst>
          </p:cNvPr>
          <p:cNvGrpSpPr/>
          <p:nvPr/>
        </p:nvGrpSpPr>
        <p:grpSpPr>
          <a:xfrm>
            <a:off x="1669058" y="1857301"/>
            <a:ext cx="6297336" cy="696628"/>
            <a:chOff x="1167133" y="2568356"/>
            <a:chExt cx="6297336" cy="696628"/>
          </a:xfrm>
        </p:grpSpPr>
        <p:sp>
          <p:nvSpPr>
            <p:cNvPr id="12" name="Pfeil: nach rechts 11">
              <a:extLst>
                <a:ext uri="{FF2B5EF4-FFF2-40B4-BE49-F238E27FC236}">
                  <a16:creationId xmlns:a16="http://schemas.microsoft.com/office/drawing/2014/main" id="{79DD0F49-5E93-7D0C-879A-3832A5E6C8B4}"/>
                </a:ext>
              </a:extLst>
            </p:cNvPr>
            <p:cNvSpPr/>
            <p:nvPr/>
          </p:nvSpPr>
          <p:spPr>
            <a:xfrm rot="2264545">
              <a:off x="4058671" y="2846646"/>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-37%</a:t>
              </a:r>
            </a:p>
          </p:txBody>
        </p:sp>
        <p:sp>
          <p:nvSpPr>
            <p:cNvPr id="13" name="Pfeil: nach rechts 12">
              <a:extLst>
                <a:ext uri="{FF2B5EF4-FFF2-40B4-BE49-F238E27FC236}">
                  <a16:creationId xmlns:a16="http://schemas.microsoft.com/office/drawing/2014/main" id="{F0510EBC-3E80-3FA8-B566-F59105383C1E}"/>
                </a:ext>
              </a:extLst>
            </p:cNvPr>
            <p:cNvSpPr/>
            <p:nvPr/>
          </p:nvSpPr>
          <p:spPr>
            <a:xfrm rot="20084644">
              <a:off x="1167133" y="2846645"/>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+44%</a:t>
              </a:r>
            </a:p>
          </p:txBody>
        </p:sp>
        <p:sp>
          <p:nvSpPr>
            <p:cNvPr id="15" name="Pfeil: nach rechts 14">
              <a:extLst>
                <a:ext uri="{FF2B5EF4-FFF2-40B4-BE49-F238E27FC236}">
                  <a16:creationId xmlns:a16="http://schemas.microsoft.com/office/drawing/2014/main" id="{0B062738-7BED-FBF2-0952-64D78D7E139F}"/>
                </a:ext>
              </a:extLst>
            </p:cNvPr>
            <p:cNvSpPr/>
            <p:nvPr/>
          </p:nvSpPr>
          <p:spPr>
            <a:xfrm rot="1377610">
              <a:off x="6882496" y="2568356"/>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a:t>
              </a:r>
              <a:r>
                <a:rPr lang="de-DE" sz="1000" dirty="0">
                  <a:solidFill>
                    <a:srgbClr val="E83274"/>
                  </a:solidFill>
                  <a:latin typeface="Arial Narrow"/>
                </a:rPr>
                <a:t>9</a:t>
              </a:r>
              <a:r>
                <a:rPr kumimoji="0" lang="de-DE" sz="1000" b="0" i="0" u="none" strike="noStrike" kern="1200" cap="none" spc="0" normalizeH="0" baseline="0" noProof="0" dirty="0">
                  <a:ln>
                    <a:noFill/>
                  </a:ln>
                  <a:solidFill>
                    <a:srgbClr val="E83274"/>
                  </a:solidFill>
                  <a:effectLst/>
                  <a:uLnTx/>
                  <a:uFillTx/>
                  <a:latin typeface="Arial Narrow"/>
                  <a:ea typeface="+mn-ea"/>
                  <a:cs typeface="+mn-cs"/>
                </a:rPr>
                <a:t>%</a:t>
              </a:r>
            </a:p>
          </p:txBody>
        </p:sp>
      </p:grpSp>
    </p:spTree>
    <p:extLst>
      <p:ext uri="{BB962C8B-B14F-4D97-AF65-F5344CB8AC3E}">
        <p14:creationId xmlns:p14="http://schemas.microsoft.com/office/powerpoint/2010/main" val="174865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EB11C-A837-30E4-4B4F-BA2B2D5FB5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E69CB3-EA98-77F7-58C8-0536A349881D}"/>
              </a:ext>
            </a:extLst>
          </p:cNvPr>
          <p:cNvSpPr>
            <a:spLocks noGrp="1"/>
          </p:cNvSpPr>
          <p:nvPr>
            <p:ph type="title"/>
          </p:nvPr>
        </p:nvSpPr>
        <p:spPr/>
        <p:txBody>
          <a:bodyPr/>
          <a:lstStyle/>
          <a:p>
            <a:r>
              <a:rPr lang="de-DE" dirty="0"/>
              <a:t>Mehr Erkältungen und Infekte</a:t>
            </a:r>
          </a:p>
        </p:txBody>
      </p:sp>
      <p:sp>
        <p:nvSpPr>
          <p:cNvPr id="3" name="Foliennummernplatzhalter 2">
            <a:extLst>
              <a:ext uri="{FF2B5EF4-FFF2-40B4-BE49-F238E27FC236}">
                <a16:creationId xmlns:a16="http://schemas.microsoft.com/office/drawing/2014/main" id="{2433CBB8-E6C4-51DE-AAD5-31E6DB3781A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platzhalter 2">
            <a:extLst>
              <a:ext uri="{FF2B5EF4-FFF2-40B4-BE49-F238E27FC236}">
                <a16:creationId xmlns:a16="http://schemas.microsoft.com/office/drawing/2014/main" id="{45C0607A-4047-125D-099E-EA63899CCC81}"/>
              </a:ext>
            </a:extLst>
          </p:cNvPr>
          <p:cNvSpPr txBox="1">
            <a:spLocks/>
          </p:cNvSpPr>
          <p:nvPr/>
        </p:nvSpPr>
        <p:spPr>
          <a:xfrm>
            <a:off x="5984516" y="1379243"/>
            <a:ext cx="2752868" cy="281334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Auch bei den unter 30-jährigen Beschäftigten liegen Atemwegserkrankungen an der Spitze der Fehlzeiten. Junge Beschäftigte haben hier überdurchschnittliche viele Fehltage.</a:t>
            </a: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An zweiter Stelle stehen psychische Erkrankungen, die bei jungen Beschäftigten zwar zu unterdurchschnittlich vielen Fehltagen führen, aber insgesamt eine hohe Bedeutung im Krankenstand der Jüngeren haben.</a:t>
            </a: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C69B6B1E-D6BA-492A-C614-275E34114C4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34" name="Textfeld 33">
            <a:extLst>
              <a:ext uri="{FF2B5EF4-FFF2-40B4-BE49-F238E27FC236}">
                <a16:creationId xmlns:a16="http://schemas.microsoft.com/office/drawing/2014/main" id="{1524AFF7-6793-FB77-278A-A2605CA18E17}"/>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grpSp>
        <p:nvGrpSpPr>
          <p:cNvPr id="4" name="Gruppieren 3">
            <a:extLst>
              <a:ext uri="{FF2B5EF4-FFF2-40B4-BE49-F238E27FC236}">
                <a16:creationId xmlns:a16="http://schemas.microsoft.com/office/drawing/2014/main" id="{DC07C587-48FF-37D5-A153-DE3F15533B95}"/>
              </a:ext>
            </a:extLst>
          </p:cNvPr>
          <p:cNvGrpSpPr/>
          <p:nvPr/>
        </p:nvGrpSpPr>
        <p:grpSpPr>
          <a:xfrm>
            <a:off x="118045" y="0"/>
            <a:ext cx="2604529" cy="391964"/>
            <a:chOff x="118045" y="0"/>
            <a:chExt cx="2604529" cy="391964"/>
          </a:xfrm>
        </p:grpSpPr>
        <p:sp>
          <p:nvSpPr>
            <p:cNvPr id="6" name="Textfeld 5">
              <a:extLst>
                <a:ext uri="{FF2B5EF4-FFF2-40B4-BE49-F238E27FC236}">
                  <a16:creationId xmlns:a16="http://schemas.microsoft.com/office/drawing/2014/main" id="{445724C7-ACF0-8087-F71F-831C34839A32}"/>
                </a:ext>
              </a:extLst>
            </p:cNvPr>
            <p:cNvSpPr txBox="1"/>
            <p:nvPr/>
          </p:nvSpPr>
          <p:spPr>
            <a:xfrm>
              <a:off x="118045" y="0"/>
              <a:ext cx="2604529"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endParaRPr lang="de-DE" sz="1400" b="1" dirty="0">
                <a:solidFill>
                  <a:schemeClr val="bg1"/>
                </a:solidFill>
                <a:latin typeface="+mj-lt"/>
              </a:endParaRPr>
            </a:p>
          </p:txBody>
        </p:sp>
        <p:sp>
          <p:nvSpPr>
            <p:cNvPr id="8" name="Textfeld 7">
              <a:extLst>
                <a:ext uri="{FF2B5EF4-FFF2-40B4-BE49-F238E27FC236}">
                  <a16:creationId xmlns:a16="http://schemas.microsoft.com/office/drawing/2014/main" id="{82391B89-B08E-1B33-D609-FB081CF06CF5}"/>
                </a:ext>
              </a:extLst>
            </p:cNvPr>
            <p:cNvSpPr txBox="1"/>
            <p:nvPr/>
          </p:nvSpPr>
          <p:spPr>
            <a:xfrm>
              <a:off x="468313" y="64680"/>
              <a:ext cx="2151134"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r>
                <a:rPr lang="de-DE" sz="1200" b="1" dirty="0">
                  <a:solidFill>
                    <a:schemeClr val="bg1"/>
                  </a:solidFill>
                  <a:latin typeface="+mj-lt"/>
                </a:rPr>
                <a:t>Daten für Schleswig-Holstein</a:t>
              </a:r>
            </a:p>
          </p:txBody>
        </p:sp>
      </p:grpSp>
      <p:pic>
        <p:nvPicPr>
          <p:cNvPr id="9" name="Grafik 8" descr="Ein Bild, das Flagge, Symbol, Grafiken, Emblem enthält.&#10;&#10;Automatisch generierte Beschreibung">
            <a:extLst>
              <a:ext uri="{FF2B5EF4-FFF2-40B4-BE49-F238E27FC236}">
                <a16:creationId xmlns:a16="http://schemas.microsoft.com/office/drawing/2014/main" id="{C2596004-CF41-D42A-73FD-26FDB4B5FE40}"/>
              </a:ext>
            </a:extLst>
          </p:cNvPr>
          <p:cNvPicPr>
            <a:picLocks noChangeAspect="1"/>
          </p:cNvPicPr>
          <p:nvPr/>
        </p:nvPicPr>
        <p:blipFill>
          <a:blip r:embed="rId3"/>
          <a:stretch>
            <a:fillRect/>
          </a:stretch>
        </p:blipFill>
        <p:spPr>
          <a:xfrm>
            <a:off x="205196" y="37970"/>
            <a:ext cx="289137" cy="332282"/>
          </a:xfrm>
          <a:prstGeom prst="rect">
            <a:avLst/>
          </a:prstGeom>
        </p:spPr>
      </p:pic>
      <p:graphicFrame>
        <p:nvGraphicFramePr>
          <p:cNvPr id="15" name="Diagramm 14">
            <a:extLst>
              <a:ext uri="{FF2B5EF4-FFF2-40B4-BE49-F238E27FC236}">
                <a16:creationId xmlns:a16="http://schemas.microsoft.com/office/drawing/2014/main" id="{B40C6E37-176F-4811-B494-F938DA27CE36}"/>
              </a:ext>
            </a:extLst>
          </p:cNvPr>
          <p:cNvGraphicFramePr>
            <a:graphicFrameLocks/>
          </p:cNvGraphicFramePr>
          <p:nvPr>
            <p:extLst>
              <p:ext uri="{D42A27DB-BD31-4B8C-83A1-F6EECF244321}">
                <p14:modId xmlns:p14="http://schemas.microsoft.com/office/powerpoint/2010/main" val="3912302170"/>
              </p:ext>
            </p:extLst>
          </p:nvPr>
        </p:nvGraphicFramePr>
        <p:xfrm>
          <a:off x="501651" y="1379243"/>
          <a:ext cx="4833496" cy="3349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454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4F0FB-B68F-8802-43C3-02FCF8CC7C3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EA6E9B20-7FAB-4594-9104-A9DE8F42517E}"/>
              </a:ext>
            </a:extLst>
          </p:cNvPr>
          <p:cNvSpPr>
            <a:spLocks noGrp="1"/>
          </p:cNvSpPr>
          <p:nvPr>
            <p:ph type="body" sz="quarter" idx="19"/>
          </p:nvPr>
        </p:nvSpPr>
        <p:spPr/>
        <p:txBody>
          <a:bodyPr>
            <a:normAutofit lnSpcReduction="10000"/>
          </a:bodyPr>
          <a:lstStyle/>
          <a:p>
            <a:endParaRPr lang="de-DE"/>
          </a:p>
          <a:p>
            <a:r>
              <a:rPr lang="de-DE"/>
              <a:t>Generationenkonflikte</a:t>
            </a:r>
          </a:p>
        </p:txBody>
      </p:sp>
      <p:sp>
        <p:nvSpPr>
          <p:cNvPr id="5" name="Textplatzhalter 4">
            <a:extLst>
              <a:ext uri="{FF2B5EF4-FFF2-40B4-BE49-F238E27FC236}">
                <a16:creationId xmlns:a16="http://schemas.microsoft.com/office/drawing/2014/main" id="{CD6FBC1A-01E2-A623-D016-C665FA86C738}"/>
              </a:ext>
            </a:extLst>
          </p:cNvPr>
          <p:cNvSpPr>
            <a:spLocks noGrp="1"/>
          </p:cNvSpPr>
          <p:nvPr>
            <p:ph type="body" sz="quarter" idx="18"/>
          </p:nvPr>
        </p:nvSpPr>
        <p:spPr/>
        <p:txBody>
          <a:bodyPr/>
          <a:lstStyle/>
          <a:p>
            <a:r>
              <a:rPr lang="de-DE"/>
              <a:t>Auswirkung von Vorurteilen </a:t>
            </a:r>
            <a:br>
              <a:rPr lang="de-DE"/>
            </a:br>
            <a:r>
              <a:rPr lang="de-DE"/>
              <a:t>im Arbeitsalltag</a:t>
            </a:r>
          </a:p>
        </p:txBody>
      </p:sp>
      <p:sp>
        <p:nvSpPr>
          <p:cNvPr id="4" name="Foliennummernplatzhalter 3">
            <a:extLst>
              <a:ext uri="{FF2B5EF4-FFF2-40B4-BE49-F238E27FC236}">
                <a16:creationId xmlns:a16="http://schemas.microsoft.com/office/drawing/2014/main" id="{94600043-4EBE-A794-D308-FEC6E9B6DA72}"/>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120013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kbk17BEW"/>
  <p:tag name="THINKCELLUNDODONOTDELETE" val="0"/>
</p:tagLst>
</file>

<file path=ppt/theme/theme1.xml><?xml version="1.0" encoding="utf-8"?>
<a:theme xmlns:a="http://schemas.openxmlformats.org/drawingml/2006/main" name="2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 xmlns:ma14="http://schemas.microsoft.com/office/mac/drawingml/2011/main" xmlns:p="http://schemas.openxmlformats.org/presentationml/2006/main" xmlns:r="http://schemas.openxmlformats.org/officeDocument/2006/relationship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2.xml><?xml version="1.0" encoding="utf-8"?>
<a:theme xmlns:a="http://schemas.openxmlformats.org/drawingml/2006/main" name="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 xmlns:ma14="http://schemas.microsoft.com/office/mac/drawingml/2011/main" xmlns:p="http://schemas.openxmlformats.org/presentationml/2006/main" xmlns:r="http://schemas.openxmlformats.org/officeDocument/2006/relationship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3.xml><?xml version="1.0" encoding="utf-8"?>
<a:theme xmlns:a="http://schemas.openxmlformats.org/drawingml/2006/main" name="1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 xmlns:ma14="http://schemas.microsoft.com/office/mac/drawingml/2011/main" xmlns:p="http://schemas.openxmlformats.org/presentationml/2006/main" xmlns:r="http://schemas.openxmlformats.org/officeDocument/2006/relationship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4.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CAD1252B7D0F46AF88B2C0A0B872AB" ma:contentTypeVersion="14" ma:contentTypeDescription="Ein neues Dokument erstellen." ma:contentTypeScope="" ma:versionID="4dfa52996ebc735dd0936b9d437bd34a">
  <xsd:schema xmlns:xsd="http://www.w3.org/2001/XMLSchema" xmlns:xs="http://www.w3.org/2001/XMLSchema" xmlns:p="http://schemas.microsoft.com/office/2006/metadata/properties" xmlns:ns2="95555b3d-d036-4f12-b9f1-73f2e7556321" xmlns:ns3="23d2d699-f04a-4e27-84ae-d29809b11eb0" targetNamespace="http://schemas.microsoft.com/office/2006/metadata/properties" ma:root="true" ma:fieldsID="2e912d3e550ffeb54bab759dd29108f3" ns2:_="" ns3:_="">
    <xsd:import namespace="95555b3d-d036-4f12-b9f1-73f2e7556321"/>
    <xsd:import namespace="23d2d699-f04a-4e27-84ae-d29809b11eb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55b3d-d036-4f12-b9f1-73f2e7556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e5ced0c0-dd9d-453b-9582-9745f40bf5a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d2d699-f04a-4e27-84ae-d29809b11eb0"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49346177-3559-42ec-bf0f-6aeb2d95cbc1}" ma:internalName="TaxCatchAll" ma:showField="CatchAllData" ma:web="23d2d699-f04a-4e27-84ae-d29809b11e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3d2d699-f04a-4e27-84ae-d29809b11eb0">
      <UserInfo>
        <DisplayName>Drogies, Gregor</DisplayName>
        <AccountId>12</AccountId>
        <AccountType/>
      </UserInfo>
      <UserInfo>
        <DisplayName>Kath, Franziska</DisplayName>
        <AccountId>14</AccountId>
        <AccountType/>
      </UserInfo>
    </SharedWithUsers>
    <lcf76f155ced4ddcb4097134ff3c332f xmlns="95555b3d-d036-4f12-b9f1-73f2e7556321">
      <Terms xmlns="http://schemas.microsoft.com/office/infopath/2007/PartnerControls"/>
    </lcf76f155ced4ddcb4097134ff3c332f>
    <TaxCatchAll xmlns="23d2d699-f04a-4e27-84ae-d29809b11e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8561B6-3320-47F0-A11B-883F6E1D0169}">
  <ds:schemaRefs>
    <ds:schemaRef ds:uri="23d2d699-f04a-4e27-84ae-d29809b11eb0"/>
    <ds:schemaRef ds:uri="95555b3d-d036-4f12-b9f1-73f2e75563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5B36CCC-31AC-468D-AAAC-5DA6E5E4CB09}">
  <ds:schemaRefs>
    <ds:schemaRef ds:uri="http://schemas.microsoft.com/office/2006/metadata/properties"/>
    <ds:schemaRef ds:uri="23d2d699-f04a-4e27-84ae-d29809b11eb0"/>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95555b3d-d036-4f12-b9f1-73f2e7556321"/>
    <ds:schemaRef ds:uri="http://www.w3.org/XML/1998/namespace"/>
  </ds:schemaRefs>
</ds:datastoreItem>
</file>

<file path=customXml/itemProps3.xml><?xml version="1.0" encoding="utf-8"?>
<ds:datastoreItem xmlns:ds="http://schemas.openxmlformats.org/officeDocument/2006/customXml" ds:itemID="{84ADFCBA-82DC-46A1-846B-FA5CA54A4840}">
  <ds:schemaRefs>
    <ds:schemaRef ds:uri="http://schemas.microsoft.com/sharepoint/v3/contenttype/forms"/>
  </ds:schemaRefs>
</ds:datastoreItem>
</file>

<file path=docMetadata/LabelInfo.xml><?xml version="1.0" encoding="utf-8"?>
<clbl:labelList xmlns:clbl="http://schemas.microsoft.com/office/2020/mipLabelMetadata">
  <clbl:label id="{613aadb3-4317-47f0-9d7f-beb42928fbe3}" enabled="0" method="" siteId="{613aadb3-4317-47f0-9d7f-beb42928fbe3}" removed="1"/>
</clbl:labelList>
</file>

<file path=docProps/app.xml><?xml version="1.0" encoding="utf-8"?>
<Properties xmlns="http://schemas.openxmlformats.org/officeDocument/2006/extended-properties" xmlns:vt="http://schemas.openxmlformats.org/officeDocument/2006/docPropsVTypes">
  <Template>DAK_Gesundheit </Template>
  <TotalTime>0</TotalTime>
  <Words>1806</Words>
  <Application>Microsoft Office PowerPoint</Application>
  <PresentationFormat>Bildschirmpräsentation (16:9)</PresentationFormat>
  <Paragraphs>209</Paragraphs>
  <Slides>25</Slides>
  <Notes>4</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25</vt:i4>
      </vt:variant>
    </vt:vector>
  </HeadingPairs>
  <TitlesOfParts>
    <vt:vector size="31" baseType="lpstr">
      <vt:lpstr>Arial</vt:lpstr>
      <vt:lpstr>Arial Narrow</vt:lpstr>
      <vt:lpstr>Wingdings</vt:lpstr>
      <vt:lpstr>2_DAK_Gesundheit </vt:lpstr>
      <vt:lpstr>DAK_Gesundheit </vt:lpstr>
      <vt:lpstr>1_DAK_Gesundheit </vt:lpstr>
      <vt:lpstr>PowerPoint-Präsentation</vt:lpstr>
      <vt:lpstr>280 Tausend Erwerbstätige sind unter 30</vt:lpstr>
      <vt:lpstr>PowerPoint-Präsentation</vt:lpstr>
      <vt:lpstr>Gesundheitsreport 2025: Datenquellen</vt:lpstr>
      <vt:lpstr>Generation Z – Hintergrund</vt:lpstr>
      <vt:lpstr>PowerPoint-Präsentation</vt:lpstr>
      <vt:lpstr>häufige, aber kurze Krankschreibungen </vt:lpstr>
      <vt:lpstr>Mehr Erkältungen und Infekte</vt:lpstr>
      <vt:lpstr>PowerPoint-Präsentation</vt:lpstr>
      <vt:lpstr>Generationenkonflikte erleben 24 %</vt:lpstr>
      <vt:lpstr>Generationenkonflikte eher in älteren Teams</vt:lpstr>
      <vt:lpstr>Generationenkonflikte Belasten GEN Z stärker</vt:lpstr>
      <vt:lpstr>PowerPoint-Präsentation</vt:lpstr>
      <vt:lpstr>Top-Wunsch: Ein Gutes Arbeitsklima</vt:lpstr>
      <vt:lpstr>PowerPoint-Präsentation</vt:lpstr>
      <vt:lpstr>GEN Z IST Vorsichtiger im Umgang mit Infekten</vt:lpstr>
      <vt:lpstr>Gen Z: Krankmelden, um Schlimmeres zu Verhindern</vt:lpstr>
      <vt:lpstr>Präsentismus verbreiteter als im Durchschnitt</vt:lpstr>
      <vt:lpstr>Präsentismus: Rücksicht &amp; Angst vor Nachteilen</vt:lpstr>
      <vt:lpstr>Kernergebnisse des DAK-Gesundheitsreports</vt:lpstr>
      <vt:lpstr>PowerPoint-Präsentation</vt:lpstr>
      <vt:lpstr>PowerPoint-Präsentation</vt:lpstr>
      <vt:lpstr>PowerPoint-Präsentation</vt:lpstr>
      <vt:lpstr>Betriebliches Gesundheitsmanagement</vt:lpstr>
      <vt:lpstr>BGM: KONKRETE ANGEBOTE DER DAK-GESUNDHEIT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Degenhardt, Natalia</dc:creator>
  <cp:lastModifiedBy>Susanne Hildebrandt</cp:lastModifiedBy>
  <cp:revision>109</cp:revision>
  <cp:lastPrinted>2023-11-06T11:26:11Z</cp:lastPrinted>
  <dcterms:created xsi:type="dcterms:W3CDTF">2023-07-06T09:26:04Z</dcterms:created>
  <dcterms:modified xsi:type="dcterms:W3CDTF">2025-08-12T14:33:52Z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0x010100B7CAD1252B7D0F46AF88B2C0A0B872AB</vt:lpwstr>
  </property>
  <property fmtid="{D5CDD505-2E9C-101B-9397-08002B2CF9AE}" pid="3" name="MediaServiceImageTags">
    <vt:lpwstr/>
  </property>
</Properties>
</file>