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2"/>
  </p:notesMasterIdLst>
  <p:handoutMasterIdLst>
    <p:handoutMasterId r:id="rId33"/>
  </p:handoutMasterIdLst>
  <p:sldIdLst>
    <p:sldId id="2142533922" r:id="rId7"/>
    <p:sldId id="2142533937" r:id="rId8"/>
    <p:sldId id="2142533923" r:id="rId9"/>
    <p:sldId id="2142533944" r:id="rId10"/>
    <p:sldId id="2142533731" r:id="rId11"/>
    <p:sldId id="2142533800" r:id="rId12"/>
    <p:sldId id="2142533920" r:id="rId13"/>
    <p:sldId id="2142533888" r:id="rId14"/>
    <p:sldId id="2142533880" r:id="rId15"/>
    <p:sldId id="2142533934" r:id="rId16"/>
    <p:sldId id="2142533938" r:id="rId17"/>
    <p:sldId id="2142533831" r:id="rId18"/>
    <p:sldId id="2142533818" r:id="rId19"/>
    <p:sldId id="2142533941" r:id="rId20"/>
    <p:sldId id="2142533806" r:id="rId21"/>
    <p:sldId id="2142533942" r:id="rId22"/>
    <p:sldId id="2142533810" r:id="rId23"/>
    <p:sldId id="2142533943" r:id="rId24"/>
    <p:sldId id="2142533796" r:id="rId25"/>
    <p:sldId id="2142533924" r:id="rId26"/>
    <p:sldId id="2142533932" r:id="rId27"/>
    <p:sldId id="2142533741" r:id="rId28"/>
    <p:sldId id="2142533744" r:id="rId29"/>
    <p:sldId id="2142533723" r:id="rId30"/>
    <p:sldId id="2142533725" r:id="rId31"/>
  </p:sldIdLst>
  <p:sldSz cx="9144000" cy="5143500" type="screen16x9"/>
  <p:notesSz cx="6797675" cy="9872663"/>
  <p:custDataLst>
    <p:tags r:id="rId34"/>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7EE7F59-F784-4C90-BD86-8BA3B07B608F}">
          <p14:sldIdLst>
            <p14:sldId id="2142533922"/>
          </p14:sldIdLst>
        </p14:section>
        <p14:section name="Intro AS" id="{0E054BFA-C668-4B0C-8947-E57C94FAC8FE}">
          <p14:sldIdLst>
            <p14:sldId id="2142533937"/>
            <p14:sldId id="2142533923"/>
            <p14:sldId id="2142533944"/>
          </p14:sldIdLst>
        </p14:section>
        <p14:section name="Vorstellung IGES" id="{F4C19853-249B-4D8E-8E98-61429AA68C43}">
          <p14:sldIdLst>
            <p14:sldId id="2142533731"/>
            <p14:sldId id="2142533800"/>
            <p14:sldId id="2142533920"/>
            <p14:sldId id="2142533888"/>
            <p14:sldId id="2142533880"/>
            <p14:sldId id="2142533934"/>
            <p14:sldId id="2142533938"/>
            <p14:sldId id="2142533831"/>
            <p14:sldId id="2142533818"/>
            <p14:sldId id="2142533941"/>
            <p14:sldId id="2142533806"/>
            <p14:sldId id="2142533942"/>
            <p14:sldId id="2142533810"/>
            <p14:sldId id="2142533943"/>
            <p14:sldId id="2142533796"/>
            <p14:sldId id="2142533924"/>
            <p14:sldId id="2142533932"/>
            <p14:sldId id="2142533741"/>
            <p14:sldId id="2142533744"/>
            <p14:sldId id="2142533723"/>
            <p14:sldId id="2142533725"/>
          </p14:sldIdLst>
        </p14:section>
        <p14:section name="nicht verwendet" id="{199B9CC3-226E-41BA-B8C8-4FD6615ED6D8}">
          <p14:sldIdLst/>
        </p14:section>
      </p14:sectionLst>
    </p:ex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1746"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3C1"/>
    <a:srgbClr val="8DA3B0"/>
    <a:srgbClr val="C7E2D5"/>
    <a:srgbClr val="CC9FAD"/>
    <a:srgbClr val="FBCDA3"/>
    <a:srgbClr val="D3DCE4"/>
    <a:srgbClr val="C1AAD0"/>
    <a:srgbClr val="CE9EAC"/>
    <a:srgbClr val="BFDDE1"/>
    <a:srgbClr val="C6E2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0"/>
  </p:normalViewPr>
  <p:slideViewPr>
    <p:cSldViewPr snapToGrid="0">
      <p:cViewPr varScale="1">
        <p:scale>
          <a:sx n="133" d="100"/>
          <a:sy n="133" d="100"/>
        </p:scale>
        <p:origin x="504" y="126"/>
      </p:cViewPr>
      <p:guideLst>
        <p:guide orient="horz" pos="3208"/>
        <p:guide orient="horz" pos="2641"/>
        <p:guide pos="4241"/>
        <p:guide pos="4014"/>
        <p:guide pos="295"/>
        <p:guide orient="horz" pos="2663"/>
        <p:guide orient="horz" pos="1053"/>
        <p:guide orient="horz" pos="917"/>
        <p:guide pos="1542"/>
        <p:guide pos="5284"/>
        <p:guide pos="363"/>
        <p:guide pos="1746"/>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213583427929631"/>
          <c:y val="0.10244953894037581"/>
          <c:w val="0.62780806861384886"/>
          <c:h val="0.8092983067382063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D2-4D48-A9B7-FEBDD6C5E4ED}"/>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9DD2-4D48-A9B7-FEBDD6C5E4E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DD2-4D48-A9B7-FEBDD6C5E4ED}"/>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9DD2-4D48-A9B7-FEBDD6C5E4ED}"/>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9DD2-4D48-A9B7-FEBDD6C5E4ED}"/>
              </c:ext>
            </c:extLst>
          </c:dPt>
          <c:dLbls>
            <c:dLbl>
              <c:idx val="1"/>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9DD2-4D48-A9B7-FEBDD6C5E4ED}"/>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9DD2-4D48-A9B7-FEBDD6C5E4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TH!$B$3:$B$7</c:f>
              <c:strCache>
                <c:ptCount val="5"/>
                <c:pt idx="0">
                  <c:v>unter 30 Jahre</c:v>
                </c:pt>
                <c:pt idx="1">
                  <c:v>30 bis unter 40 Jahre</c:v>
                </c:pt>
                <c:pt idx="2">
                  <c:v>40 bis unter 50 Jahre</c:v>
                </c:pt>
                <c:pt idx="3">
                  <c:v>50 bis unter 60 Jahre</c:v>
                </c:pt>
                <c:pt idx="4">
                  <c:v>ab 60 Jahre</c:v>
                </c:pt>
              </c:strCache>
            </c:strRef>
          </c:cat>
          <c:val>
            <c:numRef>
              <c:f>TH!$D$3:$D$7</c:f>
              <c:numCache>
                <c:formatCode>#,##0</c:formatCode>
                <c:ptCount val="5"/>
                <c:pt idx="0">
                  <c:v>170000</c:v>
                </c:pt>
                <c:pt idx="1">
                  <c:v>200000</c:v>
                </c:pt>
                <c:pt idx="2">
                  <c:v>220000</c:v>
                </c:pt>
                <c:pt idx="3">
                  <c:v>263000</c:v>
                </c:pt>
                <c:pt idx="4">
                  <c:v>150000</c:v>
                </c:pt>
              </c:numCache>
            </c:numRef>
          </c:val>
          <c:extLst>
            <c:ext xmlns:c16="http://schemas.microsoft.com/office/drawing/2014/chart" uri="{C3380CC4-5D6E-409C-BE32-E72D297353CC}">
              <c16:uniqueId val="{0000000A-9DD2-4D48-A9B7-FEBDD6C5E4ED}"/>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Top 6 der sehr wichtigen Aspekte bei der Arbeit der Beschäftigten unter 30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3"/>
          <c:order val="0"/>
          <c:tx>
            <c:strRef>
              <c:f>'wichtige Aspekte'!$L$85</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Aspekte'!$L$100:$L$105</c:f>
              <c:numCache>
                <c:formatCode>###0%</c:formatCode>
                <c:ptCount val="6"/>
                <c:pt idx="0">
                  <c:v>0.44112867767613262</c:v>
                </c:pt>
                <c:pt idx="1">
                  <c:v>0.55942978963139445</c:v>
                </c:pt>
                <c:pt idx="2">
                  <c:v>0.51361242915147776</c:v>
                </c:pt>
                <c:pt idx="3">
                  <c:v>0.5526821500623329</c:v>
                </c:pt>
                <c:pt idx="4">
                  <c:v>0.5184074390527027</c:v>
                </c:pt>
                <c:pt idx="5">
                  <c:v>0.63906631000119252</c:v>
                </c:pt>
              </c:numCache>
              <c:extLst/>
            </c:numRef>
          </c:val>
          <c:extLst>
            <c:ext xmlns:c16="http://schemas.microsoft.com/office/drawing/2014/chart" uri="{C3380CC4-5D6E-409C-BE32-E72D297353CC}">
              <c16:uniqueId val="{00000000-6559-4FFB-AFF7-52FAF55C9EB6}"/>
            </c:ext>
          </c:extLst>
        </c:ser>
        <c:ser>
          <c:idx val="0"/>
          <c:order val="1"/>
          <c:tx>
            <c:strRef>
              <c:f>'wichtige Aspekte'!$I$85</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Aspekte'!$I$100:$I$105</c:f>
              <c:numCache>
                <c:formatCode>###0%</c:formatCode>
                <c:ptCount val="6"/>
                <c:pt idx="0">
                  <c:v>0.4776194685083488</c:v>
                </c:pt>
                <c:pt idx="1">
                  <c:v>0.56211667758215966</c:v>
                </c:pt>
                <c:pt idx="2">
                  <c:v>0.58062226608462442</c:v>
                </c:pt>
                <c:pt idx="3">
                  <c:v>0.60937784602272316</c:v>
                </c:pt>
                <c:pt idx="4">
                  <c:v>0.6237396075475149</c:v>
                </c:pt>
                <c:pt idx="5">
                  <c:v>0.65454982583634047</c:v>
                </c:pt>
              </c:numCache>
              <c:extLst/>
            </c:numRef>
          </c:val>
          <c:extLst>
            <c:ext xmlns:c16="http://schemas.microsoft.com/office/drawing/2014/chart" uri="{C3380CC4-5D6E-409C-BE32-E72D297353CC}">
              <c16:uniqueId val="{00000001-6559-4FFB-AFF7-52FAF55C9EB6}"/>
            </c:ext>
          </c:extLst>
        </c:ser>
        <c:dLbls>
          <c:showLegendKey val="0"/>
          <c:showVal val="0"/>
          <c:showCatName val="0"/>
          <c:showSerName val="0"/>
          <c:showPercent val="0"/>
          <c:showBubbleSize val="0"/>
        </c:dLbls>
        <c:gapWidth val="100"/>
        <c:axId val="960393600"/>
        <c:axId val="960394680"/>
      </c:barChart>
      <c:catAx>
        <c:axId val="96039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4680"/>
        <c:crosses val="autoZero"/>
        <c:auto val="1"/>
        <c:lblAlgn val="ctr"/>
        <c:lblOffset val="100"/>
        <c:noMultiLvlLbl val="0"/>
      </c:catAx>
      <c:valAx>
        <c:axId val="960394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36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r>
              <a:rPr lang="de-DE" i="1"/>
              <a:t>Inwieweit treffen die Aussagen zu?</a:t>
            </a:r>
          </a:p>
        </c:rich>
      </c:tx>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COVID!$N$4</c:f>
              <c:strCache>
                <c:ptCount val="1"/>
                <c:pt idx="0">
                  <c:v>Seit der Corona-Pandemie bin ich generell vorsichtiger im Umgang mit Infekten.</c:v>
                </c:pt>
              </c:strCache>
            </c:strRef>
          </c:tx>
          <c:spPr>
            <a:solidFill>
              <a:schemeClr val="accent4"/>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COVID!$N$5:$N$9</c:f>
              <c:numCache>
                <c:formatCode>###0%</c:formatCode>
                <c:ptCount val="5"/>
                <c:pt idx="0">
                  <c:v>0.53841992162664376</c:v>
                </c:pt>
                <c:pt idx="1">
                  <c:v>0.48063380318251203</c:v>
                </c:pt>
                <c:pt idx="2">
                  <c:v>0.47980496742424988</c:v>
                </c:pt>
                <c:pt idx="4">
                  <c:v>0.48777395144112484</c:v>
                </c:pt>
              </c:numCache>
            </c:numRef>
          </c:val>
          <c:extLst>
            <c:ext xmlns:c16="http://schemas.microsoft.com/office/drawing/2014/chart" uri="{C3380CC4-5D6E-409C-BE32-E72D297353CC}">
              <c16:uniqueId val="{00000000-3C44-44C7-928C-ADBD4DD5F3FC}"/>
            </c:ext>
          </c:extLst>
        </c:ser>
        <c:ser>
          <c:idx val="1"/>
          <c:order val="1"/>
          <c:tx>
            <c:strRef>
              <c:f>COVID!$O$4</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COVID!$O$5:$O$9</c:f>
              <c:numCache>
                <c:formatCode>###0%</c:formatCode>
                <c:ptCount val="5"/>
                <c:pt idx="0">
                  <c:v>0.24521289792137219</c:v>
                </c:pt>
                <c:pt idx="1">
                  <c:v>0.18400745991396281</c:v>
                </c:pt>
                <c:pt idx="2">
                  <c:v>0.14426073041192333</c:v>
                </c:pt>
                <c:pt idx="4">
                  <c:v>0.177157861018442</c:v>
                </c:pt>
              </c:numCache>
            </c:numRef>
          </c:val>
          <c:extLst>
            <c:ext xmlns:c16="http://schemas.microsoft.com/office/drawing/2014/chart" uri="{C3380CC4-5D6E-409C-BE32-E72D297353CC}">
              <c16:uniqueId val="{00000001-3C44-44C7-928C-ADBD4DD5F3FC}"/>
            </c:ext>
          </c:extLst>
        </c:ser>
        <c:dLbls>
          <c:showLegendKey val="0"/>
          <c:showVal val="0"/>
          <c:showCatName val="0"/>
          <c:showSerName val="0"/>
          <c:showPercent val="0"/>
          <c:showBubbleSize val="0"/>
        </c:dLbls>
        <c:gapWidth val="219"/>
        <c:overlap val="-27"/>
        <c:axId val="129400592"/>
        <c:axId val="129400952"/>
      </c:barChart>
      <c:catAx>
        <c:axId val="12940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952"/>
        <c:crosses val="autoZero"/>
        <c:auto val="1"/>
        <c:lblAlgn val="ctr"/>
        <c:lblOffset val="100"/>
        <c:noMultiLvlLbl val="0"/>
      </c:catAx>
      <c:valAx>
        <c:axId val="129400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voll und gaz zu" und "trifft eher zu"</a:t>
                </a:r>
              </a:p>
            </c:rich>
          </c:tx>
          <c:layout>
            <c:manualLayout>
              <c:xMode val="edge"/>
              <c:yMode val="edge"/>
              <c:x val="1.7167900262159693E-2"/>
              <c:y val="1.828960033613244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592"/>
        <c:crosses val="autoZero"/>
        <c:crossBetween val="between"/>
        <c:majorUnit val="0.2"/>
      </c:valAx>
      <c:spPr>
        <a:noFill/>
        <a:ln>
          <a:noFill/>
        </a:ln>
        <a:effectLst/>
      </c:spPr>
    </c:plotArea>
    <c:legend>
      <c:legendPos val="b"/>
      <c:layout>
        <c:manualLayout>
          <c:xMode val="edge"/>
          <c:yMode val="edge"/>
          <c:x val="0.1025090368041931"/>
          <c:y val="0.78959590774355159"/>
          <c:w val="0.88654406112313211"/>
          <c:h val="0.183408633657810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r>
              <a:rPr lang="de-DE" sz="1200" i="1"/>
              <a:t>"Sind Sie in den letzten 12 Monaten zur Arbeit gegangen, obwohl Sie sich aufgrund Ihres Gesundheitszustandes besser hätten krankmelden sollen?"</a:t>
            </a:r>
          </a:p>
        </c:rich>
      </c:tx>
      <c:overlay val="0"/>
      <c:spPr>
        <a:noFill/>
        <a:ln>
          <a:noFill/>
        </a:ln>
        <a:effectLst/>
      </c:spPr>
      <c:txPr>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15100760425285889"/>
          <c:y val="0.27950084280921572"/>
          <c:w val="0.8155062614516827"/>
          <c:h val="0.56183132761309962"/>
        </c:manualLayout>
      </c:layout>
      <c:barChart>
        <c:barDir val="col"/>
        <c:grouping val="clustered"/>
        <c:varyColors val="0"/>
        <c:ser>
          <c:idx val="1"/>
          <c:order val="0"/>
          <c:tx>
            <c:v>Präsentismus</c:v>
          </c:tx>
          <c:spPr>
            <a:solidFill>
              <a:schemeClr val="tx2"/>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808C-446B-8F5F-F8F2C41DE50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08C-446B-8F5F-F8F2C41DE507}"/>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808C-446B-8F5F-F8F2C41DE507}"/>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808C-446B-8F5F-F8F2C41DE507}"/>
              </c:ext>
            </c:extLst>
          </c:dPt>
          <c:dPt>
            <c:idx val="4"/>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9-808C-446B-8F5F-F8F2C41DE50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Präsentismus!$M$2:$P$3</c:f>
              <c:multiLvlStrCache>
                <c:ptCount val="4"/>
                <c:lvl>
                  <c:pt idx="0">
                    <c:v>2015</c:v>
                  </c:pt>
                  <c:pt idx="1">
                    <c:v>2024</c:v>
                  </c:pt>
                  <c:pt idx="2">
                    <c:v>2015</c:v>
                  </c:pt>
                  <c:pt idx="3">
                    <c:v>2024</c:v>
                  </c:pt>
                </c:lvl>
                <c:lvl>
                  <c:pt idx="0">
                    <c:v>18-29</c:v>
                  </c:pt>
                  <c:pt idx="2">
                    <c:v>alle Beschäftigten</c:v>
                  </c:pt>
                </c:lvl>
              </c:multiLvlStrCache>
            </c:multiLvlStrRef>
          </c:cat>
          <c:val>
            <c:numRef>
              <c:f>Präsentismus!$M$4:$P$4</c:f>
              <c:numCache>
                <c:formatCode>###0%</c:formatCode>
                <c:ptCount val="4"/>
                <c:pt idx="0">
                  <c:v>0.73738976182063354</c:v>
                </c:pt>
                <c:pt idx="1">
                  <c:v>0.65009082500968685</c:v>
                </c:pt>
                <c:pt idx="2">
                  <c:v>0.67477145670664984</c:v>
                </c:pt>
                <c:pt idx="3">
                  <c:v>0.62492416675288021</c:v>
                </c:pt>
              </c:numCache>
            </c:numRef>
          </c:val>
          <c:extLst>
            <c:ext xmlns:c16="http://schemas.microsoft.com/office/drawing/2014/chart" uri="{C3380CC4-5D6E-409C-BE32-E72D297353CC}">
              <c16:uniqueId val="{0000000A-808C-446B-8F5F-F8F2C41DE507}"/>
            </c:ext>
          </c:extLst>
        </c:ser>
        <c:dLbls>
          <c:showLegendKey val="0"/>
          <c:showVal val="0"/>
          <c:showCatName val="0"/>
          <c:showSerName val="0"/>
          <c:showPercent val="0"/>
          <c:showBubbleSize val="0"/>
        </c:dLbls>
        <c:gapWidth val="219"/>
        <c:overlap val="-27"/>
        <c:axId val="639670528"/>
        <c:axId val="639670888"/>
      </c:barChart>
      <c:catAx>
        <c:axId val="6396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888"/>
        <c:crosses val="autoZero"/>
        <c:auto val="1"/>
        <c:lblAlgn val="ctr"/>
        <c:lblOffset val="100"/>
        <c:noMultiLvlLbl val="0"/>
      </c:catAx>
      <c:valAx>
        <c:axId val="6396708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Beschäftigter, die krank arbeiteten</a:t>
                </a:r>
              </a:p>
            </c:rich>
          </c:tx>
          <c:layout>
            <c:manualLayout>
              <c:xMode val="edge"/>
              <c:yMode val="edge"/>
              <c:x val="2.4467170165172695E-2"/>
              <c:y val="0.1734174253803591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52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TH!$D$7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30CB-481A-B88D-262D7D9ABD7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0CB-481A-B88D-262D7D9ABD7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TH!$E$6:$F$6</c:f>
              <c:strCache>
                <c:ptCount val="2"/>
                <c:pt idx="0">
                  <c:v>alle Beschäftigte</c:v>
                </c:pt>
                <c:pt idx="1">
                  <c:v>unter 30 Jahre</c:v>
                </c:pt>
              </c:strCache>
            </c:strRef>
          </c:cat>
          <c:val>
            <c:numRef>
              <c:f>TH!$E$7:$F$7</c:f>
              <c:numCache>
                <c:formatCode>0</c:formatCode>
                <c:ptCount val="2"/>
                <c:pt idx="0">
                  <c:v>219.70378125597293</c:v>
                </c:pt>
                <c:pt idx="1">
                  <c:v>307.46873151565114</c:v>
                </c:pt>
              </c:numCache>
            </c:numRef>
          </c:val>
          <c:extLst>
            <c:ext xmlns:c16="http://schemas.microsoft.com/office/drawing/2014/chart" uri="{C3380CC4-5D6E-409C-BE32-E72D297353CC}">
              <c16:uniqueId val="{00000004-30CB-481A-B88D-262D7D9ABD73}"/>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TH!$D$8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7FDA-4718-A76C-0D2758AE3CD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7FDA-4718-A76C-0D2758AE3CD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TH!$E$6:$F$6</c:f>
              <c:strCache>
                <c:ptCount val="2"/>
                <c:pt idx="0">
                  <c:v>alle Beschäftigte</c:v>
                </c:pt>
                <c:pt idx="1">
                  <c:v>unter 30 Jahre</c:v>
                </c:pt>
              </c:strCache>
            </c:strRef>
          </c:cat>
          <c:val>
            <c:numRef>
              <c:f>TH!$E$8:$F$8</c:f>
              <c:numCache>
                <c:formatCode>0.0</c:formatCode>
                <c:ptCount val="2"/>
                <c:pt idx="0">
                  <c:v>10.139759616783129</c:v>
                </c:pt>
                <c:pt idx="1">
                  <c:v>6.2994709123192782</c:v>
                </c:pt>
              </c:numCache>
            </c:numRef>
          </c:val>
          <c:extLst>
            <c:ext xmlns:c16="http://schemas.microsoft.com/office/drawing/2014/chart" uri="{C3380CC4-5D6E-409C-BE32-E72D297353CC}">
              <c16:uniqueId val="{00000004-7FDA-4718-A76C-0D2758AE3CD8}"/>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TH!$D$9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6EB4-484E-AE75-71961C991F6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6EB4-484E-AE75-71961C991F6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TH!$E$6:$F$6</c:f>
              <c:strCache>
                <c:ptCount val="2"/>
                <c:pt idx="0">
                  <c:v>alle Beschäftigte</c:v>
                </c:pt>
                <c:pt idx="1">
                  <c:v>unter 30 Jahre</c:v>
                </c:pt>
              </c:strCache>
            </c:strRef>
          </c:cat>
          <c:val>
            <c:numRef>
              <c:f>TH!$E$9:$F$9</c:f>
              <c:numCache>
                <c:formatCode>0.0%</c:formatCode>
                <c:ptCount val="2"/>
                <c:pt idx="0">
                  <c:v>6.0867309530980011E-2</c:v>
                </c:pt>
                <c:pt idx="1">
                  <c:v>5.2920500836900274E-2</c:v>
                </c:pt>
              </c:numCache>
            </c:numRef>
          </c:val>
          <c:extLst>
            <c:ext xmlns:c16="http://schemas.microsoft.com/office/drawing/2014/chart" uri="{C3380CC4-5D6E-409C-BE32-E72D297353CC}">
              <c16:uniqueId val="{00000004-6EB4-484E-AE75-71961C991F66}"/>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TH!$K$32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TH!$J$33:$J$44</c:f>
              <c:strCache>
                <c:ptCount val="12"/>
                <c:pt idx="0">
                  <c:v>Atmungssystem</c:v>
                </c:pt>
                <c:pt idx="1">
                  <c:v>Muskel-Skelett-System</c:v>
                </c:pt>
                <c:pt idx="2">
                  <c:v>Verletzungen</c:v>
                </c:pt>
                <c:pt idx="3">
                  <c:v>Psychische Erkrankungen</c:v>
                </c:pt>
                <c:pt idx="4">
                  <c:v>Infektionen</c:v>
                </c:pt>
                <c:pt idx="5">
                  <c:v>unspezifische Symptome</c:v>
                </c:pt>
                <c:pt idx="6">
                  <c:v>Verdauungssystem</c:v>
                </c:pt>
                <c:pt idx="7">
                  <c:v>Nervensystem, Augen, Ohren</c:v>
                </c:pt>
                <c:pt idx="8">
                  <c:v>Haut</c:v>
                </c:pt>
                <c:pt idx="9">
                  <c:v>Äußere Ursachen und Faktoren</c:v>
                </c:pt>
                <c:pt idx="10">
                  <c:v>Kreislaufsystem</c:v>
                </c:pt>
                <c:pt idx="11">
                  <c:v>Neubildungen</c:v>
                </c:pt>
              </c:strCache>
            </c:strRef>
          </c:cat>
          <c:val>
            <c:numRef>
              <c:f>TH!$K$33:$K$44</c:f>
              <c:numCache>
                <c:formatCode>General</c:formatCode>
                <c:ptCount val="12"/>
                <c:pt idx="0">
                  <c:v>547</c:v>
                </c:pt>
                <c:pt idx="1">
                  <c:v>235</c:v>
                </c:pt>
                <c:pt idx="2">
                  <c:v>223</c:v>
                </c:pt>
                <c:pt idx="3">
                  <c:v>219</c:v>
                </c:pt>
                <c:pt idx="4">
                  <c:v>171</c:v>
                </c:pt>
                <c:pt idx="5">
                  <c:v>130</c:v>
                </c:pt>
                <c:pt idx="6">
                  <c:v>113</c:v>
                </c:pt>
                <c:pt idx="7">
                  <c:v>91</c:v>
                </c:pt>
                <c:pt idx="8">
                  <c:v>44</c:v>
                </c:pt>
                <c:pt idx="9">
                  <c:v>41</c:v>
                </c:pt>
                <c:pt idx="10">
                  <c:v>20</c:v>
                </c:pt>
                <c:pt idx="11">
                  <c:v>6</c:v>
                </c:pt>
              </c:numCache>
            </c:numRef>
          </c:val>
          <c:extLst>
            <c:ext xmlns:c16="http://schemas.microsoft.com/office/drawing/2014/chart" uri="{C3380CC4-5D6E-409C-BE32-E72D297353CC}">
              <c16:uniqueId val="{00000000-8C47-495E-8F7B-1197BDC1390B}"/>
            </c:ext>
          </c:extLst>
        </c:ser>
        <c:ser>
          <c:idx val="1"/>
          <c:order val="1"/>
          <c:tx>
            <c:strRef>
              <c:f>TH!$L$32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TH!$J$33:$J$44</c:f>
              <c:strCache>
                <c:ptCount val="12"/>
                <c:pt idx="0">
                  <c:v>Atmungssystem</c:v>
                </c:pt>
                <c:pt idx="1">
                  <c:v>Muskel-Skelett-System</c:v>
                </c:pt>
                <c:pt idx="2">
                  <c:v>Verletzungen</c:v>
                </c:pt>
                <c:pt idx="3">
                  <c:v>Psychische Erkrankungen</c:v>
                </c:pt>
                <c:pt idx="4">
                  <c:v>Infektionen</c:v>
                </c:pt>
                <c:pt idx="5">
                  <c:v>unspezifische Symptome</c:v>
                </c:pt>
                <c:pt idx="6">
                  <c:v>Verdauungssystem</c:v>
                </c:pt>
                <c:pt idx="7">
                  <c:v>Nervensystem, Augen, Ohren</c:v>
                </c:pt>
                <c:pt idx="8">
                  <c:v>Haut</c:v>
                </c:pt>
                <c:pt idx="9">
                  <c:v>Äußere Ursachen und Faktoren</c:v>
                </c:pt>
                <c:pt idx="10">
                  <c:v>Kreislaufsystem</c:v>
                </c:pt>
                <c:pt idx="11">
                  <c:v>Neubildungen</c:v>
                </c:pt>
              </c:strCache>
            </c:strRef>
          </c:cat>
          <c:val>
            <c:numRef>
              <c:f>TH!$L$33:$L$44</c:f>
              <c:numCache>
                <c:formatCode>General</c:formatCode>
                <c:ptCount val="12"/>
                <c:pt idx="0">
                  <c:v>442</c:v>
                </c:pt>
                <c:pt idx="1">
                  <c:v>433</c:v>
                </c:pt>
                <c:pt idx="2">
                  <c:v>224</c:v>
                </c:pt>
                <c:pt idx="3">
                  <c:v>306</c:v>
                </c:pt>
                <c:pt idx="4">
                  <c:v>124</c:v>
                </c:pt>
                <c:pt idx="5">
                  <c:v>105</c:v>
                </c:pt>
                <c:pt idx="6">
                  <c:v>122</c:v>
                </c:pt>
                <c:pt idx="7">
                  <c:v>107</c:v>
                </c:pt>
                <c:pt idx="8">
                  <c:v>37</c:v>
                </c:pt>
                <c:pt idx="9">
                  <c:v>71</c:v>
                </c:pt>
                <c:pt idx="10">
                  <c:v>94</c:v>
                </c:pt>
                <c:pt idx="11">
                  <c:v>79</c:v>
                </c:pt>
              </c:numCache>
            </c:numRef>
          </c:val>
          <c:extLst>
            <c:ext xmlns:c16="http://schemas.microsoft.com/office/drawing/2014/chart" uri="{C3380CC4-5D6E-409C-BE32-E72D297353CC}">
              <c16:uniqueId val="{00000001-8C47-495E-8F7B-1197BDC1390B}"/>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16779488514348931"/>
          <c:h val="9.5238730079163419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TH!$C$35</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TH!$C$36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7728-4019-BE3E-569BA299B33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728-4019-BE3E-569BA299B33B}"/>
              </c:ext>
            </c:extLst>
          </c:dPt>
          <c:dLbls>
            <c:dLbl>
              <c:idx val="1"/>
              <c:delete val="1"/>
              <c:extLst>
                <c:ext xmlns:c15="http://schemas.microsoft.com/office/drawing/2012/chart" uri="{CE6537A1-D6FC-4f65-9D91-7224C49458BB}"/>
                <c:ext xmlns:c16="http://schemas.microsoft.com/office/drawing/2014/chart" uri="{C3380CC4-5D6E-409C-BE32-E72D297353CC}">
                  <c16:uniqueId val="{00000003-7728-4019-BE3E-569BA299B33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TH!$A$37:$A$38</c:f>
              <c:strCache>
                <c:ptCount val="1"/>
                <c:pt idx="0">
                  <c:v>Erlebte Generationenkonflikte</c:v>
                </c:pt>
              </c:strCache>
            </c:strRef>
          </c:cat>
          <c:val>
            <c:numRef>
              <c:f>TH!$C$37:$C$38</c:f>
              <c:numCache>
                <c:formatCode>0%</c:formatCode>
                <c:ptCount val="2"/>
                <c:pt idx="0">
                  <c:v>0.23</c:v>
                </c:pt>
                <c:pt idx="1">
                  <c:v>0.77</c:v>
                </c:pt>
              </c:numCache>
            </c:numRef>
          </c:val>
          <c:extLst>
            <c:ext xmlns:c16="http://schemas.microsoft.com/office/drawing/2014/chart" uri="{C3380CC4-5D6E-409C-BE32-E72D297353CC}">
              <c16:uniqueId val="{00000004-7728-4019-BE3E-569BA299B33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de-DE" sz="1400" b="0" i="0" u="none" strike="noStrike" kern="1200" spc="0" baseline="0" dirty="0">
                <a:solidFill>
                  <a:sysClr val="windowText" lastClr="000000"/>
                </a:solidFill>
              </a:rPr>
              <a:t>Belastung durch Generationenkonflikte bei der täglichen Arbeit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stacked"/>
        <c:varyColors val="0"/>
        <c:ser>
          <c:idx val="3"/>
          <c:order val="0"/>
          <c:tx>
            <c:strRef>
              <c:f>'Häufigkeite G-Konflikte'!$E$67</c:f>
              <c:strCache>
                <c:ptCount val="1"/>
                <c:pt idx="0">
                  <c:v>gar nicht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G-Konflikte'!$F$67:$I$67</c:f>
              <c:numCache>
                <c:formatCode>###0%</c:formatCode>
                <c:ptCount val="4"/>
                <c:pt idx="0">
                  <c:v>0.19117922634296319</c:v>
                </c:pt>
                <c:pt idx="1">
                  <c:v>0.18646860637767562</c:v>
                </c:pt>
                <c:pt idx="2">
                  <c:v>0.24402408243573034</c:v>
                </c:pt>
                <c:pt idx="3">
                  <c:v>0.20663981297532052</c:v>
                </c:pt>
              </c:numCache>
            </c:numRef>
          </c:val>
          <c:extLst>
            <c:ext xmlns:c16="http://schemas.microsoft.com/office/drawing/2014/chart" uri="{C3380CC4-5D6E-409C-BE32-E72D297353CC}">
              <c16:uniqueId val="{00000000-D805-4381-B06B-655154D5F44E}"/>
            </c:ext>
          </c:extLst>
        </c:ser>
        <c:ser>
          <c:idx val="2"/>
          <c:order val="1"/>
          <c:tx>
            <c:strRef>
              <c:f>'Häufigkeite G-Konflikte'!$E$66</c:f>
              <c:strCache>
                <c:ptCount val="1"/>
                <c:pt idx="0">
                  <c:v>weniger stark</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G-Konflikte'!$F$66:$I$66</c:f>
              <c:numCache>
                <c:formatCode>###0%</c:formatCode>
                <c:ptCount val="4"/>
                <c:pt idx="0">
                  <c:v>0.55598206011708917</c:v>
                </c:pt>
                <c:pt idx="1">
                  <c:v>0.66268889196534109</c:v>
                </c:pt>
                <c:pt idx="2">
                  <c:v>0.56660037485844794</c:v>
                </c:pt>
                <c:pt idx="3">
                  <c:v>0.61399391095490907</c:v>
                </c:pt>
              </c:numCache>
            </c:numRef>
          </c:val>
          <c:extLst>
            <c:ext xmlns:c16="http://schemas.microsoft.com/office/drawing/2014/chart" uri="{C3380CC4-5D6E-409C-BE32-E72D297353CC}">
              <c16:uniqueId val="{00000001-D805-4381-B06B-655154D5F44E}"/>
            </c:ext>
          </c:extLst>
        </c:ser>
        <c:ser>
          <c:idx val="1"/>
          <c:order val="2"/>
          <c:tx>
            <c:strRef>
              <c:f>'Häufigkeite G-Konflikte'!$E$65</c:f>
              <c:strCache>
                <c:ptCount val="1"/>
                <c:pt idx="0">
                  <c:v>stark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G-Konflikte'!$F$65:$I$65</c:f>
              <c:numCache>
                <c:formatCode>###0%</c:formatCode>
                <c:ptCount val="4"/>
                <c:pt idx="0">
                  <c:v>0.23385795174743815</c:v>
                </c:pt>
                <c:pt idx="1">
                  <c:v>0.11684608950940448</c:v>
                </c:pt>
                <c:pt idx="2">
                  <c:v>0.15498259200256762</c:v>
                </c:pt>
                <c:pt idx="3">
                  <c:v>0.14751747467711759</c:v>
                </c:pt>
              </c:numCache>
            </c:numRef>
          </c:val>
          <c:extLst>
            <c:ext xmlns:c16="http://schemas.microsoft.com/office/drawing/2014/chart" uri="{C3380CC4-5D6E-409C-BE32-E72D297353CC}">
              <c16:uniqueId val="{00000002-D805-4381-B06B-655154D5F44E}"/>
            </c:ext>
          </c:extLst>
        </c:ser>
        <c:ser>
          <c:idx val="0"/>
          <c:order val="3"/>
          <c:tx>
            <c:strRef>
              <c:f>'Häufigkeite G-Konflikte'!$E$64</c:f>
              <c:strCache>
                <c:ptCount val="1"/>
                <c:pt idx="0">
                  <c:v>sehr stark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G-Konflikte'!$F$64:$I$64</c:f>
              <c:numCache>
                <c:formatCode>###0%</c:formatCode>
                <c:ptCount val="4"/>
                <c:pt idx="0">
                  <c:v>1.8980761792507676E-2</c:v>
                </c:pt>
                <c:pt idx="1">
                  <c:v>3.3996412147580354E-2</c:v>
                </c:pt>
                <c:pt idx="2">
                  <c:v>3.4392950703257562E-2</c:v>
                </c:pt>
                <c:pt idx="3">
                  <c:v>3.1848801392651699E-2</c:v>
                </c:pt>
              </c:numCache>
            </c:numRef>
          </c:val>
          <c:extLst>
            <c:ext xmlns:c16="http://schemas.microsoft.com/office/drawing/2014/chart" uri="{C3380CC4-5D6E-409C-BE32-E72D297353CC}">
              <c16:uniqueId val="{00000003-D805-4381-B06B-655154D5F44E}"/>
            </c:ext>
          </c:extLst>
        </c:ser>
        <c:dLbls>
          <c:dLblPos val="ctr"/>
          <c:showLegendKey val="0"/>
          <c:showVal val="1"/>
          <c:showCatName val="0"/>
          <c:showSerName val="0"/>
          <c:showPercent val="0"/>
          <c:showBubbleSize val="0"/>
        </c:dLbls>
        <c:gapWidth val="200"/>
        <c:overlap val="100"/>
        <c:axId val="237328480"/>
        <c:axId val="237321760"/>
      </c:barChart>
      <c:catAx>
        <c:axId val="2373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1760"/>
        <c:crosses val="autoZero"/>
        <c:auto val="1"/>
        <c:lblAlgn val="ctr"/>
        <c:lblOffset val="100"/>
        <c:noMultiLvlLbl val="0"/>
      </c:catAx>
      <c:valAx>
        <c:axId val="237321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Anteil an den Befragten mit GenerationBnkonflikten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84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Thüringen N= 202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Thüringen: 50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Thüringen: 50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Thüringen N= 202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0.27591</cdr:x>
      <cdr:y>0.15456</cdr:y>
    </cdr:from>
    <cdr:to>
      <cdr:x>0.3042</cdr:x>
      <cdr:y>0.3166</cdr:y>
    </cdr:to>
    <cdr:sp macro="" textlink="">
      <cdr:nvSpPr>
        <cdr:cNvPr id="2" name="Geschweifte Klammer rechts 1">
          <a:extLst xmlns:a="http://schemas.openxmlformats.org/drawingml/2006/main">
            <a:ext uri="{FF2B5EF4-FFF2-40B4-BE49-F238E27FC236}">
              <a16:creationId xmlns:a16="http://schemas.microsoft.com/office/drawing/2014/main" id="{11E76B21-E61B-F37E-0306-AAD8BA0AB4EC}"/>
            </a:ext>
          </a:extLst>
        </cdr:cNvPr>
        <cdr:cNvSpPr/>
      </cdr:nvSpPr>
      <cdr:spPr>
        <a:xfrm xmlns:a="http://schemas.openxmlformats.org/drawingml/2006/main">
          <a:off x="1441610" y="473863"/>
          <a:ext cx="147798" cy="496800"/>
        </a:xfrm>
        <a:prstGeom xmlns:a="http://schemas.openxmlformats.org/drawingml/2006/main" prst="rightBrace">
          <a:avLst/>
        </a:prstGeom>
        <a:ln xmlns:a="http://schemas.openxmlformats.org/drawingml/2006/main" w="12700">
          <a:solidFill>
            <a:schemeClr val="tx1"/>
          </a:solidFill>
          <a:tailEnd type="non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de-DE" kern="12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14.08.2025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14.08.2025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14.08.2025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chart" Target="../charts/chart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9.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1.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endParaRPr lang="de-DE" sz="1800" dirty="0">
              <a:highlight>
                <a:srgbClr val="FFFF00"/>
              </a:highlight>
            </a:endParaRPr>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6" name="Gruppieren 5">
            <a:extLst>
              <a:ext uri="{FF2B5EF4-FFF2-40B4-BE49-F238E27FC236}">
                <a16:creationId xmlns:a16="http://schemas.microsoft.com/office/drawing/2014/main" id="{FBF107FC-FEC1-982C-4EDC-C9B36B502912}"/>
              </a:ext>
            </a:extLst>
          </p:cNvPr>
          <p:cNvGrpSpPr/>
          <p:nvPr/>
        </p:nvGrpSpPr>
        <p:grpSpPr>
          <a:xfrm>
            <a:off x="4766085" y="3252401"/>
            <a:ext cx="1440160" cy="1152128"/>
            <a:chOff x="4766085" y="3252401"/>
            <a:chExt cx="1440160" cy="1152128"/>
          </a:xfrm>
        </p:grpSpPr>
        <p:sp>
          <p:nvSpPr>
            <p:cNvPr id="7" name="Ovale Legende 7">
              <a:extLst>
                <a:ext uri="{FF2B5EF4-FFF2-40B4-BE49-F238E27FC236}">
                  <a16:creationId xmlns:a16="http://schemas.microsoft.com/office/drawing/2014/main" id="{7EFD08AD-2DD5-943A-1F0B-D69CE6650FC7}"/>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Die prägnante  Botschaft  zu dem Inhalt">
              <a:extLst>
                <a:ext uri="{FF2B5EF4-FFF2-40B4-BE49-F238E27FC236}">
                  <a16:creationId xmlns:a16="http://schemas.microsoft.com/office/drawing/2014/main" id="{B3392105-B6E9-611B-BA23-E4E5E47DAF13}"/>
                </a:ext>
              </a:extLst>
            </p:cNvPr>
            <p:cNvSpPr txBox="1"/>
            <p:nvPr/>
          </p:nvSpPr>
          <p:spPr>
            <a:xfrm>
              <a:off x="4887868" y="3641333"/>
              <a:ext cx="1196594"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Thüringen</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23 %</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23 Prozent der Beschäftigten </a:t>
            </a:r>
            <a:r>
              <a:rPr lang="de-DE" dirty="0">
                <a:solidFill>
                  <a:srgbClr val="000000"/>
                </a:solidFill>
              </a:rPr>
              <a:t>in Thüringen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a:t>
            </a:r>
          </a:p>
        </p:txBody>
      </p:sp>
      <p:sp>
        <p:nvSpPr>
          <p:cNvPr id="25" name="Textfeld 24">
            <a:extLst>
              <a:ext uri="{FF2B5EF4-FFF2-40B4-BE49-F238E27FC236}">
                <a16:creationId xmlns:a16="http://schemas.microsoft.com/office/drawing/2014/main" id="{7DB3D81B-5E64-77E1-5D7A-18F869257DCD}"/>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Thüringen, Gesamt N = 202</a:t>
            </a:r>
          </a:p>
        </p:txBody>
      </p:sp>
      <p:sp>
        <p:nvSpPr>
          <p:cNvPr id="4" name="Textfeld 3">
            <a:extLst>
              <a:ext uri="{FF2B5EF4-FFF2-40B4-BE49-F238E27FC236}">
                <a16:creationId xmlns:a16="http://schemas.microsoft.com/office/drawing/2014/main" id="{59F6DDDB-DD96-26AE-ED9A-5D5BBCA55DFF}"/>
              </a:ext>
            </a:extLst>
          </p:cNvPr>
          <p:cNvSpPr txBox="1"/>
          <p:nvPr/>
        </p:nvSpPr>
        <p:spPr>
          <a:xfrm>
            <a:off x="118045" y="0"/>
            <a:ext cx="1793882"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FCB319A7-00D4-AEF0-FCA0-A8A6064C5C52}"/>
              </a:ext>
            </a:extLst>
          </p:cNvPr>
          <p:cNvSpPr txBox="1"/>
          <p:nvPr/>
        </p:nvSpPr>
        <p:spPr>
          <a:xfrm>
            <a:off x="307477" y="64680"/>
            <a:ext cx="151376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Thüringen</a:t>
            </a:r>
          </a:p>
        </p:txBody>
      </p:sp>
      <p:pic>
        <p:nvPicPr>
          <p:cNvPr id="7" name="Grafik 6" descr="Ein Bild, das Clipart, Grafiken, Cartoon, Grafikdesign enthält.&#10;&#10;Automatisch generierte Beschreibung">
            <a:extLst>
              <a:ext uri="{FF2B5EF4-FFF2-40B4-BE49-F238E27FC236}">
                <a16:creationId xmlns:a16="http://schemas.microsoft.com/office/drawing/2014/main" id="{188151B7-5E7C-8D13-902E-2DFDC19752EF}"/>
              </a:ext>
            </a:extLst>
          </p:cNvPr>
          <p:cNvPicPr>
            <a:picLocks noChangeAspect="1"/>
          </p:cNvPicPr>
          <p:nvPr/>
        </p:nvPicPr>
        <p:blipFill>
          <a:blip r:embed="rId4"/>
          <a:stretch>
            <a:fillRect/>
          </a:stretch>
        </p:blipFill>
        <p:spPr>
          <a:xfrm>
            <a:off x="209775" y="42508"/>
            <a:ext cx="276347" cy="321684"/>
          </a:xfrm>
          <a:prstGeom prst="rect">
            <a:avLst/>
          </a:prstGeom>
        </p:spPr>
      </p:pic>
      <p:graphicFrame>
        <p:nvGraphicFramePr>
          <p:cNvPr id="8" name="Diagramm 7">
            <a:extLst>
              <a:ext uri="{FF2B5EF4-FFF2-40B4-BE49-F238E27FC236}">
                <a16:creationId xmlns:a16="http://schemas.microsoft.com/office/drawing/2014/main" id="{8C6F69A5-3AD3-4EC0-91F7-B766F659958D}"/>
              </a:ext>
            </a:extLst>
          </p:cNvPr>
          <p:cNvGraphicFramePr>
            <a:graphicFrameLocks/>
          </p:cNvGraphicFramePr>
          <p:nvPr>
            <p:extLst>
              <p:ext uri="{D42A27DB-BD31-4B8C-83A1-F6EECF244321}">
                <p14:modId xmlns:p14="http://schemas.microsoft.com/office/powerpoint/2010/main" val="1195653487"/>
              </p:ext>
            </p:extLst>
          </p:nvPr>
        </p:nvGraphicFramePr>
        <p:xfrm>
          <a:off x="1306410" y="1137315"/>
          <a:ext cx="5836920" cy="2677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52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63895" y="4853099"/>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(jung: n=1.573; gemischt: n=3.161; älter: n=1.551)</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cs typeface="+mn-cs"/>
            </a:endParaRP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5143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945B-DC9B-0ADA-7211-1CFCCA3BA5B3}"/>
            </a:ext>
          </a:extLst>
        </p:cNvPr>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6AD164A-43BE-46AD-BC6B-BC0122758E9C}"/>
              </a:ext>
            </a:extLst>
          </p:cNvPr>
          <p:cNvGraphicFramePr>
            <a:graphicFrameLocks/>
          </p:cNvGraphicFramePr>
          <p:nvPr/>
        </p:nvGraphicFramePr>
        <p:xfrm>
          <a:off x="607050" y="1455737"/>
          <a:ext cx="5224950" cy="306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0E299163-562C-4E23-CE21-F3FE975D4543}"/>
              </a:ext>
            </a:extLst>
          </p:cNvPr>
          <p:cNvSpPr>
            <a:spLocks noGrp="1"/>
          </p:cNvSpPr>
          <p:nvPr>
            <p:ph type="title"/>
          </p:nvPr>
        </p:nvSpPr>
        <p:spPr/>
        <p:txBody>
          <a:bodyPr/>
          <a:lstStyle/>
          <a:p>
            <a:r>
              <a:rPr lang="de-DE" dirty="0"/>
              <a:t>Generationenkonflikte Belasten GEN Z stärker</a:t>
            </a:r>
          </a:p>
        </p:txBody>
      </p:sp>
      <p:sp>
        <p:nvSpPr>
          <p:cNvPr id="3" name="Foliennummernplatzhalter 2">
            <a:extLst>
              <a:ext uri="{FF2B5EF4-FFF2-40B4-BE49-F238E27FC236}">
                <a16:creationId xmlns:a16="http://schemas.microsoft.com/office/drawing/2014/main" id="{AA922D2E-C536-2C79-1107-3C84B1D08F7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feld 5">
            <a:extLst>
              <a:ext uri="{FF2B5EF4-FFF2-40B4-BE49-F238E27FC236}">
                <a16:creationId xmlns:a16="http://schemas.microsoft.com/office/drawing/2014/main" id="{ED8A3781-9489-F841-7737-ACD8B5F9387A}"/>
              </a:ext>
            </a:extLst>
          </p:cNvPr>
          <p:cNvSpPr txBox="1"/>
          <p:nvPr/>
        </p:nvSpPr>
        <p:spPr>
          <a:xfrm>
            <a:off x="1306410" y="4858426"/>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Beschäftigtenbefragung 2024 (n= 1.589); Anmerkung: Abweichung zu 100% sind rundungsbedingt.</a:t>
            </a:r>
          </a:p>
        </p:txBody>
      </p:sp>
      <p:pic>
        <p:nvPicPr>
          <p:cNvPr id="5" name="Bild 14" descr="IGES_RGB.png">
            <a:extLst>
              <a:ext uri="{FF2B5EF4-FFF2-40B4-BE49-F238E27FC236}">
                <a16:creationId xmlns:a16="http://schemas.microsoft.com/office/drawing/2014/main" id="{95F429A5-2A25-F45E-61C1-7021989EB4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7" name="Rechteck 16">
            <a:extLst>
              <a:ext uri="{FF2B5EF4-FFF2-40B4-BE49-F238E27FC236}">
                <a16:creationId xmlns:a16="http://schemas.microsoft.com/office/drawing/2014/main" id="{FB55D81D-F2A0-75B3-5CF2-C59F3E5C8D21}"/>
              </a:ext>
            </a:extLst>
          </p:cNvPr>
          <p:cNvSpPr/>
          <p:nvPr/>
        </p:nvSpPr>
        <p:spPr>
          <a:xfrm>
            <a:off x="1331999" y="1847766"/>
            <a:ext cx="1151926" cy="2148233"/>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Geschweifte Klammer rechts 7">
            <a:extLst>
              <a:ext uri="{FF2B5EF4-FFF2-40B4-BE49-F238E27FC236}">
                <a16:creationId xmlns:a16="http://schemas.microsoft.com/office/drawing/2014/main" id="{C3A92ECF-A239-720D-2FF8-A6BD979897DC}"/>
              </a:ext>
            </a:extLst>
          </p:cNvPr>
          <p:cNvSpPr/>
          <p:nvPr/>
        </p:nvSpPr>
        <p:spPr>
          <a:xfrm>
            <a:off x="313312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9" name="Geschweifte Klammer rechts 8">
            <a:extLst>
              <a:ext uri="{FF2B5EF4-FFF2-40B4-BE49-F238E27FC236}">
                <a16:creationId xmlns:a16="http://schemas.microsoft.com/office/drawing/2014/main" id="{C3A92ECF-A239-720D-2FF8-A6BD979897DC}"/>
              </a:ext>
            </a:extLst>
          </p:cNvPr>
          <p:cNvSpPr/>
          <p:nvPr/>
        </p:nvSpPr>
        <p:spPr>
          <a:xfrm>
            <a:off x="4241164" y="1912950"/>
            <a:ext cx="147798" cy="4198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3" name="Geschweifte Klammer rechts 12">
            <a:extLst>
              <a:ext uri="{FF2B5EF4-FFF2-40B4-BE49-F238E27FC236}">
                <a16:creationId xmlns:a16="http://schemas.microsoft.com/office/drawing/2014/main" id="{C3A92ECF-A239-720D-2FF8-A6BD979897DC}"/>
              </a:ext>
            </a:extLst>
          </p:cNvPr>
          <p:cNvSpPr/>
          <p:nvPr/>
        </p:nvSpPr>
        <p:spPr>
          <a:xfrm>
            <a:off x="534540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4" name="Textfeld 13">
            <a:extLst>
              <a:ext uri="{FF2B5EF4-FFF2-40B4-BE49-F238E27FC236}">
                <a16:creationId xmlns:a16="http://schemas.microsoft.com/office/drawing/2014/main" id="{5E1D83BB-99ED-4ACD-1023-6796982586AA}"/>
              </a:ext>
            </a:extLst>
          </p:cNvPr>
          <p:cNvSpPr txBox="1"/>
          <p:nvPr/>
        </p:nvSpPr>
        <p:spPr>
          <a:xfrm>
            <a:off x="2178364" y="204382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25%</a:t>
            </a:r>
          </a:p>
        </p:txBody>
      </p:sp>
      <p:sp>
        <p:nvSpPr>
          <p:cNvPr id="16" name="Textfeld 15">
            <a:extLst>
              <a:ext uri="{FF2B5EF4-FFF2-40B4-BE49-F238E27FC236}">
                <a16:creationId xmlns:a16="http://schemas.microsoft.com/office/drawing/2014/main" id="{67B83AA5-6E60-C406-67B3-8721589E7660}"/>
              </a:ext>
            </a:extLst>
          </p:cNvPr>
          <p:cNvSpPr txBox="1"/>
          <p:nvPr/>
        </p:nvSpPr>
        <p:spPr>
          <a:xfrm>
            <a:off x="3259522" y="1930800"/>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15%</a:t>
            </a:r>
          </a:p>
        </p:txBody>
      </p:sp>
      <p:sp>
        <p:nvSpPr>
          <p:cNvPr id="18" name="Textfeld 17">
            <a:extLst>
              <a:ext uri="{FF2B5EF4-FFF2-40B4-BE49-F238E27FC236}">
                <a16:creationId xmlns:a16="http://schemas.microsoft.com/office/drawing/2014/main" id="{A8C77FF6-568E-F7EE-8DBF-A9B57BC104EA}"/>
              </a:ext>
            </a:extLst>
          </p:cNvPr>
          <p:cNvSpPr txBox="1"/>
          <p:nvPr/>
        </p:nvSpPr>
        <p:spPr>
          <a:xfrm>
            <a:off x="4386812" y="198772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18%</a:t>
            </a:r>
          </a:p>
        </p:txBody>
      </p:sp>
      <p:sp>
        <p:nvSpPr>
          <p:cNvPr id="19" name="Textfeld 18">
            <a:extLst>
              <a:ext uri="{FF2B5EF4-FFF2-40B4-BE49-F238E27FC236}">
                <a16:creationId xmlns:a16="http://schemas.microsoft.com/office/drawing/2014/main" id="{1488063F-14EE-43E0-C21A-43504176B69D}"/>
              </a:ext>
            </a:extLst>
          </p:cNvPr>
          <p:cNvSpPr txBox="1"/>
          <p:nvPr/>
        </p:nvSpPr>
        <p:spPr>
          <a:xfrm>
            <a:off x="5449325" y="194527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18%</a:t>
            </a:r>
          </a:p>
        </p:txBody>
      </p:sp>
      <p:sp>
        <p:nvSpPr>
          <p:cNvPr id="20" name="Textplatzhalter 2">
            <a:extLst>
              <a:ext uri="{FF2B5EF4-FFF2-40B4-BE49-F238E27FC236}">
                <a16:creationId xmlns:a16="http://schemas.microsoft.com/office/drawing/2014/main" id="{ABE33E79-C7CB-2A10-BB07-3CCFDCC36403}"/>
              </a:ext>
            </a:extLst>
          </p:cNvPr>
          <p:cNvSpPr txBox="1">
            <a:spLocks/>
          </p:cNvSpPr>
          <p:nvPr/>
        </p:nvSpPr>
        <p:spPr>
          <a:xfrm>
            <a:off x="5860000" y="1488553"/>
            <a:ext cx="3154562" cy="2166394"/>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bei der täglichen Arbeit dar. </a:t>
            </a:r>
            <a:endParaRPr lang="de-DE" dirty="0">
              <a:solidFill>
                <a:srgbClr val="000000"/>
              </a:solidFill>
              <a:latin typeface="Arial Narrow"/>
            </a:endParaRP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lang="de-DE" dirty="0">
                <a:solidFill>
                  <a:srgbClr val="000000"/>
                </a:solidFill>
                <a:latin typeface="Arial Narrow"/>
              </a:rPr>
              <a:t>Insgesamt 18 Prozent der Beschäftigten, die diese in der Zusammenarbeit erleben, sind dadurch stark oder sehr stark belastet.</a:t>
            </a: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Beschäftigten unter 30 Jahren, </a:t>
            </a:r>
            <a:r>
              <a:rPr lang="de-DE" dirty="0">
                <a:solidFill>
                  <a:srgbClr val="000000"/>
                </a:solidFill>
              </a:rPr>
              <a:t>die solche Konflikte erleben, sind sogar zu 25 Prozent dadurch sehr stark oder stark belastet.</a:t>
            </a:r>
            <a:r>
              <a:rPr kumimoji="0" lang="de-DE" sz="1400" b="0" i="0" u="none" strike="noStrike" kern="1200" cap="none" spc="0" normalizeH="0" baseline="0" noProof="0" dirty="0">
                <a:ln>
                  <a:noFill/>
                </a:ln>
                <a:solidFill>
                  <a:schemeClr val="bg1">
                    <a:lumMod val="50000"/>
                  </a:schemeClr>
                </a:solidFill>
                <a:effectLst/>
                <a:uLnTx/>
                <a:uFillTx/>
                <a:latin typeface="Arial Narrow"/>
                <a:ea typeface="+mn-ea"/>
                <a:cs typeface="+mn-cs"/>
              </a:rPr>
              <a:t> </a:t>
            </a:r>
          </a:p>
        </p:txBody>
      </p:sp>
    </p:spTree>
    <p:extLst>
      <p:ext uri="{BB962C8B-B14F-4D97-AF65-F5344CB8AC3E}">
        <p14:creationId xmlns:p14="http://schemas.microsoft.com/office/powerpoint/2010/main" val="372665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92500" lnSpcReduction="10000"/>
          </a:bodyPr>
          <a:lstStyle/>
          <a:p>
            <a:endParaRPr lang="de-DE" dirty="0"/>
          </a:p>
          <a:p>
            <a:r>
              <a:rPr lang="de-DE" dirty="0"/>
              <a:t>Arbeits- </a:t>
            </a:r>
            <a:r>
              <a:rPr lang="de-DE" dirty="0" err="1"/>
              <a:t>Präverenzen</a:t>
            </a:r>
            <a:endParaRPr lang="de-DE" dirty="0"/>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Junge versus gesamt /</a:t>
            </a:r>
            <a:br>
              <a:rPr lang="de-DE" dirty="0"/>
            </a:br>
            <a:r>
              <a:rPr lang="de-DE" dirty="0"/>
              <a:t>Gen Z versus Gen Y</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230719"/>
            <a:ext cx="3647715" cy="3660821"/>
          </a:xfrm>
        </p:spPr>
        <p:txBody>
          <a:bodyPr/>
          <a:lstStyle/>
          <a:p>
            <a:r>
              <a:rPr lang="de-DE" b="1" u="sng" dirty="0"/>
              <a:t>Sehr wichtige</a:t>
            </a:r>
            <a:r>
              <a:rPr lang="de-DE" b="1" dirty="0"/>
              <a:t> Aspekte bei der Arbeit allgemein:</a:t>
            </a:r>
          </a:p>
          <a:p>
            <a:endParaRPr lang="de-DE" dirty="0"/>
          </a:p>
          <a:p>
            <a:r>
              <a:rPr lang="de-DE" dirty="0"/>
              <a:t>Ein gutes Verhältnis zu den Kolleginnen und Kollegen ist allen Beschäftigten „sehr wichtig“. Die Bezahlung spielt für alle Beschäftigten ebenfalls eine große Rolle. Unter 30-Jährige bewerten sie jedoch zu einem größeren Anteil als „sehr wichtig“. Die Vereinbarkeit von Beruflichem und Privatem ist für über 60 Prozent der Beschäftigten unter 30 Jahren „sehr wichtig“.</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diese Zuschreibungen, dass jüngere Beschäftigte besonders anspruchsvoll sind. Tatsächlich sind die Prioritäten der Gen Z ähnlich wie bei allen anderen Beschäftigten. </a:t>
            </a:r>
          </a:p>
        </p:txBody>
      </p:sp>
      <p:sp>
        <p:nvSpPr>
          <p:cNvPr id="7" name="Textfeld 6">
            <a:extLst>
              <a:ext uri="{FF2B5EF4-FFF2-40B4-BE49-F238E27FC236}">
                <a16:creationId xmlns:a16="http://schemas.microsoft.com/office/drawing/2014/main" id="{E59131E5-70FD-200C-E412-A7985FAF1E85}"/>
              </a:ext>
            </a:extLst>
          </p:cNvPr>
          <p:cNvSpPr txBox="1"/>
          <p:nvPr/>
        </p:nvSpPr>
        <p:spPr>
          <a:xfrm>
            <a:off x="1467908" y="4868862"/>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(n=6.955-7.013)</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a:t>Top-Wunsch: Ein Gutes Arbeitsklima</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aphicFrame>
        <p:nvGraphicFramePr>
          <p:cNvPr id="2" name="Diagramm 1">
            <a:extLst>
              <a:ext uri="{FF2B5EF4-FFF2-40B4-BE49-F238E27FC236}">
                <a16:creationId xmlns:a16="http://schemas.microsoft.com/office/drawing/2014/main" id="{2EB8A575-98A2-4D53-AF08-0FF6794D8058}"/>
              </a:ext>
            </a:extLst>
          </p:cNvPr>
          <p:cNvGraphicFramePr>
            <a:graphicFrameLocks/>
          </p:cNvGraphicFramePr>
          <p:nvPr/>
        </p:nvGraphicFramePr>
        <p:xfrm>
          <a:off x="576265" y="1455739"/>
          <a:ext cx="4180033" cy="311626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hteck 5">
            <a:extLst>
              <a:ext uri="{FF2B5EF4-FFF2-40B4-BE49-F238E27FC236}">
                <a16:creationId xmlns:a16="http://schemas.microsoft.com/office/drawing/2014/main" id="{7B9E5451-9693-8DDB-21FF-34AE626571C3}"/>
              </a:ext>
            </a:extLst>
          </p:cNvPr>
          <p:cNvSpPr/>
          <p:nvPr/>
        </p:nvSpPr>
        <p:spPr>
          <a:xfrm>
            <a:off x="504610" y="2643808"/>
            <a:ext cx="4014381" cy="602975"/>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6220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spTree>
    <p:extLst>
      <p:ext uri="{BB962C8B-B14F-4D97-AF65-F5344CB8AC3E}">
        <p14:creationId xmlns:p14="http://schemas.microsoft.com/office/powerpoint/2010/main" val="32011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(54 Prozent). </a:t>
            </a:r>
          </a:p>
          <a:p>
            <a:endParaRPr lang="de-DE" dirty="0"/>
          </a:p>
          <a:p>
            <a:r>
              <a:rPr lang="de-DE" dirty="0"/>
              <a:t>Sie geben daneben zu einem Viertel an, sich bei Erkältungssymptomen eher krankschreiben zu lassen. Bei den Beschäftigten ab 50 sind es mit 14 Prozent deutlich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16</a:t>
            </a:fld>
            <a:endParaRPr lang="de-DE"/>
          </a:p>
        </p:txBody>
      </p:sp>
      <p:sp>
        <p:nvSpPr>
          <p:cNvPr id="6" name="Textfeld 5">
            <a:extLst>
              <a:ext uri="{FF2B5EF4-FFF2-40B4-BE49-F238E27FC236}">
                <a16:creationId xmlns:a16="http://schemas.microsoft.com/office/drawing/2014/main" id="{E287860F-9DE6-AFF5-329F-391B509ACCAC}"/>
              </a:ext>
            </a:extLst>
          </p:cNvPr>
          <p:cNvSpPr txBox="1"/>
          <p:nvPr/>
        </p:nvSpPr>
        <p:spPr>
          <a:xfrm>
            <a:off x="1299637" y="4868862"/>
            <a:ext cx="7370200"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2024 (n=6.966 und 6.869) 			* signifikant (p&lt;0,05) </a:t>
            </a:r>
          </a:p>
        </p:txBody>
      </p:sp>
      <p:graphicFrame>
        <p:nvGraphicFramePr>
          <p:cNvPr id="10" name="Diagramm 9">
            <a:extLst>
              <a:ext uri="{FF2B5EF4-FFF2-40B4-BE49-F238E27FC236}">
                <a16:creationId xmlns:a16="http://schemas.microsoft.com/office/drawing/2014/main" id="{6CD6C4C2-DF2D-A0A1-EEEE-8A796AD8F9A5}"/>
              </a:ext>
            </a:extLst>
          </p:cNvPr>
          <p:cNvGraphicFramePr>
            <a:graphicFrameLocks/>
          </p:cNvGraphicFramePr>
          <p:nvPr/>
        </p:nvGraphicFramePr>
        <p:xfrm>
          <a:off x="3664475" y="1524220"/>
          <a:ext cx="4438516" cy="282269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F2F8F69C-4DBC-9F2E-5465-6727CDA555F7}"/>
              </a:ext>
            </a:extLst>
          </p:cNvPr>
          <p:cNvSpPr/>
          <p:nvPr/>
        </p:nvSpPr>
        <p:spPr>
          <a:xfrm>
            <a:off x="4319521" y="1895971"/>
            <a:ext cx="713117" cy="1713503"/>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0994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325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2BA89210-7360-4E39-9CB2-EC6C1AEF3676}"/>
              </a:ext>
            </a:extLst>
          </p:cNvPr>
          <p:cNvGraphicFramePr>
            <a:graphicFrameLocks/>
          </p:cNvGraphicFramePr>
          <p:nvPr/>
        </p:nvGraphicFramePr>
        <p:xfrm>
          <a:off x="4394791" y="1447217"/>
          <a:ext cx="4171876" cy="28766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18</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65 Prozent geben an, krank gearbeitet zu haben (gesamt: 62%). </a:t>
            </a:r>
            <a:br>
              <a:rPr lang="de-DE" dirty="0"/>
            </a:br>
            <a:br>
              <a:rPr lang="de-DE" dirty="0"/>
            </a:br>
            <a:r>
              <a:rPr lang="de-DE" dirty="0"/>
              <a:t>Gegenüber der Befragung 2015 ist der Wert bei den jungen Beschäftigten um neun Prozentpunkte zurückgegangen. Bei der Gesamtheit um fünf Prozentpunkte.</a:t>
            </a:r>
          </a:p>
          <a:p>
            <a:endParaRPr lang="de-DE" dirty="0"/>
          </a:p>
        </p:txBody>
      </p:sp>
      <p:sp>
        <p:nvSpPr>
          <p:cNvPr id="8" name="Textfeld 7">
            <a:extLst>
              <a:ext uri="{FF2B5EF4-FFF2-40B4-BE49-F238E27FC236}">
                <a16:creationId xmlns:a16="http://schemas.microsoft.com/office/drawing/2014/main" id="{E84A5FFF-A8D7-E0DD-218C-2ED4A89C3D78}"/>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a:solidFill>
                  <a:schemeClr val="bg1">
                    <a:lumMod val="50000"/>
                  </a:schemeClr>
                </a:solidFill>
              </a:rPr>
              <a:t>Beschäftigtenbefragung 2015 (n=5.159) und 2024 (n=6.871)</a:t>
            </a:r>
          </a:p>
        </p:txBody>
      </p:sp>
    </p:spTree>
    <p:extLst>
      <p:ext uri="{BB962C8B-B14F-4D97-AF65-F5344CB8AC3E}">
        <p14:creationId xmlns:p14="http://schemas.microsoft.com/office/powerpoint/2010/main" val="95480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422F171E-1BAC-4794-B6A8-A53CEB876577}"/>
              </a:ext>
            </a:extLst>
          </p:cNvPr>
          <p:cNvGraphicFramePr>
            <a:graphicFrameLocks/>
          </p:cNvGraphicFramePr>
          <p:nvPr>
            <p:extLst>
              <p:ext uri="{D42A27DB-BD31-4B8C-83A1-F6EECF244321}">
                <p14:modId xmlns:p14="http://schemas.microsoft.com/office/powerpoint/2010/main" val="3156297211"/>
              </p:ext>
            </p:extLst>
          </p:nvPr>
        </p:nvGraphicFramePr>
        <p:xfrm>
          <a:off x="118045" y="1079043"/>
          <a:ext cx="4795371" cy="350424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170 Tausend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1 Millionen Erwerbstätigen in Thüringen sind 170 Tausend unter 30 Jahre alt. Das entspricht einem Anteil von 17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 Statistisches Bundesamt (Destatis), 2025 | Stand: 29.07.2025</a:t>
            </a:r>
          </a:p>
        </p:txBody>
      </p:sp>
      <p:sp>
        <p:nvSpPr>
          <p:cNvPr id="8" name="Textfeld 1">
            <a:extLst>
              <a:ext uri="{FF2B5EF4-FFF2-40B4-BE49-F238E27FC236}">
                <a16:creationId xmlns:a16="http://schemas.microsoft.com/office/drawing/2014/main" id="{32950D03-E0FF-A15D-92B9-5A7F623358FE}"/>
              </a:ext>
            </a:extLst>
          </p:cNvPr>
          <p:cNvSpPr txBox="1"/>
          <p:nvPr/>
        </p:nvSpPr>
        <p:spPr>
          <a:xfrm>
            <a:off x="2016125" y="2527473"/>
            <a:ext cx="1029460" cy="607387"/>
          </a:xfrm>
          <a:prstGeom prst="rect">
            <a:avLst/>
          </a:prstGeom>
          <a:noFill/>
          <a:ln w="12700" cap="flat">
            <a:noFill/>
            <a:miter lim="400000"/>
          </a:ln>
          <a:effectLst/>
          <a:extLst>
            <a:ext uri="{C572A759-6A51-4108-AA02-DFA0A04FC94B}">
              <ma14:wrappingTextBoxFlag xmlns="" xmlns:c="http://schemas.openxmlformats.org/drawingml/2006/chart" xmlns:cdr="http://schemas.openxmlformats.org/drawingml/2006/chartDrawing" xmlns:ma14="http://schemas.microsoft.com/office/mac/drawingml/2011/main" xmlns:lc="http://schemas.openxmlformats.org/drawingml/2006/lockedCanva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1 Mio. Beschäftigte</a:t>
            </a:r>
          </a:p>
        </p:txBody>
      </p:sp>
      <p:sp>
        <p:nvSpPr>
          <p:cNvPr id="7" name="Textfeld 6">
            <a:extLst>
              <a:ext uri="{FF2B5EF4-FFF2-40B4-BE49-F238E27FC236}">
                <a16:creationId xmlns:a16="http://schemas.microsoft.com/office/drawing/2014/main" id="{603AE4DE-EDC3-4E88-969E-75076CF60050}"/>
              </a:ext>
            </a:extLst>
          </p:cNvPr>
          <p:cNvSpPr txBox="1"/>
          <p:nvPr/>
        </p:nvSpPr>
        <p:spPr>
          <a:xfrm>
            <a:off x="118045" y="0"/>
            <a:ext cx="1793882"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5FD6A31E-7BAD-F7F6-5442-EBCAF0633406}"/>
              </a:ext>
            </a:extLst>
          </p:cNvPr>
          <p:cNvSpPr txBox="1"/>
          <p:nvPr/>
        </p:nvSpPr>
        <p:spPr>
          <a:xfrm>
            <a:off x="307477" y="64680"/>
            <a:ext cx="151376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Thüringen</a:t>
            </a:r>
          </a:p>
        </p:txBody>
      </p:sp>
      <p:pic>
        <p:nvPicPr>
          <p:cNvPr id="14" name="Grafik 13" descr="Ein Bild, das Clipart, Grafiken, Cartoon, Grafikdesign enthält.&#10;&#10;Automatisch generierte Beschreibung">
            <a:extLst>
              <a:ext uri="{FF2B5EF4-FFF2-40B4-BE49-F238E27FC236}">
                <a16:creationId xmlns:a16="http://schemas.microsoft.com/office/drawing/2014/main" id="{D1A2B0DE-020D-F021-0889-21FD60CE079C}"/>
              </a:ext>
            </a:extLst>
          </p:cNvPr>
          <p:cNvPicPr>
            <a:picLocks noChangeAspect="1"/>
          </p:cNvPicPr>
          <p:nvPr/>
        </p:nvPicPr>
        <p:blipFill>
          <a:blip r:embed="rId3"/>
          <a:stretch>
            <a:fillRect/>
          </a:stretch>
        </p:blipFill>
        <p:spPr>
          <a:xfrm>
            <a:off x="209775" y="42508"/>
            <a:ext cx="276347" cy="321684"/>
          </a:xfrm>
          <a:prstGeom prst="rect">
            <a:avLst/>
          </a:prstGeom>
        </p:spPr>
      </p:pic>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576263" y="1371494"/>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Die Gen Z legt besonderen Wert auf </a:t>
            </a:r>
            <a:r>
              <a:rPr lang="de-DE" sz="1600" dirty="0">
                <a:solidFill>
                  <a:srgbClr val="000000"/>
                </a:solidFill>
              </a:rPr>
              <a:t>Vereinbarkeit von Beruf- und Privatleben,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Arbeitsklima, Sicherheit des Arbeitsplatzes und  Bezahlung. </a:t>
            </a:r>
            <a:r>
              <a:rPr lang="de-DE" sz="1600" dirty="0">
                <a:solidFill>
                  <a:srgbClr val="000000"/>
                </a:solidFill>
                <a:latin typeface="Arial Narrow"/>
              </a:rPr>
              <a:t>Die meisten Präferenzen werden auch von der Mehrheit aller Beschäftigter geteilt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t>
            </a:r>
            <a:r>
              <a:rPr lang="de-DE" sz="1600" dirty="0">
                <a:solidFill>
                  <a:srgbClr val="000000"/>
                </a:solidFill>
                <a:latin typeface="Arial Narrow"/>
              </a:rPr>
              <a:t> Das Bild einer besonders anspruchsvollen Generation von Beschäftigten zeigt sich in unserer Befragung nicht.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Das Problem: Falsche Zuschreibungen führen in der Arbeitswelt zu Spannungen: 23 Prozent der Beschäftigten in Thüringen erleben Generationenkonflikte. </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5,3</a:t>
            </a:r>
            <a:r>
              <a:rPr lang="de-DE" sz="1600" dirty="0">
                <a:solidFill>
                  <a:srgbClr val="000000"/>
                </a:solidFill>
                <a:latin typeface="Arial Narrow"/>
              </a:rPr>
              <a:t>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Jahre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großem Umfang Präsentismus: Bundesweit waren 65 Prozent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überdurchschnittlich stark geprägt. </a:t>
            </a:r>
          </a:p>
        </p:txBody>
      </p:sp>
      <p:sp>
        <p:nvSpPr>
          <p:cNvPr id="8" name="Textfeld 7">
            <a:extLst>
              <a:ext uri="{FF2B5EF4-FFF2-40B4-BE49-F238E27FC236}">
                <a16:creationId xmlns:a16="http://schemas.microsoft.com/office/drawing/2014/main" id="{194FD8A5-42FE-7C08-A9EF-063514EFE7E0}"/>
              </a:ext>
            </a:extLst>
          </p:cNvPr>
          <p:cNvSpPr txBox="1"/>
          <p:nvPr/>
        </p:nvSpPr>
        <p:spPr>
          <a:xfrm>
            <a:off x="118045" y="0"/>
            <a:ext cx="1793882"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3C2880AB-94BA-D013-B17E-FB4B486EEA0C}"/>
              </a:ext>
            </a:extLst>
          </p:cNvPr>
          <p:cNvSpPr txBox="1"/>
          <p:nvPr/>
        </p:nvSpPr>
        <p:spPr>
          <a:xfrm>
            <a:off x="307477" y="64680"/>
            <a:ext cx="151376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Thüringen</a:t>
            </a:r>
          </a:p>
        </p:txBody>
      </p:sp>
      <p:pic>
        <p:nvPicPr>
          <p:cNvPr id="10" name="Grafik 9" descr="Ein Bild, das Clipart, Grafiken, Cartoon, Grafikdesign enthält.&#10;&#10;Automatisch generierte Beschreibung">
            <a:extLst>
              <a:ext uri="{FF2B5EF4-FFF2-40B4-BE49-F238E27FC236}">
                <a16:creationId xmlns:a16="http://schemas.microsoft.com/office/drawing/2014/main" id="{1BF7C60D-7DE6-39AB-97AC-88DF21450B1D}"/>
              </a:ext>
            </a:extLst>
          </p:cNvPr>
          <p:cNvPicPr>
            <a:picLocks noChangeAspect="1"/>
          </p:cNvPicPr>
          <p:nvPr/>
        </p:nvPicPr>
        <p:blipFill>
          <a:blip r:embed="rId2"/>
          <a:stretch>
            <a:fillRect/>
          </a:stretch>
        </p:blipFill>
        <p:spPr>
          <a:xfrm>
            <a:off x="209775" y="42508"/>
            <a:ext cx="276347" cy="321684"/>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4" descr="IGES_RGB.png">
            <a:extLst>
              <a:ext uri="{FF2B5EF4-FFF2-40B4-BE49-F238E27FC236}">
                <a16:creationId xmlns:a16="http://schemas.microsoft.com/office/drawing/2014/main" id="{E4082716-380D-EB1D-C935-B7011D3F91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feld 5">
            <a:extLst>
              <a:ext uri="{FF2B5EF4-FFF2-40B4-BE49-F238E27FC236}">
                <a16:creationId xmlns:a16="http://schemas.microsoft.com/office/drawing/2014/main" id="{7ABA7EB9-BE13-CEB0-CBC9-F1D66A7BC8BE}"/>
              </a:ext>
            </a:extLst>
          </p:cNvPr>
          <p:cNvSpPr txBox="1"/>
          <p:nvPr/>
        </p:nvSpPr>
        <p:spPr>
          <a:xfrm>
            <a:off x="3522428" y="2011680"/>
            <a:ext cx="2099144"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a:ln>
                  <a:noFill/>
                </a:ln>
                <a:solidFill>
                  <a:srgbClr val="FFFFFF"/>
                </a:solidFill>
                <a:effectLst/>
                <a:uLnTx/>
                <a:uFillTx/>
                <a:latin typeface="Arial Narrow"/>
                <a:ea typeface="+mn-ea"/>
                <a:cs typeface="+mn-cs"/>
              </a:rPr>
              <a:t>DANKE</a:t>
            </a:r>
            <a:endParaRPr kumimoji="0" lang="de-DE" sz="1400" b="1"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984552B6-3A9E-80A9-63AF-C104F837147E}"/>
              </a:ext>
            </a:extLst>
          </p:cNvPr>
          <p:cNvSpPr txBox="1"/>
          <p:nvPr/>
        </p:nvSpPr>
        <p:spPr>
          <a:xfrm>
            <a:off x="3522428" y="2786436"/>
            <a:ext cx="2099144"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Arial Narrow"/>
                <a:ea typeface="+mn-ea"/>
                <a:cs typeface="+mn-cs"/>
              </a:rPr>
              <a:t>SCHÖN</a:t>
            </a:r>
          </a:p>
        </p:txBody>
      </p:sp>
    </p:spTree>
    <p:extLst>
      <p:ext uri="{BB962C8B-B14F-4D97-AF65-F5344CB8AC3E}">
        <p14:creationId xmlns:p14="http://schemas.microsoft.com/office/powerpoint/2010/main" val="46718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25</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170793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1040458200"/>
              </p:ext>
            </p:extLst>
          </p:nvPr>
        </p:nvGraphicFramePr>
        <p:xfrm>
          <a:off x="628650" y="127603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056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 und die Selbstauskünfte </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16173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Narrow"/>
                <a:ea typeface="+mn-ea"/>
                <a:cs typeface="+mn-cs"/>
              </a:rPr>
              <a:t>Junge Erwerbstätige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sind überdurchschnittlich häufig, dafür aber mit 6,3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5" name="Textfeld 4">
            <a:extLst>
              <a:ext uri="{FF2B5EF4-FFF2-40B4-BE49-F238E27FC236}">
                <a16:creationId xmlns:a16="http://schemas.microsoft.com/office/drawing/2014/main" id="{DAE1C049-4581-EF7A-7827-6DDB0A91A6A1}"/>
              </a:ext>
            </a:extLst>
          </p:cNvPr>
          <p:cNvSpPr txBox="1"/>
          <p:nvPr/>
        </p:nvSpPr>
        <p:spPr>
          <a:xfrm>
            <a:off x="118045" y="0"/>
            <a:ext cx="1793882"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363C579F-53A5-82F8-A3A0-8B69F23A86E6}"/>
              </a:ext>
            </a:extLst>
          </p:cNvPr>
          <p:cNvSpPr txBox="1"/>
          <p:nvPr/>
        </p:nvSpPr>
        <p:spPr>
          <a:xfrm>
            <a:off x="307477" y="64680"/>
            <a:ext cx="151376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Thüringen</a:t>
            </a:r>
          </a:p>
        </p:txBody>
      </p:sp>
      <p:pic>
        <p:nvPicPr>
          <p:cNvPr id="16" name="Grafik 15" descr="Ein Bild, das Clipart, Grafiken, Cartoon, Grafikdesign enthält.&#10;&#10;Automatisch generierte Beschreibung">
            <a:extLst>
              <a:ext uri="{FF2B5EF4-FFF2-40B4-BE49-F238E27FC236}">
                <a16:creationId xmlns:a16="http://schemas.microsoft.com/office/drawing/2014/main" id="{F88F053E-0415-9135-2AA7-A8725CBE85A3}"/>
              </a:ext>
            </a:extLst>
          </p:cNvPr>
          <p:cNvPicPr>
            <a:picLocks noChangeAspect="1"/>
          </p:cNvPicPr>
          <p:nvPr/>
        </p:nvPicPr>
        <p:blipFill>
          <a:blip r:embed="rId3"/>
          <a:stretch>
            <a:fillRect/>
          </a:stretch>
        </p:blipFill>
        <p:spPr>
          <a:xfrm>
            <a:off x="209775" y="42508"/>
            <a:ext cx="276347" cy="321684"/>
          </a:xfrm>
          <a:prstGeom prst="rect">
            <a:avLst/>
          </a:prstGeom>
        </p:spPr>
      </p:pic>
      <p:grpSp>
        <p:nvGrpSpPr>
          <p:cNvPr id="17" name="Gruppieren 16">
            <a:extLst>
              <a:ext uri="{FF2B5EF4-FFF2-40B4-BE49-F238E27FC236}">
                <a16:creationId xmlns:a16="http://schemas.microsoft.com/office/drawing/2014/main" id="{D1783E24-1E30-4009-BA30-812633F374F5}"/>
              </a:ext>
            </a:extLst>
          </p:cNvPr>
          <p:cNvGrpSpPr/>
          <p:nvPr/>
        </p:nvGrpSpPr>
        <p:grpSpPr>
          <a:xfrm>
            <a:off x="628650" y="1674053"/>
            <a:ext cx="7641969" cy="2459943"/>
            <a:chOff x="0" y="0"/>
            <a:chExt cx="8029574" cy="2757488"/>
          </a:xfrm>
        </p:grpSpPr>
        <p:graphicFrame>
          <p:nvGraphicFramePr>
            <p:cNvPr id="22" name="Diagramm 21">
              <a:extLst>
                <a:ext uri="{FF2B5EF4-FFF2-40B4-BE49-F238E27FC236}">
                  <a16:creationId xmlns:a16="http://schemas.microsoft.com/office/drawing/2014/main" id="{C0F73613-B735-9B0A-60B8-4F49489C5F86}"/>
                </a:ext>
              </a:extLst>
            </p:cNvPr>
            <p:cNvGraphicFramePr/>
            <p:nvPr/>
          </p:nvGraphicFramePr>
          <p:xfrm>
            <a:off x="0" y="0"/>
            <a:ext cx="25717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iagramm 23">
              <a:extLst>
                <a:ext uri="{FF2B5EF4-FFF2-40B4-BE49-F238E27FC236}">
                  <a16:creationId xmlns:a16="http://schemas.microsoft.com/office/drawing/2014/main" id="{2B212962-22C2-3E96-3FE9-7DCAA89C97F6}"/>
                </a:ext>
              </a:extLst>
            </p:cNvPr>
            <p:cNvGraphicFramePr>
              <a:graphicFrameLocks/>
            </p:cNvGraphicFramePr>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m 24">
              <a:extLst>
                <a:ext uri="{FF2B5EF4-FFF2-40B4-BE49-F238E27FC236}">
                  <a16:creationId xmlns:a16="http://schemas.microsoft.com/office/drawing/2014/main" id="{5715619A-382B-6AE3-DCAF-0B936546CC49}"/>
                </a:ext>
              </a:extLst>
            </p:cNvPr>
            <p:cNvGraphicFramePr>
              <a:graphicFrameLocks/>
            </p:cNvGraphicFramePr>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 name="Gruppieren 18">
            <a:extLst>
              <a:ext uri="{FF2B5EF4-FFF2-40B4-BE49-F238E27FC236}">
                <a16:creationId xmlns:a16="http://schemas.microsoft.com/office/drawing/2014/main" id="{8178547B-8397-135B-E35C-D8D7552DB42C}"/>
              </a:ext>
            </a:extLst>
          </p:cNvPr>
          <p:cNvGrpSpPr/>
          <p:nvPr/>
        </p:nvGrpSpPr>
        <p:grpSpPr>
          <a:xfrm>
            <a:off x="1669058" y="2151641"/>
            <a:ext cx="5894316" cy="648949"/>
            <a:chOff x="1167133" y="2657152"/>
            <a:chExt cx="5894316" cy="648949"/>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3908168" y="2887763"/>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-38%</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167133" y="2846645"/>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+40%</a:t>
              </a:r>
            </a:p>
          </p:txBody>
        </p:sp>
        <p:sp>
          <p:nvSpPr>
            <p:cNvPr id="15" name="Pfeil: nach rechts 14">
              <a:extLst>
                <a:ext uri="{FF2B5EF4-FFF2-40B4-BE49-F238E27FC236}">
                  <a16:creationId xmlns:a16="http://schemas.microsoft.com/office/drawing/2014/main" id="{0B062738-7BED-FBF2-0952-64D78D7E139F}"/>
                </a:ext>
              </a:extLst>
            </p:cNvPr>
            <p:cNvSpPr/>
            <p:nvPr/>
          </p:nvSpPr>
          <p:spPr>
            <a:xfrm rot="1155711">
              <a:off x="6479476" y="2657152"/>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-13%</a:t>
              </a:r>
            </a:p>
          </p:txBody>
        </p:sp>
      </p:grpSp>
    </p:spTree>
    <p:extLst>
      <p:ext uri="{BB962C8B-B14F-4D97-AF65-F5344CB8AC3E}">
        <p14:creationId xmlns:p14="http://schemas.microsoft.com/office/powerpoint/2010/main" val="174865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79243"/>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Auch bei den unter 30-jährigen Beschäftigten liegen Atemwegserkrankungen an der Spitze der Fehlzeiten. Junge Beschäftigte haben hier überdurchschnittliche viele Fehltage.</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An zweiter Stelle stehen Muskel-Skelett- Erkrankungen gefolgt von Verletzungen und </a:t>
            </a:r>
            <a:r>
              <a:rPr lang="de-DE" dirty="0">
                <a:solidFill>
                  <a:srgbClr val="000000"/>
                </a:solidFill>
                <a:latin typeface="Arial Narrow"/>
              </a:rPr>
              <a:t>p</a:t>
            </a:r>
            <a:r>
              <a:rPr kumimoji="0" lang="de-DE" sz="1400" b="0" i="0" u="none" strike="noStrike" kern="1200" cap="none" spc="0" normalizeH="0" baseline="0" noProof="0" dirty="0" err="1">
                <a:ln>
                  <a:noFill/>
                </a:ln>
                <a:solidFill>
                  <a:srgbClr val="000000"/>
                </a:solidFill>
                <a:effectLst/>
                <a:uLnTx/>
                <a:uFillTx/>
                <a:latin typeface="Arial Narrow"/>
                <a:ea typeface="+mn-ea"/>
                <a:cs typeface="+mn-cs"/>
              </a:rPr>
              <a:t>sychsichen</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 Erkrankungen.</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4" name="Textfeld 3">
            <a:extLst>
              <a:ext uri="{FF2B5EF4-FFF2-40B4-BE49-F238E27FC236}">
                <a16:creationId xmlns:a16="http://schemas.microsoft.com/office/drawing/2014/main" id="{C367BEAC-3ED6-4C17-18DE-F8249575135B}"/>
              </a:ext>
            </a:extLst>
          </p:cNvPr>
          <p:cNvSpPr txBox="1"/>
          <p:nvPr/>
        </p:nvSpPr>
        <p:spPr>
          <a:xfrm>
            <a:off x="118045" y="0"/>
            <a:ext cx="1793882"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15C3610C-51DD-73CC-357C-D509B5519063}"/>
              </a:ext>
            </a:extLst>
          </p:cNvPr>
          <p:cNvSpPr txBox="1"/>
          <p:nvPr/>
        </p:nvSpPr>
        <p:spPr>
          <a:xfrm>
            <a:off x="307477" y="64680"/>
            <a:ext cx="151376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Thüringen</a:t>
            </a:r>
          </a:p>
        </p:txBody>
      </p:sp>
      <p:pic>
        <p:nvPicPr>
          <p:cNvPr id="8" name="Grafik 7" descr="Ein Bild, das Clipart, Grafiken, Cartoon, Grafikdesign enthält.&#10;&#10;Automatisch generierte Beschreibung">
            <a:extLst>
              <a:ext uri="{FF2B5EF4-FFF2-40B4-BE49-F238E27FC236}">
                <a16:creationId xmlns:a16="http://schemas.microsoft.com/office/drawing/2014/main" id="{D8F7E802-4864-43ED-EE0F-3180F7BEF2EC}"/>
              </a:ext>
            </a:extLst>
          </p:cNvPr>
          <p:cNvPicPr>
            <a:picLocks noChangeAspect="1"/>
          </p:cNvPicPr>
          <p:nvPr/>
        </p:nvPicPr>
        <p:blipFill>
          <a:blip r:embed="rId3"/>
          <a:stretch>
            <a:fillRect/>
          </a:stretch>
        </p:blipFill>
        <p:spPr>
          <a:xfrm>
            <a:off x="209775" y="42508"/>
            <a:ext cx="276347" cy="321684"/>
          </a:xfrm>
          <a:prstGeom prst="rect">
            <a:avLst/>
          </a:prstGeom>
        </p:spPr>
      </p:pic>
      <p:graphicFrame>
        <p:nvGraphicFramePr>
          <p:cNvPr id="9" name="Diagramm 8">
            <a:extLst>
              <a:ext uri="{FF2B5EF4-FFF2-40B4-BE49-F238E27FC236}">
                <a16:creationId xmlns:a16="http://schemas.microsoft.com/office/drawing/2014/main" id="{C7CC6B80-AA4C-4250-9C8B-B048E215AB56}"/>
              </a:ext>
            </a:extLst>
          </p:cNvPr>
          <p:cNvGraphicFramePr>
            <a:graphicFrameLocks/>
          </p:cNvGraphicFramePr>
          <p:nvPr>
            <p:extLst>
              <p:ext uri="{D42A27DB-BD31-4B8C-83A1-F6EECF244321}">
                <p14:modId xmlns:p14="http://schemas.microsoft.com/office/powerpoint/2010/main" val="445706690"/>
              </p:ext>
            </p:extLst>
          </p:nvPr>
        </p:nvGraphicFramePr>
        <p:xfrm>
          <a:off x="174350" y="1379243"/>
          <a:ext cx="5700670" cy="31775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454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ADFCBA-82DC-46A1-846B-FA5CA54A4840}">
  <ds:schemaRefs>
    <ds:schemaRef ds:uri="http://schemas.microsoft.com/sharepoint/v3/contenttype/forms"/>
  </ds:schemaRefs>
</ds:datastoreItem>
</file>

<file path=customXml/itemProps2.xml><?xml version="1.0" encoding="utf-8"?>
<ds:datastoreItem xmlns:ds="http://schemas.openxmlformats.org/officeDocument/2006/customXml" ds:itemID="{25B36CCC-31AC-468D-AAAC-5DA6E5E4CB09}">
  <ds:schemaRefs>
    <ds:schemaRef ds:uri="http://www.w3.org/XML/1998/namespace"/>
    <ds:schemaRef ds:uri="http://schemas.openxmlformats.org/package/2006/metadata/core-properties"/>
    <ds:schemaRef ds:uri="http://schemas.microsoft.com/office/infopath/2007/PartnerControls"/>
    <ds:schemaRef ds:uri="95555b3d-d036-4f12-b9f1-73f2e7556321"/>
    <ds:schemaRef ds:uri="http://schemas.microsoft.com/office/2006/documentManagement/types"/>
    <ds:schemaRef ds:uri="http://purl.org/dc/elements/1.1/"/>
    <ds:schemaRef ds:uri="http://purl.org/dc/dcmitype/"/>
    <ds:schemaRef ds:uri="23d2d699-f04a-4e27-84ae-d29809b11eb0"/>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1794</Words>
  <Application>Microsoft Office PowerPoint</Application>
  <PresentationFormat>Bildschirmpräsentation (16:9)</PresentationFormat>
  <Paragraphs>209</Paragraphs>
  <Slides>25</Slides>
  <Notes>4</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25</vt:i4>
      </vt:variant>
    </vt:vector>
  </HeadingPairs>
  <TitlesOfParts>
    <vt:vector size="31" baseType="lpstr">
      <vt:lpstr>Arial</vt:lpstr>
      <vt:lpstr>Arial Narrow</vt:lpstr>
      <vt:lpstr>Wingdings</vt:lpstr>
      <vt:lpstr>2_DAK_Gesundheit </vt:lpstr>
      <vt:lpstr>DAK_Gesundheit </vt:lpstr>
      <vt:lpstr>1_DAK_Gesundheit </vt:lpstr>
      <vt:lpstr>PowerPoint-Präsentation</vt:lpstr>
      <vt:lpstr>170 Tausend Erwerbstätige sind unter 30</vt:lpstr>
      <vt:lpstr>PowerPoint-Präsentation</vt:lpstr>
      <vt:lpstr>Gesundheitsreport 2025: Datenquellen</vt:lpstr>
      <vt:lpstr>Generation Z – Hintergrund</vt:lpstr>
      <vt:lpstr>PowerPoint-Präsentation</vt:lpstr>
      <vt:lpstr>häufige, aber kurze Krankschreibungen </vt:lpstr>
      <vt:lpstr>Mehr Erkältungen und Infekte</vt:lpstr>
      <vt:lpstr>PowerPoint-Präsentation</vt:lpstr>
      <vt:lpstr>Generationenkonflikte erleben 23 %</vt:lpstr>
      <vt:lpstr>Generationenkonflikte eher in älteren Teams</vt:lpstr>
      <vt:lpstr>Generationenkonflikte Belasten GEN Z stärker</vt:lpstr>
      <vt:lpstr>PowerPoint-Präsentation</vt:lpstr>
      <vt:lpstr>Top-Wunsch: Ein Gutes Arbeitsklima</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PowerPoint-Präsentation</vt:lpstr>
      <vt:lpstr>Betriebliches Gesundheitsmanagement</vt:lpstr>
      <vt:lpstr>BGM: KONKRETE ANGEBOTE DER DAK-GESUNDHEIT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110</cp:revision>
  <cp:lastPrinted>2023-11-06T11:26:11Z</cp:lastPrinted>
  <dcterms:created xsi:type="dcterms:W3CDTF">2023-07-06T09:26:04Z</dcterms:created>
  <dcterms:modified xsi:type="dcterms:W3CDTF">2025-08-14T09:15:36Z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