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3.6889304018313016E-2"/>
          <c:w val="0.63065784255922375"/>
          <c:h val="0.87485848227176888"/>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DF-400A-A3BE-29136AB9A791}"/>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03DF-400A-A3BE-29136AB9A79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3DF-400A-A3BE-29136AB9A791}"/>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03DF-400A-A3BE-29136AB9A791}"/>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03DF-400A-A3BE-29136AB9A791}"/>
              </c:ext>
            </c:extLst>
          </c:dPt>
          <c:dLbls>
            <c:dLbl>
              <c:idx val="1"/>
              <c:layout>
                <c:manualLayout>
                  <c:x val="5.9076631814465813E-3"/>
                  <c:y val="3.278032931808531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03DF-400A-A3BE-29136AB9A791}"/>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03DF-400A-A3BE-29136AB9A7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SN!$B$3:$B$7</c:f>
              <c:strCache>
                <c:ptCount val="5"/>
                <c:pt idx="0">
                  <c:v>unter 30 Jahre</c:v>
                </c:pt>
                <c:pt idx="1">
                  <c:v>30 bis unter 40 Jahre</c:v>
                </c:pt>
                <c:pt idx="2">
                  <c:v>40 bis unter 50 Jahre</c:v>
                </c:pt>
                <c:pt idx="3">
                  <c:v>50 bis unter 60 Jahre</c:v>
                </c:pt>
                <c:pt idx="4">
                  <c:v>ab 60 Jahre</c:v>
                </c:pt>
              </c:strCache>
            </c:strRef>
          </c:cat>
          <c:val>
            <c:numRef>
              <c:f>SN!$D$3:$D$7</c:f>
              <c:numCache>
                <c:formatCode>#,##0</c:formatCode>
                <c:ptCount val="5"/>
                <c:pt idx="0">
                  <c:v>325000</c:v>
                </c:pt>
                <c:pt idx="1">
                  <c:v>428000</c:v>
                </c:pt>
                <c:pt idx="2">
                  <c:v>463000</c:v>
                </c:pt>
                <c:pt idx="3">
                  <c:v>465000</c:v>
                </c:pt>
                <c:pt idx="4">
                  <c:v>274000</c:v>
                </c:pt>
              </c:numCache>
            </c:numRef>
          </c:val>
          <c:extLst>
            <c:ext xmlns:c16="http://schemas.microsoft.com/office/drawing/2014/chart" uri="{C3380CC4-5D6E-409C-BE32-E72D297353CC}">
              <c16:uniqueId val="{0000000A-03DF-400A-A3BE-29136AB9A791}"/>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SN!$D$7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624A-4C9B-95DA-6A8BE620EDF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24A-4C9B-95DA-6A8BE620ED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SN!$E$6:$F$6</c:f>
              <c:strCache>
                <c:ptCount val="2"/>
                <c:pt idx="0">
                  <c:v>alle Beschäftigte</c:v>
                </c:pt>
                <c:pt idx="1">
                  <c:v>unter 30 Jahre</c:v>
                </c:pt>
              </c:strCache>
            </c:strRef>
          </c:cat>
          <c:val>
            <c:numRef>
              <c:f>SN!$E$7:$F$7</c:f>
              <c:numCache>
                <c:formatCode>0</c:formatCode>
                <c:ptCount val="2"/>
                <c:pt idx="0">
                  <c:v>207.07200955754735</c:v>
                </c:pt>
                <c:pt idx="1">
                  <c:v>300.04060697634958</c:v>
                </c:pt>
              </c:numCache>
            </c:numRef>
          </c:val>
          <c:extLst>
            <c:ext xmlns:c16="http://schemas.microsoft.com/office/drawing/2014/chart" uri="{C3380CC4-5D6E-409C-BE32-E72D297353CC}">
              <c16:uniqueId val="{00000004-624A-4C9B-95DA-6A8BE620EDF0}"/>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SN!$D$8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D975-4A7A-9D2D-B07A1F2D6D0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975-4A7A-9D2D-B07A1F2D6D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SN!$E$6:$F$6</c:f>
              <c:strCache>
                <c:ptCount val="2"/>
                <c:pt idx="0">
                  <c:v>alle Beschäftigte</c:v>
                </c:pt>
                <c:pt idx="1">
                  <c:v>unter 30 Jahre</c:v>
                </c:pt>
              </c:strCache>
            </c:strRef>
          </c:cat>
          <c:val>
            <c:numRef>
              <c:f>SN!$E$8:$F$8</c:f>
              <c:numCache>
                <c:formatCode>0.0</c:formatCode>
                <c:ptCount val="2"/>
                <c:pt idx="0">
                  <c:v>9.9560861194684254</c:v>
                </c:pt>
                <c:pt idx="1">
                  <c:v>6.0838171152445524</c:v>
                </c:pt>
              </c:numCache>
            </c:numRef>
          </c:val>
          <c:extLst>
            <c:ext xmlns:c16="http://schemas.microsoft.com/office/drawing/2014/chart" uri="{C3380CC4-5D6E-409C-BE32-E72D297353CC}">
              <c16:uniqueId val="{00000004-D975-4A7A-9D2D-B07A1F2D6D0D}"/>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SN!$D$9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58B7-4C8B-A691-F092FC7B05D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8B7-4C8B-A691-F092FC7B05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SN!$E$6:$F$6</c:f>
              <c:strCache>
                <c:ptCount val="2"/>
                <c:pt idx="0">
                  <c:v>alle Beschäftigte</c:v>
                </c:pt>
                <c:pt idx="1">
                  <c:v>unter 30 Jahre</c:v>
                </c:pt>
              </c:strCache>
            </c:strRef>
          </c:cat>
          <c:val>
            <c:numRef>
              <c:f>SN!$E$9:$F$9</c:f>
              <c:numCache>
                <c:formatCode>0.0%</c:formatCode>
                <c:ptCount val="2"/>
                <c:pt idx="0">
                  <c:v>5.6328600002358772E-2</c:v>
                </c:pt>
                <c:pt idx="1">
                  <c:v>4.9874103278444805E-2</c:v>
                </c:pt>
              </c:numCache>
            </c:numRef>
          </c:val>
          <c:extLst>
            <c:ext xmlns:c16="http://schemas.microsoft.com/office/drawing/2014/chart" uri="{C3380CC4-5D6E-409C-BE32-E72D297353CC}">
              <c16:uniqueId val="{00000004-58B7-4C8B-A691-F092FC7B05DC}"/>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SN!$K$32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SN!$J$33:$J$44</c:f>
              <c:strCache>
                <c:ptCount val="12"/>
                <c:pt idx="0">
                  <c:v>Atmungssystem</c:v>
                </c:pt>
                <c:pt idx="1">
                  <c:v>Psychische Erkrankungen</c:v>
                </c:pt>
                <c:pt idx="2">
                  <c:v>Infektionen</c:v>
                </c:pt>
                <c:pt idx="3">
                  <c:v>Verletzungen</c:v>
                </c:pt>
                <c:pt idx="4">
                  <c:v>Muskel-Skelett-System</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SN!$K$33:$K$44</c:f>
              <c:numCache>
                <c:formatCode>General</c:formatCode>
                <c:ptCount val="12"/>
                <c:pt idx="0">
                  <c:v>536</c:v>
                </c:pt>
                <c:pt idx="1">
                  <c:v>275</c:v>
                </c:pt>
                <c:pt idx="2">
                  <c:v>189</c:v>
                </c:pt>
                <c:pt idx="3">
                  <c:v>188</c:v>
                </c:pt>
                <c:pt idx="4">
                  <c:v>187</c:v>
                </c:pt>
                <c:pt idx="5">
                  <c:v>118</c:v>
                </c:pt>
                <c:pt idx="6">
                  <c:v>94</c:v>
                </c:pt>
                <c:pt idx="7">
                  <c:v>74</c:v>
                </c:pt>
                <c:pt idx="8">
                  <c:v>46</c:v>
                </c:pt>
                <c:pt idx="9">
                  <c:v>27</c:v>
                </c:pt>
                <c:pt idx="10">
                  <c:v>14</c:v>
                </c:pt>
                <c:pt idx="11">
                  <c:v>11</c:v>
                </c:pt>
              </c:numCache>
            </c:numRef>
          </c:val>
          <c:extLst>
            <c:ext xmlns:c16="http://schemas.microsoft.com/office/drawing/2014/chart" uri="{C3380CC4-5D6E-409C-BE32-E72D297353CC}">
              <c16:uniqueId val="{00000000-153B-443C-82AE-A3A55C99DF23}"/>
            </c:ext>
          </c:extLst>
        </c:ser>
        <c:ser>
          <c:idx val="1"/>
          <c:order val="1"/>
          <c:tx>
            <c:strRef>
              <c:f>SN!$L$32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SN!$J$33:$J$44</c:f>
              <c:strCache>
                <c:ptCount val="12"/>
                <c:pt idx="0">
                  <c:v>Atmungssystem</c:v>
                </c:pt>
                <c:pt idx="1">
                  <c:v>Psychische Erkrankungen</c:v>
                </c:pt>
                <c:pt idx="2">
                  <c:v>Infektionen</c:v>
                </c:pt>
                <c:pt idx="3">
                  <c:v>Verletzungen</c:v>
                </c:pt>
                <c:pt idx="4">
                  <c:v>Muskel-Skelett-System</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SN!$L$33:$L$44</c:f>
              <c:numCache>
                <c:formatCode>General</c:formatCode>
                <c:ptCount val="12"/>
                <c:pt idx="0">
                  <c:v>413</c:v>
                </c:pt>
                <c:pt idx="1">
                  <c:v>350</c:v>
                </c:pt>
                <c:pt idx="2">
                  <c:v>120</c:v>
                </c:pt>
                <c:pt idx="3">
                  <c:v>198</c:v>
                </c:pt>
                <c:pt idx="4">
                  <c:v>375</c:v>
                </c:pt>
                <c:pt idx="5">
                  <c:v>94</c:v>
                </c:pt>
                <c:pt idx="6">
                  <c:v>105</c:v>
                </c:pt>
                <c:pt idx="7">
                  <c:v>101</c:v>
                </c:pt>
                <c:pt idx="8">
                  <c:v>67</c:v>
                </c:pt>
                <c:pt idx="9">
                  <c:v>25</c:v>
                </c:pt>
                <c:pt idx="10">
                  <c:v>65</c:v>
                </c:pt>
                <c:pt idx="11">
                  <c:v>84</c:v>
                </c:pt>
              </c:numCache>
            </c:numRef>
          </c:val>
          <c:extLst>
            <c:ext xmlns:c16="http://schemas.microsoft.com/office/drawing/2014/chart" uri="{C3380CC4-5D6E-409C-BE32-E72D297353CC}">
              <c16:uniqueId val="{00000001-153B-443C-82AE-A3A55C99DF23}"/>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SN!$C$35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SN!$C$36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D5B4-4079-85D1-B3AF3BA7251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5B4-4079-85D1-B3AF3BA72519}"/>
              </c:ext>
            </c:extLst>
          </c:dPt>
          <c:dLbls>
            <c:dLbl>
              <c:idx val="1"/>
              <c:delete val="1"/>
              <c:extLst>
                <c:ext xmlns:c15="http://schemas.microsoft.com/office/drawing/2012/chart" uri="{CE6537A1-D6FC-4f65-9D91-7224C49458BB}"/>
                <c:ext xmlns:c16="http://schemas.microsoft.com/office/drawing/2014/chart" uri="{C3380CC4-5D6E-409C-BE32-E72D297353CC}">
                  <c16:uniqueId val="{00000003-D5B4-4079-85D1-B3AF3BA7251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SN!$A$37:$A$38</c:f>
              <c:strCache>
                <c:ptCount val="1"/>
                <c:pt idx="0">
                  <c:v>Erlebte Generationenkonflikte</c:v>
                </c:pt>
              </c:strCache>
            </c:strRef>
          </c:cat>
          <c:val>
            <c:numRef>
              <c:f>SN!$C$37:$C$38</c:f>
              <c:numCache>
                <c:formatCode>0%</c:formatCode>
                <c:ptCount val="2"/>
                <c:pt idx="0">
                  <c:v>0.22</c:v>
                </c:pt>
                <c:pt idx="1">
                  <c:v>0.78</c:v>
                </c:pt>
              </c:numCache>
            </c:numRef>
          </c:val>
          <c:extLst>
            <c:ext xmlns:c16="http://schemas.microsoft.com/office/drawing/2014/chart" uri="{C3380CC4-5D6E-409C-BE32-E72D297353CC}">
              <c16:uniqueId val="{00000004-D5B4-4079-85D1-B3AF3BA725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Sachsen N= 204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Sachsen: 54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Sachsen: 54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Sachsen N= 204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14.08.2025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14.08.2025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14.08.2025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14.08.2025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Sachsen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22 %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22 Prozent der Beschäftigten </a:t>
            </a:r>
            <a:r>
              <a:rPr lang="de-DE" dirty="0">
                <a:solidFill>
                  <a:srgbClr val="000000"/>
                </a:solidFill>
              </a:rPr>
              <a:t>in Sachsen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Sachsen, Gesamt N = 204</a:t>
            </a:r>
          </a:p>
        </p:txBody>
      </p:sp>
      <p:graphicFrame>
        <p:nvGraphicFramePr>
          <p:cNvPr id="4" name="Diagramm 3">
            <a:extLst>
              <a:ext uri="{FF2B5EF4-FFF2-40B4-BE49-F238E27FC236}">
                <a16:creationId xmlns:a16="http://schemas.microsoft.com/office/drawing/2014/main" id="{0C529846-E249-466C-92B3-941A2701B3B7}"/>
              </a:ext>
            </a:extLst>
          </p:cNvPr>
          <p:cNvGraphicFramePr>
            <a:graphicFrameLocks/>
          </p:cNvGraphicFramePr>
          <p:nvPr>
            <p:extLst>
              <p:ext uri="{D42A27DB-BD31-4B8C-83A1-F6EECF244321}">
                <p14:modId xmlns:p14="http://schemas.microsoft.com/office/powerpoint/2010/main" val="1790860358"/>
              </p:ext>
            </p:extLst>
          </p:nvPr>
        </p:nvGraphicFramePr>
        <p:xfrm>
          <a:off x="1382712" y="1210998"/>
          <a:ext cx="5836920" cy="2677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325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2 Millionen Erwerbstätigen in Sachsen sind 325 Tausend unter 30 Jahre alt. Das entspricht einem Anteil von 16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 xmlns:c="http://schemas.openxmlformats.org/drawingml/2006/chart" xmlns:cdr="http://schemas.openxmlformats.org/drawingml/2006/chartDrawing" xmlns:ma14="http://schemas.microsoft.com/office/mac/drawingml/2011/main" xmlns:lc="http://schemas.openxmlformats.org/drawingml/2006/lockedCanva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2,0 Mio. Beschäftigte</a:t>
            </a:r>
          </a:p>
        </p:txBody>
      </p:sp>
      <p:sp>
        <p:nvSpPr>
          <p:cNvPr id="7" name="Textfeld 6">
            <a:extLst>
              <a:ext uri="{FF2B5EF4-FFF2-40B4-BE49-F238E27FC236}">
                <a16:creationId xmlns:a16="http://schemas.microsoft.com/office/drawing/2014/main" id="{49BE31B0-76F6-3923-1F56-2CA7016E85C8}"/>
              </a:ext>
            </a:extLst>
          </p:cNvPr>
          <p:cNvSpPr txBox="1"/>
          <p:nvPr/>
        </p:nvSpPr>
        <p:spPr>
          <a:xfrm>
            <a:off x="118046" y="0"/>
            <a:ext cx="15671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5A93AFA8-72F4-9E51-E72A-E5ACCADAFF41}"/>
              </a:ext>
            </a:extLst>
          </p:cNvPr>
          <p:cNvSpPr txBox="1"/>
          <p:nvPr/>
        </p:nvSpPr>
        <p:spPr>
          <a:xfrm>
            <a:off x="307478" y="64680"/>
            <a:ext cx="1377739"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Sachsen</a:t>
            </a:r>
          </a:p>
        </p:txBody>
      </p:sp>
      <p:pic>
        <p:nvPicPr>
          <p:cNvPr id="14" name="Grafik 13" descr="Ein Bild, das Symbol, Screenshot, Grafiken, Kunst enthält.&#10;&#10;Automatisch generierte Beschreibung">
            <a:extLst>
              <a:ext uri="{FF2B5EF4-FFF2-40B4-BE49-F238E27FC236}">
                <a16:creationId xmlns:a16="http://schemas.microsoft.com/office/drawing/2014/main" id="{3FA37B31-E200-7FCB-BDF3-F89ADFEF1410}"/>
              </a:ext>
            </a:extLst>
          </p:cNvPr>
          <p:cNvPicPr>
            <a:picLocks noChangeAspect="1"/>
          </p:cNvPicPr>
          <p:nvPr/>
        </p:nvPicPr>
        <p:blipFill>
          <a:blip r:embed="rId2"/>
          <a:stretch>
            <a:fillRect/>
          </a:stretch>
        </p:blipFill>
        <p:spPr>
          <a:xfrm>
            <a:off x="213409" y="51557"/>
            <a:ext cx="248773" cy="279869"/>
          </a:xfrm>
          <a:prstGeom prst="rect">
            <a:avLst/>
          </a:prstGeom>
        </p:spPr>
      </p:pic>
      <p:graphicFrame>
        <p:nvGraphicFramePr>
          <p:cNvPr id="15" name="Diagramm 14">
            <a:extLst>
              <a:ext uri="{FF2B5EF4-FFF2-40B4-BE49-F238E27FC236}">
                <a16:creationId xmlns:a16="http://schemas.microsoft.com/office/drawing/2014/main" id="{86CC7971-AF2D-42E0-A9D9-41F65E9EB6E9}"/>
              </a:ext>
            </a:extLst>
          </p:cNvPr>
          <p:cNvGraphicFramePr>
            <a:graphicFrameLocks/>
          </p:cNvGraphicFramePr>
          <p:nvPr>
            <p:extLst>
              <p:ext uri="{D42A27DB-BD31-4B8C-83A1-F6EECF244321}">
                <p14:modId xmlns:p14="http://schemas.microsoft.com/office/powerpoint/2010/main" val="2020694161"/>
              </p:ext>
            </p:extLst>
          </p:nvPr>
        </p:nvGraphicFramePr>
        <p:xfrm>
          <a:off x="272415" y="1455738"/>
          <a:ext cx="4299585" cy="3099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22 Prozent der Beschäftigten in Sachsen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5,0</a:t>
            </a:r>
            <a:r>
              <a:rPr lang="de-DE" sz="1600" dirty="0">
                <a:solidFill>
                  <a:srgbClr val="000000"/>
                </a:solidFill>
                <a:latin typeface="Arial Narrow"/>
              </a:rPr>
              <a:t>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Jahre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1588A266-8D0F-C7CE-80EB-9DE5C103CDE8}"/>
              </a:ext>
            </a:extLst>
          </p:cNvPr>
          <p:cNvSpPr txBox="1"/>
          <p:nvPr/>
        </p:nvSpPr>
        <p:spPr>
          <a:xfrm>
            <a:off x="118046" y="0"/>
            <a:ext cx="15671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23CA89D7-D611-8AC4-DE7C-D1524EA66DED}"/>
              </a:ext>
            </a:extLst>
          </p:cNvPr>
          <p:cNvSpPr txBox="1"/>
          <p:nvPr/>
        </p:nvSpPr>
        <p:spPr>
          <a:xfrm>
            <a:off x="307478" y="64680"/>
            <a:ext cx="1377739"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Sachsen</a:t>
            </a:r>
          </a:p>
        </p:txBody>
      </p:sp>
      <p:pic>
        <p:nvPicPr>
          <p:cNvPr id="10" name="Grafik 9" descr="Ein Bild, das Symbol, Screenshot, Grafiken, Kunst enthält.&#10;&#10;Automatisch generierte Beschreibung">
            <a:extLst>
              <a:ext uri="{FF2B5EF4-FFF2-40B4-BE49-F238E27FC236}">
                <a16:creationId xmlns:a16="http://schemas.microsoft.com/office/drawing/2014/main" id="{BBB3997F-90A3-1916-F22B-C717641A039D}"/>
              </a:ext>
            </a:extLst>
          </p:cNvPr>
          <p:cNvPicPr>
            <a:picLocks noChangeAspect="1"/>
          </p:cNvPicPr>
          <p:nvPr/>
        </p:nvPicPr>
        <p:blipFill>
          <a:blip r:embed="rId2"/>
          <a:stretch>
            <a:fillRect/>
          </a:stretch>
        </p:blipFill>
        <p:spPr>
          <a:xfrm>
            <a:off x="213409" y="51557"/>
            <a:ext cx="248773" cy="279869"/>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2218138679"/>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6,1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5" name="Textfeld 4">
            <a:extLst>
              <a:ext uri="{FF2B5EF4-FFF2-40B4-BE49-F238E27FC236}">
                <a16:creationId xmlns:a16="http://schemas.microsoft.com/office/drawing/2014/main" id="{7F267641-8B99-0D67-97BF-3FCFDAAFF5D5}"/>
              </a:ext>
            </a:extLst>
          </p:cNvPr>
          <p:cNvSpPr txBox="1"/>
          <p:nvPr/>
        </p:nvSpPr>
        <p:spPr>
          <a:xfrm>
            <a:off x="118046" y="0"/>
            <a:ext cx="15671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B425DCE7-9478-0616-494B-D2496BD14F44}"/>
              </a:ext>
            </a:extLst>
          </p:cNvPr>
          <p:cNvSpPr txBox="1"/>
          <p:nvPr/>
        </p:nvSpPr>
        <p:spPr>
          <a:xfrm>
            <a:off x="307478" y="64680"/>
            <a:ext cx="1377739"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Sachsen</a:t>
            </a:r>
          </a:p>
        </p:txBody>
      </p:sp>
      <p:pic>
        <p:nvPicPr>
          <p:cNvPr id="16" name="Grafik 15" descr="Ein Bild, das Symbol, Screenshot, Grafiken, Kunst enthält.&#10;&#10;Automatisch generierte Beschreibung">
            <a:extLst>
              <a:ext uri="{FF2B5EF4-FFF2-40B4-BE49-F238E27FC236}">
                <a16:creationId xmlns:a16="http://schemas.microsoft.com/office/drawing/2014/main" id="{0103A0CF-BEE6-F50E-675D-2A93D68AFD51}"/>
              </a:ext>
            </a:extLst>
          </p:cNvPr>
          <p:cNvPicPr>
            <a:picLocks noChangeAspect="1"/>
          </p:cNvPicPr>
          <p:nvPr/>
        </p:nvPicPr>
        <p:blipFill>
          <a:blip r:embed="rId3"/>
          <a:stretch>
            <a:fillRect/>
          </a:stretch>
        </p:blipFill>
        <p:spPr>
          <a:xfrm>
            <a:off x="213409" y="51557"/>
            <a:ext cx="248773" cy="279869"/>
          </a:xfrm>
          <a:prstGeom prst="rect">
            <a:avLst/>
          </a:prstGeom>
        </p:spPr>
      </p:pic>
      <p:grpSp>
        <p:nvGrpSpPr>
          <p:cNvPr id="17" name="Gruppieren 16">
            <a:extLst>
              <a:ext uri="{FF2B5EF4-FFF2-40B4-BE49-F238E27FC236}">
                <a16:creationId xmlns:a16="http://schemas.microsoft.com/office/drawing/2014/main" id="{833925F4-1D06-43D4-B792-BE6BF5BF71FD}"/>
              </a:ext>
            </a:extLst>
          </p:cNvPr>
          <p:cNvGrpSpPr/>
          <p:nvPr/>
        </p:nvGrpSpPr>
        <p:grpSpPr>
          <a:xfrm>
            <a:off x="576263" y="1671638"/>
            <a:ext cx="7699057" cy="2462358"/>
            <a:chOff x="0" y="0"/>
            <a:chExt cx="8029574" cy="2757488"/>
          </a:xfrm>
        </p:grpSpPr>
        <p:graphicFrame>
          <p:nvGraphicFramePr>
            <p:cNvPr id="22" name="Diagramm 21">
              <a:extLst>
                <a:ext uri="{FF2B5EF4-FFF2-40B4-BE49-F238E27FC236}">
                  <a16:creationId xmlns:a16="http://schemas.microsoft.com/office/drawing/2014/main" id="{F8878E34-5B6F-766D-3144-CE4DE7C7D15C}"/>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78387CD6-AC7C-19EA-1AB9-78660FB5836F}"/>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E927944E-6CE7-8DD8-FA27-916674F3074B}"/>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583087" y="2038731"/>
            <a:ext cx="5903524" cy="764825"/>
            <a:chOff x="1167133" y="2500158"/>
            <a:chExt cx="5903524" cy="764825"/>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928689" y="284664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-39%</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+45%</a:t>
              </a:r>
            </a:p>
          </p:txBody>
        </p:sp>
        <p:sp>
          <p:nvSpPr>
            <p:cNvPr id="15" name="Pfeil: nach rechts 14">
              <a:extLst>
                <a:ext uri="{FF2B5EF4-FFF2-40B4-BE49-F238E27FC236}">
                  <a16:creationId xmlns:a16="http://schemas.microsoft.com/office/drawing/2014/main" id="{0B062738-7BED-FBF2-0952-64D78D7E139F}"/>
                </a:ext>
              </a:extLst>
            </p:cNvPr>
            <p:cNvSpPr/>
            <p:nvPr/>
          </p:nvSpPr>
          <p:spPr>
            <a:xfrm rot="484104">
              <a:off x="6488684" y="2500158"/>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-11%</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Auch bei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psychische Erkrankungen, die bei jungen Beschäftigten zwar zu unterdurchschnittlich vielen Fehltagen führen, aber insgesamt eine hohe Bedeutung im Krankenstand der Jüngeren haben.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sp>
        <p:nvSpPr>
          <p:cNvPr id="4" name="Textfeld 3">
            <a:extLst>
              <a:ext uri="{FF2B5EF4-FFF2-40B4-BE49-F238E27FC236}">
                <a16:creationId xmlns:a16="http://schemas.microsoft.com/office/drawing/2014/main" id="{96A84929-FEDB-4071-F52C-41875F4C9662}"/>
              </a:ext>
            </a:extLst>
          </p:cNvPr>
          <p:cNvSpPr txBox="1"/>
          <p:nvPr/>
        </p:nvSpPr>
        <p:spPr>
          <a:xfrm>
            <a:off x="118046" y="0"/>
            <a:ext cx="1567172"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6" name="Textfeld 5">
            <a:extLst>
              <a:ext uri="{FF2B5EF4-FFF2-40B4-BE49-F238E27FC236}">
                <a16:creationId xmlns:a16="http://schemas.microsoft.com/office/drawing/2014/main" id="{767DB7DB-8152-A810-2C1A-F6BC3928B8A4}"/>
              </a:ext>
            </a:extLst>
          </p:cNvPr>
          <p:cNvSpPr txBox="1"/>
          <p:nvPr/>
        </p:nvSpPr>
        <p:spPr>
          <a:xfrm>
            <a:off x="307478" y="64680"/>
            <a:ext cx="1377739"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Sachsen</a:t>
            </a:r>
          </a:p>
        </p:txBody>
      </p:sp>
      <p:pic>
        <p:nvPicPr>
          <p:cNvPr id="8" name="Grafik 7" descr="Ein Bild, das Symbol, Screenshot, Grafiken, Kunst enthält.&#10;&#10;Automatisch generierte Beschreibung">
            <a:extLst>
              <a:ext uri="{FF2B5EF4-FFF2-40B4-BE49-F238E27FC236}">
                <a16:creationId xmlns:a16="http://schemas.microsoft.com/office/drawing/2014/main" id="{C2F0E7B2-73AD-D42A-6E7B-90ADFF3387A7}"/>
              </a:ext>
            </a:extLst>
          </p:cNvPr>
          <p:cNvPicPr>
            <a:picLocks noChangeAspect="1"/>
          </p:cNvPicPr>
          <p:nvPr/>
        </p:nvPicPr>
        <p:blipFill>
          <a:blip r:embed="rId3"/>
          <a:stretch>
            <a:fillRect/>
          </a:stretch>
        </p:blipFill>
        <p:spPr>
          <a:xfrm>
            <a:off x="213409" y="51557"/>
            <a:ext cx="248773" cy="279869"/>
          </a:xfrm>
          <a:prstGeom prst="rect">
            <a:avLst/>
          </a:prstGeom>
        </p:spPr>
      </p:pic>
      <p:graphicFrame>
        <p:nvGraphicFramePr>
          <p:cNvPr id="9" name="Diagramm 8">
            <a:extLst>
              <a:ext uri="{FF2B5EF4-FFF2-40B4-BE49-F238E27FC236}">
                <a16:creationId xmlns:a16="http://schemas.microsoft.com/office/drawing/2014/main" id="{E9BABDC1-DF0A-4B2B-8EA7-74505EDEF303}"/>
              </a:ext>
            </a:extLst>
          </p:cNvPr>
          <p:cNvGraphicFramePr>
            <a:graphicFrameLocks/>
          </p:cNvGraphicFramePr>
          <p:nvPr>
            <p:extLst>
              <p:ext uri="{D42A27DB-BD31-4B8C-83A1-F6EECF244321}">
                <p14:modId xmlns:p14="http://schemas.microsoft.com/office/powerpoint/2010/main" val="667910222"/>
              </p:ext>
            </p:extLst>
          </p:nvPr>
        </p:nvGraphicFramePr>
        <p:xfrm>
          <a:off x="279627" y="1268413"/>
          <a:ext cx="4955313" cy="3402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36CCC-31AC-468D-AAAC-5DA6E5E4CB09}">
  <ds:schemaRefs>
    <ds:schemaRef ds:uri="http://purl.org/dc/elements/1.1/"/>
    <ds:schemaRef ds:uri="http://schemas.microsoft.com/office/2006/documentManagement/types"/>
    <ds:schemaRef ds:uri="http://purl.org/dc/terms/"/>
    <ds:schemaRef ds:uri="95555b3d-d036-4f12-b9f1-73f2e7556321"/>
    <ds:schemaRef ds:uri="http://schemas.openxmlformats.org/package/2006/metadata/core-properties"/>
    <ds:schemaRef ds:uri="http://schemas.microsoft.com/office/infopath/2007/PartnerControls"/>
    <ds:schemaRef ds:uri="http://purl.org/dc/dcmitype/"/>
    <ds:schemaRef ds:uri="23d2d699-f04a-4e27-84ae-d29809b11eb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ADFCBA-82DC-46A1-846B-FA5CA54A4840}">
  <ds:schemaRefs>
    <ds:schemaRef ds:uri="http://schemas.microsoft.com/sharepoint/v3/contenttype/forms"/>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1807</Words>
  <Application>Microsoft Office PowerPoint</Application>
  <PresentationFormat>Bildschirmpräsentation (16:9)</PresentationFormat>
  <Paragraphs>208</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325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22 %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110</cp:revision>
  <cp:lastPrinted>2023-11-06T11:26:11Z</cp:lastPrinted>
  <dcterms:created xsi:type="dcterms:W3CDTF">2023-07-06T09:26:04Z</dcterms:created>
  <dcterms:modified xsi:type="dcterms:W3CDTF">2025-08-14T08:56:47Z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